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1"/>
  </p:notesMasterIdLst>
  <p:sldIdLst>
    <p:sldId id="256" r:id="rId2"/>
    <p:sldId id="263" r:id="rId3"/>
    <p:sldId id="275" r:id="rId4"/>
    <p:sldId id="268" r:id="rId5"/>
    <p:sldId id="276" r:id="rId6"/>
    <p:sldId id="277" r:id="rId7"/>
    <p:sldId id="278" r:id="rId8"/>
    <p:sldId id="264" r:id="rId9"/>
    <p:sldId id="269" r:id="rId10"/>
    <p:sldId id="279" r:id="rId11"/>
    <p:sldId id="280" r:id="rId12"/>
    <p:sldId id="281" r:id="rId13"/>
    <p:sldId id="282" r:id="rId14"/>
    <p:sldId id="287" r:id="rId15"/>
    <p:sldId id="285" r:id="rId16"/>
    <p:sldId id="286" r:id="rId17"/>
    <p:sldId id="284" r:id="rId18"/>
    <p:sldId id="270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963A8-8FA5-48B0-ADA8-34AFD876AC83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F5C30-9594-4D5D-A293-26D8C484C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F5C30-9594-4D5D-A293-26D8C484C50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BEA6162-AE77-4D2A-A018-2F55DF3DBE19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92BDF0-E2E2-4CF5-8359-C9265FC9B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6162-AE77-4D2A-A018-2F55DF3DBE19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BDF0-E2E2-4CF5-8359-C9265FC9B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BEA6162-AE77-4D2A-A018-2F55DF3DBE19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992BDF0-E2E2-4CF5-8359-C9265FC9B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6162-AE77-4D2A-A018-2F55DF3DBE19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92BDF0-E2E2-4CF5-8359-C9265FC9B5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6162-AE77-4D2A-A018-2F55DF3DBE19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992BDF0-E2E2-4CF5-8359-C9265FC9B5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BEA6162-AE77-4D2A-A018-2F55DF3DBE19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992BDF0-E2E2-4CF5-8359-C9265FC9B5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BEA6162-AE77-4D2A-A018-2F55DF3DBE19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992BDF0-E2E2-4CF5-8359-C9265FC9B5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6162-AE77-4D2A-A018-2F55DF3DBE19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92BDF0-E2E2-4CF5-8359-C9265FC9B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6162-AE77-4D2A-A018-2F55DF3DBE19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92BDF0-E2E2-4CF5-8359-C9265FC9B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6162-AE77-4D2A-A018-2F55DF3DBE19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92BDF0-E2E2-4CF5-8359-C9265FC9B5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BEA6162-AE77-4D2A-A018-2F55DF3DBE19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992BDF0-E2E2-4CF5-8359-C9265FC9B5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BEA6162-AE77-4D2A-A018-2F55DF3DBE19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92BDF0-E2E2-4CF5-8359-C9265FC9B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ibnigmi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1.sld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908720"/>
            <a:ext cx="6192688" cy="338437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Опыт применения алгоритмов </a:t>
            </a:r>
            <a:r>
              <a:rPr lang="ru-RU" sz="3200" b="1" dirty="0" smtClean="0"/>
              <a:t>ФИЗИКО-СТАТИСТИЧЕСКОЙ ИНТЕРПРЕТАЦИИ  ВЫХОДНЫХ ПОЛЕЙ РАЗНЫХ МОДЕЛЕЙ ДЛЯ ПРОГНОЗА ПОГОДЫ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365104"/>
            <a:ext cx="7344816" cy="1703040"/>
          </a:xfrm>
        </p:spPr>
        <p:txBody>
          <a:bodyPr>
            <a:normAutofit/>
          </a:bodyPr>
          <a:lstStyle/>
          <a:p>
            <a:r>
              <a:rPr lang="ru-RU" sz="2000" i="1" dirty="0" err="1" smtClean="0"/>
              <a:t>Здерева</a:t>
            </a:r>
            <a:r>
              <a:rPr lang="ru-RU" sz="2000" i="1" dirty="0" smtClean="0"/>
              <a:t> М.Я.</a:t>
            </a:r>
            <a:r>
              <a:rPr lang="en-US" sz="2000" i="1" dirty="0" smtClean="0"/>
              <a:t>,</a:t>
            </a:r>
            <a:r>
              <a:rPr lang="ru-RU" sz="2000" i="1" dirty="0" smtClean="0"/>
              <a:t>Токарев </a:t>
            </a:r>
            <a:r>
              <a:rPr lang="ru-RU" sz="2000" i="1" dirty="0"/>
              <a:t>В.М</a:t>
            </a:r>
            <a:r>
              <a:rPr lang="ru-RU" sz="2000" i="1" dirty="0" smtClean="0"/>
              <a:t>., </a:t>
            </a:r>
            <a:r>
              <a:rPr lang="ru-RU" sz="2000" i="1" dirty="0" err="1" smtClean="0"/>
              <a:t>Хлучина</a:t>
            </a:r>
            <a:r>
              <a:rPr lang="ru-RU" sz="2000" i="1" dirty="0" smtClean="0"/>
              <a:t> Н.А., Воробьева Л.П.</a:t>
            </a:r>
            <a:endParaRPr lang="ru-RU" sz="2000" dirty="0"/>
          </a:p>
          <a:p>
            <a:r>
              <a:rPr lang="ru-RU" sz="1500" b="1" dirty="0" smtClean="0"/>
              <a:t>ФГБУ </a:t>
            </a:r>
            <a:r>
              <a:rPr lang="ru-RU" sz="1500" b="1" dirty="0"/>
              <a:t>«Сибирский региональный научно-исследовательский гидрометеорологический институт</a:t>
            </a:r>
            <a:r>
              <a:rPr lang="ru-RU" sz="1500" b="1" dirty="0" smtClean="0"/>
              <a:t>» </a:t>
            </a:r>
          </a:p>
          <a:p>
            <a:r>
              <a:rPr lang="en-US" sz="1600" dirty="0" smtClean="0">
                <a:hlinkClick r:id="rId2"/>
              </a:rPr>
              <a:t>http://sibnigmi.ru/</a:t>
            </a:r>
            <a:endParaRPr lang="ru-RU" sz="1500" b="1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8641"/>
            <a:ext cx="2478807" cy="75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9906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Повторяемость признаков в бинарных прогностических деревьях для грозы</a:t>
            </a:r>
            <a:endParaRPr lang="ru-RU" sz="2800" b="1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7689631" cy="498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Список базовых параметров-признаков для грозы</a:t>
            </a:r>
            <a:endParaRPr lang="ru-RU" sz="2800" b="1" dirty="0"/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038998"/>
            <a:ext cx="4180807" cy="581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Повторяемость признаков в бинарных прогностических деревьях для порывов ветра ≥15</a:t>
            </a:r>
            <a:endParaRPr lang="ru-RU" sz="28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60" y="1600200"/>
            <a:ext cx="7467033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Список базовых параметров-признаков для ветра ≥15. Зима</a:t>
            </a:r>
            <a:endParaRPr lang="ru-RU" sz="2400" dirty="0"/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1192" y="1600200"/>
            <a:ext cx="4137223" cy="51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43" y="980728"/>
            <a:ext cx="7751534" cy="511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39208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Список базовых параметров-признаков для ветра ≥15. Теплый период</a:t>
            </a:r>
            <a:r>
              <a:rPr lang="ru-RU" sz="2000" b="1" dirty="0" smtClean="0"/>
              <a:t>.</a:t>
            </a:r>
            <a:endParaRPr lang="ru-RU" sz="20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86398"/>
            <a:ext cx="4248472" cy="607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025081" cy="54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Повторяемость признаков в бинарных прогностических деревьях для порывов ветра ≥15</a:t>
            </a:r>
            <a:endParaRPr lang="ru-RU" sz="2400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3" y="1600200"/>
            <a:ext cx="7641663" cy="49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Выводы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492968"/>
          </a:xfrm>
        </p:spPr>
        <p:txBody>
          <a:bodyPr/>
          <a:lstStyle/>
          <a:p>
            <a:r>
              <a:rPr lang="ru-RU" dirty="0" smtClean="0"/>
              <a:t>                                    </a:t>
            </a:r>
            <a:fld id="{69534783-8F4B-4323-B36B-EB9C68B081E9}" type="datetime1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9C8613B8-8741-47F5-A4D9-F94D9FF974B7}" type="slidenum">
              <a:rPr lang="ru-RU" smtClean="0"/>
              <a:pPr/>
              <a:t>18</a:t>
            </a:fld>
            <a:r>
              <a:rPr lang="ru-RU" dirty="0" smtClean="0"/>
              <a:t>Разработки используют современную прогностическую продукцию </a:t>
            </a:r>
            <a:r>
              <a:rPr lang="ru-RU" dirty="0" err="1" smtClean="0"/>
              <a:t>COSMO-RU_Sib</a:t>
            </a:r>
            <a:r>
              <a:rPr lang="ru-RU" dirty="0" smtClean="0"/>
              <a:t> и GFS (NCEP).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040560"/>
          </a:xfrm>
        </p:spPr>
        <p:txBody>
          <a:bodyPr>
            <a:noAutofit/>
          </a:bodyPr>
          <a:lstStyle/>
          <a:p>
            <a:r>
              <a:rPr lang="ru-RU" sz="1700" dirty="0" smtClean="0"/>
              <a:t>Разработки по физико-статистической интерпретации моделей атмосферы используют современную прогностическую продукцию </a:t>
            </a:r>
            <a:r>
              <a:rPr lang="ru-RU" sz="1700" dirty="0" err="1" smtClean="0"/>
              <a:t>COSMO-RU_Sib</a:t>
            </a:r>
            <a:r>
              <a:rPr lang="ru-RU" sz="1700" dirty="0" smtClean="0"/>
              <a:t> , GFS (NCEP)</a:t>
            </a:r>
            <a:r>
              <a:rPr lang="en-US" sz="1700" dirty="0" smtClean="0"/>
              <a:t>,UKMO,SLAV</a:t>
            </a:r>
            <a:r>
              <a:rPr lang="ru-RU" sz="1700" dirty="0" smtClean="0"/>
              <a:t> и готовы к применению на базе появляющихся продуктов</a:t>
            </a:r>
            <a:r>
              <a:rPr lang="en-US" sz="1700" dirty="0" smtClean="0"/>
              <a:t>.</a:t>
            </a:r>
            <a:endParaRPr lang="ru-RU" sz="1700" dirty="0" smtClean="0"/>
          </a:p>
          <a:p>
            <a:r>
              <a:rPr lang="ru-RU" sz="1700" dirty="0" smtClean="0"/>
              <a:t>Алгоритм построения бинарных деревьев апробирован для прогнозирования гроз, гололедных явлений, заморозков  и сильного ветра на территории Урало-Сибирского региона. </a:t>
            </a:r>
          </a:p>
          <a:p>
            <a:r>
              <a:rPr lang="ru-RU" sz="1700" dirty="0" smtClean="0"/>
              <a:t>Продолжаются исследования вариантов для повышения устойчивости бинарных решений путём: </a:t>
            </a:r>
          </a:p>
          <a:p>
            <a:pPr>
              <a:buNone/>
            </a:pPr>
            <a:r>
              <a:rPr lang="ru-RU" sz="1700" dirty="0" smtClean="0"/>
              <a:t>    1) расширения пространства наблюдений с разными радиусами (пользователям предложены варианты прогнозов с разной вероятностью явления как по времени, так и по пространству);</a:t>
            </a:r>
          </a:p>
          <a:p>
            <a:pPr>
              <a:buNone/>
            </a:pPr>
            <a:r>
              <a:rPr lang="ru-RU" sz="1700" dirty="0" smtClean="0"/>
              <a:t>     2) подключения независимой выборки для отбора решения из подмножества полученных деревьев;</a:t>
            </a:r>
          </a:p>
          <a:p>
            <a:pPr>
              <a:buNone/>
            </a:pPr>
            <a:r>
              <a:rPr lang="ru-RU" sz="1700" dirty="0" smtClean="0"/>
              <a:t>     3) адаптации к внутренним изменениям в базовых моделях за счет циклического пополнения рабочих выборок оперативными выходными полями.</a:t>
            </a:r>
          </a:p>
          <a:p>
            <a:r>
              <a:rPr lang="ru-RU" sz="1700" dirty="0" smtClean="0"/>
              <a:t>Исследуются варианты комплексации решений по разным моделям.</a:t>
            </a:r>
          </a:p>
          <a:p>
            <a:r>
              <a:rPr lang="ru-RU" sz="1700" dirty="0" smtClean="0"/>
              <a:t>Разработки доведены до полной автоматизации. Быстрота расчетов.</a:t>
            </a:r>
          </a:p>
          <a:p>
            <a:pPr>
              <a:buNone/>
            </a:pP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" b="11"/>
          <a:stretch>
            <a:fillRect/>
          </a:stretch>
        </p:blipFill>
        <p:spPr bwMode="auto">
          <a:xfrm>
            <a:off x="835025" y="612775"/>
            <a:ext cx="7265988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AEC6-1361-416A-8DBF-FF2E3BADDEA0}" type="datetime1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2780928"/>
            <a:ext cx="2559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Благодарю за внимание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Пути повышения качества автоматизированных прогнозов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783-8F4B-4323-B36B-EB9C68B081E9}" type="datetime1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613B8-8741-47F5-A4D9-F94D9FF974B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Расширение возможностей машинного обучения на этапе </a:t>
            </a:r>
            <a:r>
              <a:rPr lang="ru-RU" dirty="0" err="1" smtClean="0"/>
              <a:t>пост-процессинга</a:t>
            </a:r>
            <a:endParaRPr lang="ru-RU" dirty="0" smtClean="0"/>
          </a:p>
          <a:p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372200" y="4653136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588224" y="4005064"/>
            <a:ext cx="129614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Кольцо 14"/>
          <p:cNvSpPr/>
          <p:nvPr/>
        </p:nvSpPr>
        <p:spPr>
          <a:xfrm flipV="1">
            <a:off x="6804248" y="4149080"/>
            <a:ext cx="50304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Кольцо 15"/>
          <p:cNvSpPr/>
          <p:nvPr/>
        </p:nvSpPr>
        <p:spPr>
          <a:xfrm flipV="1">
            <a:off x="7020272" y="4365104"/>
            <a:ext cx="50304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ольцо 19"/>
          <p:cNvSpPr/>
          <p:nvPr/>
        </p:nvSpPr>
        <p:spPr>
          <a:xfrm flipV="1">
            <a:off x="7524328" y="4005064"/>
            <a:ext cx="50304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ольцо 20"/>
          <p:cNvSpPr/>
          <p:nvPr/>
        </p:nvSpPr>
        <p:spPr>
          <a:xfrm flipV="1">
            <a:off x="7452320" y="4221088"/>
            <a:ext cx="50304" cy="45719"/>
          </a:xfrm>
          <a:prstGeom prst="don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884368" y="4365104"/>
            <a:ext cx="72008" cy="7200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948264" y="4149080"/>
            <a:ext cx="72008" cy="7200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668344" y="4437112"/>
            <a:ext cx="72008" cy="7200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668344" y="4149080"/>
            <a:ext cx="72008" cy="7200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588224" y="4509120"/>
            <a:ext cx="72008" cy="7200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7488832" cy="37444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/>
              <a:t>Пост-процессинг</a:t>
            </a:r>
            <a:r>
              <a:rPr lang="ru-RU" sz="2800" b="1" dirty="0" smtClean="0"/>
              <a:t> –необходимый шаг для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калибровки автоматизированных прогнозов (исправления систематических ошибок )</a:t>
            </a:r>
          </a:p>
          <a:p>
            <a:r>
              <a:rPr lang="ru-RU" dirty="0" smtClean="0"/>
              <a:t>прогнозирования тех параметров, которые модель не может представить в явном виде</a:t>
            </a:r>
          </a:p>
          <a:p>
            <a:r>
              <a:rPr lang="ru-RU" dirty="0" smtClean="0"/>
              <a:t>количественной оценки неопределенности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Постановка задачи физико-статистической интерпретации:</a:t>
            </a:r>
            <a:endParaRPr lang="ru-RU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783-8F4B-4323-B36B-EB9C68B081E9}" type="datetime1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613B8-8741-47F5-A4D9-F94D9FF974B7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2852936"/>
            <a:ext cx="72771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79712" y="2924944"/>
            <a:ext cx="122413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Температура, влажность, ветер, на стандартных уровнях до 300 </a:t>
            </a:r>
            <a:r>
              <a:rPr lang="ru-RU" sz="1000" dirty="0" err="1" smtClean="0">
                <a:solidFill>
                  <a:schemeClr val="tx1"/>
                </a:solidFill>
              </a:rPr>
              <a:t>Гпа</a:t>
            </a:r>
            <a:r>
              <a:rPr lang="en-US" sz="1000" dirty="0" smtClean="0">
                <a:solidFill>
                  <a:schemeClr val="tx1"/>
                </a:solidFill>
              </a:rPr>
              <a:t> Li, , CAPE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2852936"/>
            <a:ext cx="79208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139952" y="2924944"/>
            <a:ext cx="931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Выходные </a:t>
            </a:r>
          </a:p>
          <a:p>
            <a:r>
              <a:rPr lang="ru-RU" sz="1200" dirty="0" smtClean="0"/>
              <a:t>Параметры</a:t>
            </a:r>
          </a:p>
          <a:p>
            <a:r>
              <a:rPr lang="ru-RU" sz="1200" dirty="0" smtClean="0"/>
              <a:t> модели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4797152"/>
            <a:ext cx="10081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Показатели 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для образования гроз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2060848"/>
            <a:ext cx="1080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2708920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В узлах сетки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4653136"/>
            <a:ext cx="187220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Вертикальные и горизонтальные градиенты Т, влажности,</a:t>
            </a: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Ki</a:t>
            </a:r>
            <a:r>
              <a:rPr lang="en-US" sz="1200" dirty="0" smtClean="0">
                <a:solidFill>
                  <a:schemeClr val="tx1"/>
                </a:solidFill>
              </a:rPr>
              <a:t>, JEFF, SWISS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1556792"/>
            <a:ext cx="6199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Определение алгоритма получения и оптимизации решений</a:t>
            </a:r>
          </a:p>
          <a:p>
            <a:r>
              <a:rPr lang="ru-RU" dirty="0" smtClean="0"/>
              <a:t>Определение базовых параметров – признаков</a:t>
            </a:r>
          </a:p>
          <a:p>
            <a:r>
              <a:rPr lang="ru-RU" dirty="0" smtClean="0"/>
              <a:t>Формирование рабочих выборок </a:t>
            </a:r>
            <a:r>
              <a:rPr lang="ru-RU" dirty="0" err="1" smtClean="0"/>
              <a:t>предиктант-предиктор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Шаги интерпретации для температуры воздуха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/>
              <a:t>Адаптивная схема, подход </a:t>
            </a:r>
            <a:r>
              <a:rPr lang="en-US" sz="2000" b="1" dirty="0" smtClean="0"/>
              <a:t>CMOS:  MOS-Consensus</a:t>
            </a:r>
            <a:endParaRPr lang="ru-RU" sz="2000" b="1" dirty="0" smtClean="0"/>
          </a:p>
          <a:p>
            <a:r>
              <a:rPr lang="ru-RU" sz="1800" dirty="0" smtClean="0"/>
              <a:t>Применение алгоритма коррекции на базе линейных уравнений, построенных на минимизации ошибки: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fact</a:t>
            </a:r>
            <a:r>
              <a:rPr lang="ru-RU" sz="1800" dirty="0" smtClean="0"/>
              <a:t>=</a:t>
            </a:r>
            <a:r>
              <a:rPr lang="en-US" sz="1800" dirty="0" smtClean="0"/>
              <a:t>a</a:t>
            </a:r>
            <a:r>
              <a:rPr lang="ru-RU" sz="1800" dirty="0" smtClean="0"/>
              <a:t>+</a:t>
            </a:r>
            <a:r>
              <a:rPr lang="en-US" sz="1800" dirty="0" err="1" smtClean="0"/>
              <a:t>bT</a:t>
            </a:r>
            <a:r>
              <a:rPr lang="en-US" sz="1800" baseline="-25000" dirty="0" err="1" smtClean="0"/>
              <a:t>mod</a:t>
            </a:r>
            <a:r>
              <a:rPr lang="ru-RU" sz="1800" baseline="-25000" dirty="0" smtClean="0"/>
              <a:t>    </a:t>
            </a:r>
          </a:p>
          <a:p>
            <a:pPr>
              <a:buNone/>
            </a:pPr>
            <a:r>
              <a:rPr lang="ru-RU" sz="1800" dirty="0" smtClean="0"/>
              <a:t>       к каждой модели (</a:t>
            </a:r>
            <a:r>
              <a:rPr lang="en-US" sz="1800" dirty="0" smtClean="0"/>
              <a:t>COSMO13, SLAV,GFS,UKMO)</a:t>
            </a:r>
          </a:p>
          <a:p>
            <a:pPr>
              <a:buNone/>
            </a:pPr>
            <a:endParaRPr lang="ru-RU" sz="1800" b="1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179512" y="3284984"/>
          <a:ext cx="4572000" cy="3429000"/>
        </p:xfrm>
        <a:graphic>
          <a:graphicData uri="http://schemas.openxmlformats.org/presentationml/2006/ole">
            <p:oleObj spid="_x0000_s3073" name="Слайд" r:id="rId4" imgW="4570532" imgH="3427608" progId="PowerPoint.Slide.12">
              <p:embed/>
            </p:oleObj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3717032"/>
            <a:ext cx="417646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300" dirty="0" smtClean="0"/>
              <a:t>Оценка  дисперсии абсолютных ошибок MOS-результатов по архиву из 40 предшествующих прогнозов; </a:t>
            </a:r>
          </a:p>
          <a:p>
            <a:pPr lvl="0"/>
            <a:r>
              <a:rPr lang="ru-RU" sz="1300" dirty="0" smtClean="0"/>
              <a:t>В случае дисперсии </a:t>
            </a:r>
            <a:r>
              <a:rPr lang="en-US" sz="1300" dirty="0" smtClean="0"/>
              <a:t>&gt;</a:t>
            </a:r>
            <a:r>
              <a:rPr lang="ru-RU" sz="1300" dirty="0" smtClean="0"/>
              <a:t>1.5 градуса исключение</a:t>
            </a:r>
            <a:r>
              <a:rPr lang="en-US" sz="1300" dirty="0" smtClean="0"/>
              <a:t> </a:t>
            </a:r>
            <a:r>
              <a:rPr lang="ru-RU" sz="1300" dirty="0" smtClean="0"/>
              <a:t>из комплексации  модели с максимальной среднеквадратической ошибкой;</a:t>
            </a:r>
          </a:p>
          <a:p>
            <a:pPr lvl="0"/>
            <a:r>
              <a:rPr lang="ru-RU" sz="1300" dirty="0" smtClean="0"/>
              <a:t>Окончательный результат - взвешенное среднее с весовыми коэффициентами, обратными абсолютной ошибке.</a:t>
            </a:r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Пример работы алгоритма коррекции температуры воздуха</a:t>
            </a:r>
            <a:endParaRPr lang="ru-RU" sz="28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688747"/>
            <a:ext cx="3168352" cy="17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628801"/>
            <a:ext cx="34563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90916"/>
            <a:ext cx="3600400" cy="202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645024"/>
            <a:ext cx="34099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356992"/>
            <a:ext cx="5049212" cy="304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Бинарные деревья -решения для альтернативных прогнозов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036496" cy="4997152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Реализованы для прогнозов:</a:t>
            </a:r>
          </a:p>
          <a:p>
            <a:r>
              <a:rPr lang="ru-RU" sz="1600" b="1" dirty="0" smtClean="0"/>
              <a:t>Гроз</a:t>
            </a:r>
          </a:p>
          <a:p>
            <a:r>
              <a:rPr lang="ru-RU" sz="1600" b="1" dirty="0" smtClean="0"/>
              <a:t>Заморозков</a:t>
            </a:r>
          </a:p>
          <a:p>
            <a:r>
              <a:rPr lang="ru-RU" sz="1600" b="1" dirty="0" smtClean="0"/>
              <a:t>Гололеда</a:t>
            </a:r>
          </a:p>
          <a:p>
            <a:r>
              <a:rPr lang="ru-RU" sz="1600" b="1" dirty="0" smtClean="0"/>
              <a:t>Порывов ветра ≥15м/с</a:t>
            </a:r>
            <a:endParaRPr lang="ru-RU" sz="1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71800" y="1628800"/>
            <a:ext cx="6012160" cy="414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90910" y="5693133"/>
            <a:ext cx="796218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Лбов Г.С.,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Манохин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А.Н. Распознавание образов при разнотипных признаках в условиях малой выборки.//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Статистические проблемы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управления.-Вильнюс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1976.-Вып.14.-С.57-63.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Манохин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А.Н. Алгоритм DW для распознавания образов: Пакет прикладных программ ОТЭКС.-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Новосибирск: изд-во Новосибирского государственного университета, 1981.-С.3-30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>Ключевые моменты построения бинарных деревьев:</a:t>
            </a:r>
            <a:b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28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4458" y="1484784"/>
            <a:ext cx="7899989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1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-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Алгоритмическая кластеризация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предиктанта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для настройки частот (вероятностей) явлений</a:t>
            </a:r>
          </a:p>
          <a:p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rgbClr val="775F55">
                    <a:satMod val="130000"/>
                  </a:srgbClr>
                </a:solidFill>
                <a:ea typeface="+mj-ea"/>
                <a:cs typeface="+mj-cs"/>
              </a:rPr>
              <a:t>2-                       Получение набора решений:</a:t>
            </a:r>
          </a:p>
          <a:p>
            <a:endParaRPr lang="ru-RU" sz="2800" b="1" dirty="0" smtClean="0">
              <a:solidFill>
                <a:srgbClr val="775F55">
                  <a:satMod val="130000"/>
                </a:srgbClr>
              </a:solidFill>
              <a:ea typeface="+mj-ea"/>
              <a:cs typeface="+mj-cs"/>
            </a:endParaRPr>
          </a:p>
          <a:p>
            <a:r>
              <a:rPr lang="ru-RU" b="1" dirty="0" smtClean="0">
                <a:ea typeface="+mj-ea"/>
                <a:cs typeface="+mj-cs"/>
              </a:rPr>
              <a:t>сокращение числа признаков   сокращение веток деревьев</a:t>
            </a:r>
          </a:p>
          <a:p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3 - Выбор критериев для разделения ветвей и определения порогов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для перехода классов</a:t>
            </a:r>
            <a:endParaRPr lang="ru-RU" dirty="0" smtClean="0"/>
          </a:p>
          <a:p>
            <a:pPr>
              <a:buNone/>
            </a:pPr>
            <a:r>
              <a:rPr lang="pt-BR" dirty="0" smtClean="0"/>
              <a:t>T = n11/n01 - n12/n02 = n22/n02 - n21/n01</a:t>
            </a:r>
            <a:endParaRPr lang="ru-RU" dirty="0" smtClean="0"/>
          </a:p>
          <a:p>
            <a:r>
              <a:rPr lang="en-US" dirty="0" smtClean="0"/>
              <a:t>MPR= min(PR1,PR2)</a:t>
            </a:r>
          </a:p>
          <a:p>
            <a:r>
              <a:rPr lang="en-US" dirty="0" err="1" smtClean="0"/>
              <a:t>MPRm</a:t>
            </a:r>
            <a:r>
              <a:rPr lang="en-US" dirty="0" smtClean="0"/>
              <a:t>= min(PR1,PR2)+min(VR1,VR2)</a:t>
            </a:r>
          </a:p>
          <a:p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4 - Определение оптимального решения по независимой выборке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5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Адаптивная технология</a:t>
            </a:r>
          </a:p>
          <a:p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6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- Комплексация решений по разным моделям</a:t>
            </a:r>
          </a:p>
          <a:p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2339752" y="2780928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932040" y="2780928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84785"/>
            <a:ext cx="2520280" cy="174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Схема прогноза по алгоритму</a:t>
            </a:r>
            <a:r>
              <a:rPr lang="en-US" sz="3200" dirty="0" smtClean="0"/>
              <a:t> DW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783-8F4B-4323-B36B-EB9C68B081E9}" type="datetime1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613B8-8741-47F5-A4D9-F94D9FF974B7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2100" y="1600200"/>
            <a:ext cx="7034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2564</TotalTime>
  <Words>591</Words>
  <Application>Microsoft Office PowerPoint</Application>
  <PresentationFormat>Экран (4:3)</PresentationFormat>
  <Paragraphs>95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Обычная</vt:lpstr>
      <vt:lpstr>Слайд</vt:lpstr>
      <vt:lpstr>Опыт применения алгоритмов ФИЗИКО-СТАТИСТИЧЕСКОЙ ИНТЕРПРЕТАЦИИ  ВЫХОДНЫХ ПОЛЕЙ РАЗНЫХ МОДЕЛЕЙ ДЛЯ ПРОГНОЗА ПОГОДЫ </vt:lpstr>
      <vt:lpstr>Пути повышения качества автоматизированных прогнозов </vt:lpstr>
      <vt:lpstr>Пост-процессинг –необходимый шаг для </vt:lpstr>
      <vt:lpstr>Постановка задачи физико-статистической интерпретации:</vt:lpstr>
      <vt:lpstr>Шаги интерпретации для температуры воздуха</vt:lpstr>
      <vt:lpstr>Пример работы алгоритма коррекции температуры воздуха</vt:lpstr>
      <vt:lpstr>Бинарные деревья -решения для альтернативных прогнозов</vt:lpstr>
      <vt:lpstr>Ключевые моменты построения бинарных деревьев: </vt:lpstr>
      <vt:lpstr>Схема прогноза по алгоритму DW </vt:lpstr>
      <vt:lpstr>Повторяемость признаков в бинарных прогностических деревьях для грозы</vt:lpstr>
      <vt:lpstr>Список базовых параметров-признаков для грозы</vt:lpstr>
      <vt:lpstr>Повторяемость признаков в бинарных прогностических деревьях для порывов ветра ≥15</vt:lpstr>
      <vt:lpstr>Список базовых параметров-признаков для ветра ≥15. Зима</vt:lpstr>
      <vt:lpstr>Слайд 14</vt:lpstr>
      <vt:lpstr>Список базовых параметров-признаков для ветра ≥15. Теплый период.</vt:lpstr>
      <vt:lpstr>Слайд 16</vt:lpstr>
      <vt:lpstr>Повторяемость признаков в бинарных прогностических деревьях для порывов ветра ≥15</vt:lpstr>
      <vt:lpstr>Выводы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бинарных деревьев решений для прогноза метеорологических явлений</dc:title>
  <dc:creator>zder</dc:creator>
  <cp:lastModifiedBy>zder</cp:lastModifiedBy>
  <cp:revision>192</cp:revision>
  <dcterms:created xsi:type="dcterms:W3CDTF">2019-05-30T03:19:35Z</dcterms:created>
  <dcterms:modified xsi:type="dcterms:W3CDTF">2021-10-21T01:28:20Z</dcterms:modified>
</cp:coreProperties>
</file>