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19"/>
  </p:notesMasterIdLst>
  <p:sldIdLst>
    <p:sldId id="256" r:id="rId2"/>
    <p:sldId id="278" r:id="rId3"/>
    <p:sldId id="282" r:id="rId4"/>
    <p:sldId id="293" r:id="rId5"/>
    <p:sldId id="283" r:id="rId6"/>
    <p:sldId id="290" r:id="rId7"/>
    <p:sldId id="291" r:id="rId8"/>
    <p:sldId id="292" r:id="rId9"/>
    <p:sldId id="279" r:id="rId10"/>
    <p:sldId id="280" r:id="rId11"/>
    <p:sldId id="285" r:id="rId12"/>
    <p:sldId id="286" r:id="rId13"/>
    <p:sldId id="287" r:id="rId14"/>
    <p:sldId id="288" r:id="rId15"/>
    <p:sldId id="289" r:id="rId16"/>
    <p:sldId id="27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84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\CONFERENCE\NSK2021\wind\&#1075;&#1088;&#1072;&#1092;&#1080;&#1082;&#1080;-&#1089;&#1082;&#1086;&#1088;&#1086;&#1089;&#1090;&#1100;%20&#1074;&#1077;&#1090;&#1088;&#1072;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der\Downloads\&#1075;&#1088;&#1072;&#1092;&#1080;&#1082;&#1080;%20(&#1085;&#1072;&#1087;&#1088;&#1072;&#1074;&#1083;&#1077;&#1085;&#1080;&#1077;)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der\Downloads\&#1075;&#1088;&#1072;&#1092;&#1080;&#1082;&#1080;%20(&#1085;&#1072;&#1087;&#1088;&#1072;&#1074;&#1083;&#1077;&#1085;&#1080;&#1077;)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der\Downloads\&#1075;&#1088;&#1072;&#1092;&#1080;&#1082;&#1080;%20(&#1085;&#1072;&#1087;&#1088;&#1072;&#1074;&#1083;&#1077;&#1085;&#1080;&#1077;)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\CONFERENCE\NSK2021\wind\&#1075;&#1088;&#1072;&#1092;&#1080;&#1082;&#1080;-&#1089;&#1082;&#1086;&#1088;&#1086;&#1089;&#1090;&#1100;%20&#1074;&#1077;&#1090;&#1088;&#1072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\CONFERENCE\NSK2021\wind\&#1075;&#1088;&#1072;&#1092;&#1080;&#1082;&#1080;-&#1089;&#1082;&#1086;&#1088;&#1086;&#1089;&#1090;&#1100;%20&#1074;&#1077;&#1090;&#1088;&#1072;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D:\E\CONFERENCE\NSK2021\wind\&#1075;&#1088;&#1072;&#1092;&#1080;&#1082;&#1080;-&#1089;&#1082;&#1086;&#1088;&#1086;&#1089;&#1090;&#1100;%20&#1074;&#1077;&#1090;&#1088;&#1072;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der\Downloads\&#1075;&#1088;&#1072;&#1092;&#1080;&#1082;&#1080;%20(&#1085;&#1072;&#1087;&#1088;&#1072;&#1074;&#1083;&#1077;&#1085;&#1080;&#1077;)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der\Downloads\&#1075;&#1088;&#1072;&#1092;&#1080;&#1082;&#1080;%20(&#1085;&#1072;&#1087;&#1088;&#1072;&#1074;&#1083;&#1077;&#1085;&#1080;&#1077;)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der\Downloads\&#1075;&#1088;&#1072;&#1092;&#1080;&#1082;&#1080;%20(&#1085;&#1072;&#1087;&#1088;&#1072;&#1074;&#1083;&#1077;&#1085;&#1080;&#1077;)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der\Downloads\&#1075;&#1088;&#1072;&#1092;&#1080;&#1082;&#1080;%20(&#1085;&#1072;&#1087;&#1088;&#1072;&#1074;&#1083;&#1077;&#1085;&#1080;&#1077;)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zder\Downloads\&#1075;&#1088;&#1072;&#1092;&#1080;&#1082;&#1080;%20(&#1085;&#1072;&#1087;&#1088;&#1072;&#1074;&#1083;&#1077;&#1085;&#1080;&#1077;)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b="1" i="0" baseline="0" dirty="0"/>
              <a:t>Сравнение моделей за летний </a:t>
            </a:r>
            <a:r>
              <a:rPr lang="ru-RU" sz="1400" b="1" i="0" baseline="0" dirty="0" smtClean="0"/>
              <a:t>период 2019</a:t>
            </a:r>
            <a:endParaRPr lang="ru-RU" sz="14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cosmo13</c:v>
          </c:tx>
          <c:marker>
            <c:symbol val="none"/>
          </c:marker>
          <c:cat>
            <c:strRef>
              <c:f>'[графики-скорость ветра.xlsx]табл.Р2'!$E$4:$J$4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'[графики-скорость ветра.xlsx]табл.Р2'!$E$5:$J$5</c:f>
              <c:numCache>
                <c:formatCode>0.0</c:formatCode>
                <c:ptCount val="6"/>
                <c:pt idx="0">
                  <c:v>91.295357142857185</c:v>
                </c:pt>
                <c:pt idx="1">
                  <c:v>92.818571428571445</c:v>
                </c:pt>
                <c:pt idx="2">
                  <c:v>88.832500000000039</c:v>
                </c:pt>
                <c:pt idx="3">
                  <c:v>91.517857142857153</c:v>
                </c:pt>
                <c:pt idx="4">
                  <c:v>87.208571428571389</c:v>
                </c:pt>
                <c:pt idx="5">
                  <c:v>89.795357142857128</c:v>
                </c:pt>
              </c:numCache>
            </c:numRef>
          </c:val>
        </c:ser>
        <c:ser>
          <c:idx val="1"/>
          <c:order val="1"/>
          <c:tx>
            <c:v>gfs</c:v>
          </c:tx>
          <c:marker>
            <c:symbol val="none"/>
          </c:marker>
          <c:cat>
            <c:strRef>
              <c:f>'[графики-скорость ветра.xlsx]табл.Р2'!$E$4:$J$4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'[графики-скорость ветра.xlsx]табл.Р2'!$E$6:$J$6</c:f>
              <c:numCache>
                <c:formatCode>0.0</c:formatCode>
                <c:ptCount val="6"/>
                <c:pt idx="0">
                  <c:v>90.697142857142921</c:v>
                </c:pt>
                <c:pt idx="1">
                  <c:v>92.673571428571407</c:v>
                </c:pt>
                <c:pt idx="2">
                  <c:v>89.710000000000065</c:v>
                </c:pt>
                <c:pt idx="3">
                  <c:v>92.149642857142879</c:v>
                </c:pt>
                <c:pt idx="4">
                  <c:v>88.192857142857108</c:v>
                </c:pt>
                <c:pt idx="5">
                  <c:v>90.945000000000022</c:v>
                </c:pt>
              </c:numCache>
            </c:numRef>
          </c:val>
        </c:ser>
        <c:ser>
          <c:idx val="2"/>
          <c:order val="2"/>
          <c:tx>
            <c:v>slav</c:v>
          </c:tx>
          <c:marker>
            <c:symbol val="none"/>
          </c:marker>
          <c:cat>
            <c:strRef>
              <c:f>'[графики-скорость ветра.xlsx]табл.Р2'!$E$4:$J$4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'[графики-скорость ветра.xlsx]табл.Р2'!$E$7:$J$7</c:f>
              <c:numCache>
                <c:formatCode>0.0</c:formatCode>
                <c:ptCount val="6"/>
                <c:pt idx="0">
                  <c:v>65.644289693593322</c:v>
                </c:pt>
                <c:pt idx="1">
                  <c:v>78.517548746518102</c:v>
                </c:pt>
                <c:pt idx="2">
                  <c:v>64.911142061281254</c:v>
                </c:pt>
                <c:pt idx="3">
                  <c:v>78.289693593314823</c:v>
                </c:pt>
                <c:pt idx="4">
                  <c:v>64.608077994428925</c:v>
                </c:pt>
                <c:pt idx="5">
                  <c:v>78.291643454039047</c:v>
                </c:pt>
              </c:numCache>
            </c:numRef>
          </c:val>
        </c:ser>
        <c:marker val="1"/>
        <c:axId val="92233728"/>
        <c:axId val="92235648"/>
      </c:lineChart>
      <c:catAx>
        <c:axId val="92233728"/>
        <c:scaling>
          <c:orientation val="minMax"/>
        </c:scaling>
        <c:axPos val="b"/>
        <c:majorTickMark val="none"/>
        <c:tickLblPos val="nextTo"/>
        <c:crossAx val="92235648"/>
        <c:crosses val="autoZero"/>
        <c:auto val="1"/>
        <c:lblAlgn val="ctr"/>
        <c:lblOffset val="100"/>
      </c:catAx>
      <c:valAx>
        <c:axId val="92235648"/>
        <c:scaling>
          <c:orientation val="minMax"/>
          <c:min val="5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Вероятность %</a:t>
                </a:r>
                <a:endParaRPr lang="ru-RU" dirty="0"/>
              </a:p>
            </c:rich>
          </c:tx>
          <c:layout>
            <c:manualLayout>
              <c:xMode val="edge"/>
              <c:yMode val="edge"/>
              <c:x val="3.0555555555555561E-2"/>
              <c:y val="0.38585848643919535"/>
            </c:manualLayout>
          </c:layout>
        </c:title>
        <c:numFmt formatCode="0.0" sourceLinked="1"/>
        <c:majorTickMark val="none"/>
        <c:tickLblPos val="nextTo"/>
        <c:crossAx val="92233728"/>
        <c:crosses val="autoZero"/>
        <c:crossBetween val="between"/>
        <c:majorUnit val="10"/>
      </c:valAx>
    </c:plotArea>
    <c:legend>
      <c:legendPos val="r"/>
      <c:layout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Сравнение моделей в период зимы</a:t>
            </a:r>
            <a:endParaRPr lang="en-US" sz="120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000" b="1" i="0" baseline="0"/>
              <a:t>1.0</a:t>
            </a:r>
            <a:r>
              <a:rPr lang="en-US" sz="1000" b="1" i="0" baseline="0"/>
              <a:t>1</a:t>
            </a:r>
            <a:r>
              <a:rPr lang="ru-RU" sz="1000" b="1" i="0" baseline="0"/>
              <a:t>.2019-31.0</a:t>
            </a:r>
            <a:r>
              <a:rPr lang="en-US" sz="1000" b="1" i="0" baseline="0"/>
              <a:t>3.</a:t>
            </a:r>
            <a:r>
              <a:rPr lang="ru-RU" sz="1000" b="1" i="0" baseline="0"/>
              <a:t>2019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20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cosmo13</c:v>
          </c:tx>
          <c:cat>
            <c:strRef>
              <c:f>табл.Р40!$D$35:$I$35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табл.Р40!$D$36:$I$36</c:f>
              <c:numCache>
                <c:formatCode>General</c:formatCode>
                <c:ptCount val="6"/>
                <c:pt idx="0">
                  <c:v>83.3</c:v>
                </c:pt>
                <c:pt idx="1">
                  <c:v>84.4</c:v>
                </c:pt>
                <c:pt idx="2">
                  <c:v>81.400000000000006</c:v>
                </c:pt>
                <c:pt idx="3">
                  <c:v>82.4</c:v>
                </c:pt>
                <c:pt idx="4">
                  <c:v>79</c:v>
                </c:pt>
                <c:pt idx="5">
                  <c:v>79.7</c:v>
                </c:pt>
              </c:numCache>
            </c:numRef>
          </c:val>
        </c:ser>
        <c:ser>
          <c:idx val="1"/>
          <c:order val="1"/>
          <c:tx>
            <c:v>gfs</c:v>
          </c:tx>
          <c:cat>
            <c:strRef>
              <c:f>табл.Р40!$D$35:$I$35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табл.Р40!$D$37:$I$37</c:f>
              <c:numCache>
                <c:formatCode>General</c:formatCode>
                <c:ptCount val="6"/>
                <c:pt idx="0">
                  <c:v>84.8</c:v>
                </c:pt>
                <c:pt idx="1">
                  <c:v>85.8</c:v>
                </c:pt>
                <c:pt idx="2">
                  <c:v>83.6</c:v>
                </c:pt>
                <c:pt idx="3">
                  <c:v>84.1</c:v>
                </c:pt>
                <c:pt idx="4">
                  <c:v>81.2</c:v>
                </c:pt>
                <c:pt idx="5">
                  <c:v>81.7</c:v>
                </c:pt>
              </c:numCache>
            </c:numRef>
          </c:val>
        </c:ser>
        <c:ser>
          <c:idx val="2"/>
          <c:order val="2"/>
          <c:tx>
            <c:v>slav</c:v>
          </c:tx>
          <c:cat>
            <c:strRef>
              <c:f>табл.Р40!$D$35:$I$35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табл.Р40!$D$38:$I$38</c:f>
              <c:numCache>
                <c:formatCode>General</c:formatCode>
                <c:ptCount val="6"/>
                <c:pt idx="0">
                  <c:v>36.300000000000011</c:v>
                </c:pt>
                <c:pt idx="1">
                  <c:v>40.6</c:v>
                </c:pt>
                <c:pt idx="2">
                  <c:v>35.9</c:v>
                </c:pt>
                <c:pt idx="3">
                  <c:v>40.5</c:v>
                </c:pt>
                <c:pt idx="4">
                  <c:v>35.700000000000003</c:v>
                </c:pt>
                <c:pt idx="5">
                  <c:v>40.6</c:v>
                </c:pt>
              </c:numCache>
            </c:numRef>
          </c:val>
        </c:ser>
        <c:marker val="1"/>
        <c:axId val="64490880"/>
        <c:axId val="64509056"/>
      </c:lineChart>
      <c:catAx>
        <c:axId val="64490880"/>
        <c:scaling>
          <c:orientation val="minMax"/>
        </c:scaling>
        <c:axPos val="b"/>
        <c:majorTickMark val="none"/>
        <c:tickLblPos val="nextTo"/>
        <c:crossAx val="64509056"/>
        <c:crosses val="autoZero"/>
        <c:auto val="1"/>
        <c:lblAlgn val="ctr"/>
        <c:lblOffset val="100"/>
      </c:catAx>
      <c:valAx>
        <c:axId val="645090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Вероятность,</a:t>
                </a:r>
                <a:r>
                  <a:rPr lang="ru-RU" baseline="0"/>
                  <a:t> %</a:t>
                </a:r>
                <a:endParaRPr lang="ru-RU"/>
              </a:p>
            </c:rich>
          </c:tx>
          <c:layout/>
        </c:title>
        <c:numFmt formatCode="General" sourceLinked="1"/>
        <c:majorTickMark val="none"/>
        <c:tickLblPos val="nextTo"/>
        <c:crossAx val="64490880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200" baseline="0"/>
              <a:t>Сравнение моделей за осенний период</a:t>
            </a:r>
            <a:endParaRPr lang="en-US" sz="1200" baseline="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000" b="1" i="0" baseline="0"/>
              <a:t>1.0</a:t>
            </a:r>
            <a:r>
              <a:rPr lang="en-US" sz="1000" b="1" i="0" baseline="0"/>
              <a:t>9</a:t>
            </a:r>
            <a:r>
              <a:rPr lang="ru-RU" sz="1000" b="1" i="0" baseline="0"/>
              <a:t>.2019-31.</a:t>
            </a:r>
            <a:r>
              <a:rPr lang="en-US" sz="1000" b="1" i="0" baseline="0"/>
              <a:t>1</a:t>
            </a:r>
            <a:r>
              <a:rPr lang="ru-RU" sz="1000" b="1" i="0" baseline="0"/>
              <a:t>0</a:t>
            </a:r>
            <a:r>
              <a:rPr lang="en-US" sz="1000" b="1" i="0" baseline="0"/>
              <a:t>.</a:t>
            </a:r>
            <a:r>
              <a:rPr lang="ru-RU" sz="1000" b="1" i="0" baseline="0"/>
              <a:t>2019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200" baseline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cosmo13</c:v>
          </c:tx>
          <c:cat>
            <c:strRef>
              <c:f>табл.Р40!$D$8:$I$8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табл.Р40!$D$9:$I$9</c:f>
              <c:numCache>
                <c:formatCode>General</c:formatCode>
                <c:ptCount val="6"/>
                <c:pt idx="0">
                  <c:v>73.7</c:v>
                </c:pt>
                <c:pt idx="1">
                  <c:v>69.2</c:v>
                </c:pt>
                <c:pt idx="2">
                  <c:v>69.900000000000006</c:v>
                </c:pt>
                <c:pt idx="3">
                  <c:v>65.599999999999994</c:v>
                </c:pt>
                <c:pt idx="4">
                  <c:v>64.900000000000006</c:v>
                </c:pt>
                <c:pt idx="5">
                  <c:v>59.5</c:v>
                </c:pt>
              </c:numCache>
            </c:numRef>
          </c:val>
        </c:ser>
        <c:ser>
          <c:idx val="1"/>
          <c:order val="1"/>
          <c:tx>
            <c:v>gfs</c:v>
          </c:tx>
          <c:cat>
            <c:strRef>
              <c:f>табл.Р40!$D$8:$I$8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табл.Р40!$D$10:$I$10</c:f>
              <c:numCache>
                <c:formatCode>General</c:formatCode>
                <c:ptCount val="6"/>
                <c:pt idx="0">
                  <c:v>76.599999999999994</c:v>
                </c:pt>
                <c:pt idx="1">
                  <c:v>73.400000000000006</c:v>
                </c:pt>
                <c:pt idx="2">
                  <c:v>74</c:v>
                </c:pt>
                <c:pt idx="3">
                  <c:v>70.8</c:v>
                </c:pt>
                <c:pt idx="4">
                  <c:v>70.3</c:v>
                </c:pt>
                <c:pt idx="5">
                  <c:v>65.400000000000006</c:v>
                </c:pt>
              </c:numCache>
            </c:numRef>
          </c:val>
        </c:ser>
        <c:ser>
          <c:idx val="2"/>
          <c:order val="2"/>
          <c:tx>
            <c:v>slav</c:v>
          </c:tx>
          <c:cat>
            <c:strRef>
              <c:f>табл.Р40!$D$8:$I$8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табл.Р40!$D$11:$I$11</c:f>
              <c:numCache>
                <c:formatCode>General</c:formatCode>
                <c:ptCount val="6"/>
                <c:pt idx="0">
                  <c:v>27.1</c:v>
                </c:pt>
                <c:pt idx="1">
                  <c:v>25.5</c:v>
                </c:pt>
                <c:pt idx="2">
                  <c:v>26.7</c:v>
                </c:pt>
                <c:pt idx="3">
                  <c:v>25.8</c:v>
                </c:pt>
                <c:pt idx="4">
                  <c:v>27.2</c:v>
                </c:pt>
                <c:pt idx="5">
                  <c:v>26.7</c:v>
                </c:pt>
              </c:numCache>
            </c:numRef>
          </c:val>
        </c:ser>
        <c:marker val="1"/>
        <c:axId val="83946112"/>
        <c:axId val="93622656"/>
      </c:lineChart>
      <c:catAx>
        <c:axId val="83946112"/>
        <c:scaling>
          <c:orientation val="minMax"/>
        </c:scaling>
        <c:axPos val="b"/>
        <c:majorTickMark val="none"/>
        <c:tickLblPos val="nextTo"/>
        <c:crossAx val="93622656"/>
        <c:crosses val="autoZero"/>
        <c:auto val="1"/>
        <c:lblAlgn val="ctr"/>
        <c:lblOffset val="100"/>
      </c:catAx>
      <c:valAx>
        <c:axId val="9362265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Вероятность, 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8394611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200"/>
              <a:t>Сравнение моделей за весенний период</a:t>
            </a:r>
            <a:endParaRPr lang="en-US" sz="1200"/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1000" b="1" i="0" baseline="0"/>
              <a:t>1.0</a:t>
            </a:r>
            <a:r>
              <a:rPr lang="en-US" sz="1000" b="1" i="0" baseline="0"/>
              <a:t>4</a:t>
            </a:r>
            <a:r>
              <a:rPr lang="ru-RU" sz="1000" b="1" i="0" baseline="0"/>
              <a:t>.2019-31.0</a:t>
            </a:r>
            <a:r>
              <a:rPr lang="en-US" sz="1000" b="1" i="0" baseline="0"/>
              <a:t>5.</a:t>
            </a:r>
            <a:r>
              <a:rPr lang="ru-RU" sz="1000" b="1" i="0" baseline="0"/>
              <a:t>2019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 sz="120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cosmo13</c:v>
          </c:tx>
          <c:cat>
            <c:strRef>
              <c:f>табл.Р40!$D$35:$I$35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табл.Р40!$D$36:$I$36</c:f>
              <c:numCache>
                <c:formatCode>General</c:formatCode>
                <c:ptCount val="6"/>
                <c:pt idx="0">
                  <c:v>83.3</c:v>
                </c:pt>
                <c:pt idx="1">
                  <c:v>84.4</c:v>
                </c:pt>
                <c:pt idx="2">
                  <c:v>81.400000000000006</c:v>
                </c:pt>
                <c:pt idx="3">
                  <c:v>82.4</c:v>
                </c:pt>
                <c:pt idx="4">
                  <c:v>79</c:v>
                </c:pt>
                <c:pt idx="5">
                  <c:v>79.7</c:v>
                </c:pt>
              </c:numCache>
            </c:numRef>
          </c:val>
        </c:ser>
        <c:ser>
          <c:idx val="1"/>
          <c:order val="1"/>
          <c:tx>
            <c:v>gfs</c:v>
          </c:tx>
          <c:cat>
            <c:strRef>
              <c:f>табл.Р40!$D$35:$I$35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табл.Р40!$D$37:$I$37</c:f>
              <c:numCache>
                <c:formatCode>General</c:formatCode>
                <c:ptCount val="6"/>
                <c:pt idx="0">
                  <c:v>84.8</c:v>
                </c:pt>
                <c:pt idx="1">
                  <c:v>85.8</c:v>
                </c:pt>
                <c:pt idx="2">
                  <c:v>83.6</c:v>
                </c:pt>
                <c:pt idx="3">
                  <c:v>84.1</c:v>
                </c:pt>
                <c:pt idx="4">
                  <c:v>81.2</c:v>
                </c:pt>
                <c:pt idx="5">
                  <c:v>81.7</c:v>
                </c:pt>
              </c:numCache>
            </c:numRef>
          </c:val>
        </c:ser>
        <c:ser>
          <c:idx val="2"/>
          <c:order val="2"/>
          <c:tx>
            <c:v>slav</c:v>
          </c:tx>
          <c:cat>
            <c:strRef>
              <c:f>табл.Р40!$D$35:$I$35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табл.Р40!$D$38:$I$38</c:f>
              <c:numCache>
                <c:formatCode>General</c:formatCode>
                <c:ptCount val="6"/>
                <c:pt idx="0">
                  <c:v>36.300000000000011</c:v>
                </c:pt>
                <c:pt idx="1">
                  <c:v>40.6</c:v>
                </c:pt>
                <c:pt idx="2">
                  <c:v>35.9</c:v>
                </c:pt>
                <c:pt idx="3">
                  <c:v>40.5</c:v>
                </c:pt>
                <c:pt idx="4">
                  <c:v>35.700000000000003</c:v>
                </c:pt>
                <c:pt idx="5">
                  <c:v>40.6</c:v>
                </c:pt>
              </c:numCache>
            </c:numRef>
          </c:val>
        </c:ser>
        <c:marker val="1"/>
        <c:axId val="93640576"/>
        <c:axId val="93642112"/>
      </c:lineChart>
      <c:catAx>
        <c:axId val="93640576"/>
        <c:scaling>
          <c:orientation val="minMax"/>
        </c:scaling>
        <c:axPos val="b"/>
        <c:majorTickMark val="none"/>
        <c:tickLblPos val="nextTo"/>
        <c:crossAx val="93642112"/>
        <c:crosses val="autoZero"/>
        <c:auto val="1"/>
        <c:lblAlgn val="ctr"/>
        <c:lblOffset val="100"/>
      </c:catAx>
      <c:valAx>
        <c:axId val="9364211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Вероятность, 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93640576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b="1" i="0" baseline="0" dirty="0"/>
              <a:t>Сравнение моделей за зимний </a:t>
            </a:r>
            <a:r>
              <a:rPr lang="ru-RU" sz="1400" b="1" i="0" baseline="0" dirty="0" smtClean="0"/>
              <a:t>период 2019</a:t>
            </a:r>
            <a:endParaRPr lang="ru-RU" sz="14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cosmo13</c:v>
          </c:tx>
          <c:marker>
            <c:symbol val="none"/>
          </c:marker>
          <c:cat>
            <c:strRef>
              <c:f>'[графики-скорость ветра.xlsx]табл.Р2'!$E$37:$J$37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'[графики-скорость ветра.xlsx]табл.Р2'!$E$30:$J$30</c:f>
              <c:numCache>
                <c:formatCode>0.0</c:formatCode>
                <c:ptCount val="6"/>
                <c:pt idx="0">
                  <c:v>92.937857142857112</c:v>
                </c:pt>
                <c:pt idx="1">
                  <c:v>92.538928571428542</c:v>
                </c:pt>
                <c:pt idx="2">
                  <c:v>92.266071428571351</c:v>
                </c:pt>
                <c:pt idx="3">
                  <c:v>91.497142857142933</c:v>
                </c:pt>
                <c:pt idx="4">
                  <c:v>91.127857142857067</c:v>
                </c:pt>
                <c:pt idx="5">
                  <c:v>89.3039285714286</c:v>
                </c:pt>
              </c:numCache>
            </c:numRef>
          </c:val>
        </c:ser>
        <c:ser>
          <c:idx val="1"/>
          <c:order val="1"/>
          <c:tx>
            <c:v>gfs</c:v>
          </c:tx>
          <c:marker>
            <c:symbol val="none"/>
          </c:marker>
          <c:cat>
            <c:strRef>
              <c:f>'[графики-скорость ветра.xlsx]табл.Р2'!$E$37:$J$37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'[графики-скорость ветра.xlsx]табл.Р2'!$E$31:$J$31</c:f>
              <c:numCache>
                <c:formatCode>0.0</c:formatCode>
                <c:ptCount val="6"/>
                <c:pt idx="0">
                  <c:v>91.726071428571288</c:v>
                </c:pt>
                <c:pt idx="1">
                  <c:v>92.095714285714237</c:v>
                </c:pt>
                <c:pt idx="2">
                  <c:v>91.093214285714282</c:v>
                </c:pt>
                <c:pt idx="3">
                  <c:v>91.229285714285822</c:v>
                </c:pt>
                <c:pt idx="4">
                  <c:v>90.039999999999822</c:v>
                </c:pt>
                <c:pt idx="5">
                  <c:v>90.181071428571329</c:v>
                </c:pt>
              </c:numCache>
            </c:numRef>
          </c:val>
        </c:ser>
        <c:ser>
          <c:idx val="2"/>
          <c:order val="2"/>
          <c:tx>
            <c:v>slav</c:v>
          </c:tx>
          <c:marker>
            <c:symbol val="none"/>
          </c:marker>
          <c:cat>
            <c:strRef>
              <c:f>'[графики-скорость ветра.xlsx]табл.Р2'!$E$37:$J$37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'[графики-скорость ветра.xlsx]табл.Р2'!$E$32:$J$32</c:f>
              <c:numCache>
                <c:formatCode>0.0</c:formatCode>
                <c:ptCount val="6"/>
                <c:pt idx="0">
                  <c:v>64.43888888888894</c:v>
                </c:pt>
                <c:pt idx="1">
                  <c:v>66.552222222222213</c:v>
                </c:pt>
                <c:pt idx="2">
                  <c:v>64.501388888888869</c:v>
                </c:pt>
                <c:pt idx="3">
                  <c:v>66.346944444444404</c:v>
                </c:pt>
                <c:pt idx="4">
                  <c:v>63.850555555555559</c:v>
                </c:pt>
                <c:pt idx="5">
                  <c:v>66.324444444444453</c:v>
                </c:pt>
              </c:numCache>
            </c:numRef>
          </c:val>
        </c:ser>
        <c:marker val="1"/>
        <c:axId val="108990464"/>
        <c:axId val="108993920"/>
      </c:lineChart>
      <c:catAx>
        <c:axId val="108990464"/>
        <c:scaling>
          <c:orientation val="minMax"/>
        </c:scaling>
        <c:axPos val="b"/>
        <c:majorTickMark val="none"/>
        <c:tickLblPos val="nextTo"/>
        <c:crossAx val="108993920"/>
        <c:crosses val="autoZero"/>
        <c:auto val="1"/>
        <c:lblAlgn val="ctr"/>
        <c:lblOffset val="100"/>
      </c:catAx>
      <c:valAx>
        <c:axId val="108993920"/>
        <c:scaling>
          <c:orientation val="minMax"/>
          <c:max val="100"/>
          <c:min val="5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 dirty="0" smtClean="0"/>
                  <a:t>Вероятность %</a:t>
                </a:r>
                <a:endParaRPr lang="ru-RU" dirty="0"/>
              </a:p>
            </c:rich>
          </c:tx>
          <c:layout/>
        </c:title>
        <c:numFmt formatCode="0.0" sourceLinked="1"/>
        <c:majorTickMark val="none"/>
        <c:tickLblPos val="nextTo"/>
        <c:crossAx val="108990464"/>
        <c:crosses val="autoZero"/>
        <c:crossBetween val="between"/>
        <c:majorUnit val="10"/>
      </c:valAx>
    </c:plotArea>
    <c:legend>
      <c:legendPos val="r"/>
      <c:layout/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400" b="1" i="0" baseline="0" dirty="0"/>
              <a:t>Сравнение моделей за весенний </a:t>
            </a:r>
            <a:r>
              <a:rPr lang="ru-RU" sz="1400" b="1" i="0" baseline="0" dirty="0" smtClean="0"/>
              <a:t>период 2019</a:t>
            </a:r>
            <a:endParaRPr lang="ru-RU" sz="14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cosmo13</c:v>
          </c:tx>
          <c:marker>
            <c:symbol val="none"/>
          </c:marker>
          <c:cat>
            <c:strRef>
              <c:f>'[графики-скорость ветра.xlsx]табл.Р2'!$E$37:$J$37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'[графики-скорость ветра.xlsx]табл.Р2'!$E$38:$J$38</c:f>
              <c:numCache>
                <c:formatCode>0.0</c:formatCode>
                <c:ptCount val="6"/>
                <c:pt idx="0">
                  <c:v>89.223214285714448</c:v>
                </c:pt>
                <c:pt idx="1">
                  <c:v>89.483928571428677</c:v>
                </c:pt>
                <c:pt idx="2">
                  <c:v>88.075357142857271</c:v>
                </c:pt>
                <c:pt idx="3">
                  <c:v>87.572500000000048</c:v>
                </c:pt>
                <c:pt idx="4">
                  <c:v>85.155714285714311</c:v>
                </c:pt>
                <c:pt idx="5">
                  <c:v>86.411785714285855</c:v>
                </c:pt>
              </c:numCache>
            </c:numRef>
          </c:val>
        </c:ser>
        <c:ser>
          <c:idx val="1"/>
          <c:order val="1"/>
          <c:tx>
            <c:v>gfs</c:v>
          </c:tx>
          <c:marker>
            <c:symbol val="none"/>
          </c:marker>
          <c:cat>
            <c:strRef>
              <c:f>'[графики-скорость ветра.xlsx]табл.Р2'!$E$37:$J$37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'[графики-скорость ветра.xlsx]табл.Р2'!$E$39:$J$39</c:f>
              <c:numCache>
                <c:formatCode>0.0</c:formatCode>
                <c:ptCount val="6"/>
                <c:pt idx="0">
                  <c:v>88.442142857142869</c:v>
                </c:pt>
                <c:pt idx="1">
                  <c:v>89.067500000000052</c:v>
                </c:pt>
                <c:pt idx="2">
                  <c:v>86.886785714285807</c:v>
                </c:pt>
                <c:pt idx="3">
                  <c:v>88.049642857142899</c:v>
                </c:pt>
                <c:pt idx="4">
                  <c:v>85.165714285714316</c:v>
                </c:pt>
                <c:pt idx="5">
                  <c:v>86.34928571428577</c:v>
                </c:pt>
              </c:numCache>
            </c:numRef>
          </c:val>
        </c:ser>
        <c:ser>
          <c:idx val="2"/>
          <c:order val="2"/>
          <c:tx>
            <c:v>slav</c:v>
          </c:tx>
          <c:marker>
            <c:symbol val="none"/>
          </c:marker>
          <c:cat>
            <c:strRef>
              <c:f>'[графики-скорость ветра.xlsx]табл.Р2'!$E$37:$J$37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'[графики-скорость ветра.xlsx]табл.Р2'!$E$40:$J$40</c:f>
              <c:numCache>
                <c:formatCode>0.0</c:formatCode>
                <c:ptCount val="6"/>
                <c:pt idx="0">
                  <c:v>56.940555555555505</c:v>
                </c:pt>
                <c:pt idx="1">
                  <c:v>70.645833333333329</c:v>
                </c:pt>
                <c:pt idx="2">
                  <c:v>57.51527777777774</c:v>
                </c:pt>
                <c:pt idx="3">
                  <c:v>70.502222222222215</c:v>
                </c:pt>
                <c:pt idx="4">
                  <c:v>58.154722222222247</c:v>
                </c:pt>
                <c:pt idx="5">
                  <c:v>71.092499999999987</c:v>
                </c:pt>
              </c:numCache>
            </c:numRef>
          </c:val>
        </c:ser>
        <c:marker val="1"/>
        <c:axId val="242332032"/>
        <c:axId val="242335104"/>
      </c:lineChart>
      <c:catAx>
        <c:axId val="242332032"/>
        <c:scaling>
          <c:orientation val="minMax"/>
        </c:scaling>
        <c:axPos val="b"/>
        <c:majorTickMark val="none"/>
        <c:tickLblPos val="nextTo"/>
        <c:crossAx val="242335104"/>
        <c:crosses val="autoZero"/>
        <c:auto val="1"/>
        <c:lblAlgn val="ctr"/>
        <c:lblOffset val="100"/>
      </c:catAx>
      <c:valAx>
        <c:axId val="242335104"/>
        <c:scaling>
          <c:orientation val="minMax"/>
          <c:max val="100"/>
          <c:min val="5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вероятность %</a:t>
                </a:r>
              </a:p>
            </c:rich>
          </c:tx>
          <c:layout/>
        </c:title>
        <c:numFmt formatCode="0.0" sourceLinked="1"/>
        <c:majorTickMark val="none"/>
        <c:tickLblPos val="nextTo"/>
        <c:crossAx val="242332032"/>
        <c:crosses val="autoZero"/>
        <c:crossBetween val="between"/>
        <c:majorUnit val="10"/>
        <c:minorUnit val="2"/>
      </c:valAx>
    </c:plotArea>
    <c:legend>
      <c:legendPos val="r"/>
      <c:layout/>
    </c:legend>
    <c:plotVisOnly val="1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400" b="1" i="0" baseline="0" dirty="0"/>
              <a:t>Сравнение моделей за осенний </a:t>
            </a:r>
            <a:r>
              <a:rPr lang="ru-RU" sz="1400" b="1" i="0" baseline="0" dirty="0" smtClean="0"/>
              <a:t>период 2019</a:t>
            </a:r>
            <a:endParaRPr lang="ru-RU" sz="1400" dirty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cosmo13</c:v>
          </c:tx>
          <c:marker>
            <c:symbol val="none"/>
          </c:marker>
          <c:cat>
            <c:strRef>
              <c:f>'[графики-скорость ветра.xlsx]табл.Р2'!$E$29:$J$29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'[графики-скорость ветра.xlsx]табл.Р2'!$E$14:$J$14</c:f>
              <c:numCache>
                <c:formatCode>0.0</c:formatCode>
                <c:ptCount val="6"/>
                <c:pt idx="0">
                  <c:v>91.791785714285808</c:v>
                </c:pt>
                <c:pt idx="1">
                  <c:v>91.7564285714286</c:v>
                </c:pt>
                <c:pt idx="2">
                  <c:v>89.595714285714436</c:v>
                </c:pt>
                <c:pt idx="3">
                  <c:v>89.731785714285778</c:v>
                </c:pt>
                <c:pt idx="4">
                  <c:v>87.792500000000103</c:v>
                </c:pt>
                <c:pt idx="5">
                  <c:v>88.138571428571524</c:v>
                </c:pt>
              </c:numCache>
            </c:numRef>
          </c:val>
        </c:ser>
        <c:ser>
          <c:idx val="1"/>
          <c:order val="1"/>
          <c:tx>
            <c:v>gfs</c:v>
          </c:tx>
          <c:marker>
            <c:symbol val="none"/>
          </c:marker>
          <c:cat>
            <c:strRef>
              <c:f>'[графики-скорость ветра.xlsx]табл.Р2'!$E$29:$J$29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'[графики-скорость ветра.xlsx]табл.Р2'!$E$15:$J$15</c:f>
              <c:numCache>
                <c:formatCode>0.0</c:formatCode>
                <c:ptCount val="6"/>
                <c:pt idx="0">
                  <c:v>89.406785714285817</c:v>
                </c:pt>
                <c:pt idx="1">
                  <c:v>90.440000000000097</c:v>
                </c:pt>
                <c:pt idx="2">
                  <c:v>88.532142857142929</c:v>
                </c:pt>
                <c:pt idx="3">
                  <c:v>89.886785714285807</c:v>
                </c:pt>
                <c:pt idx="4">
                  <c:v>87.569642857142853</c:v>
                </c:pt>
                <c:pt idx="5">
                  <c:v>88.765714285714424</c:v>
                </c:pt>
              </c:numCache>
            </c:numRef>
          </c:val>
        </c:ser>
        <c:ser>
          <c:idx val="2"/>
          <c:order val="2"/>
          <c:tx>
            <c:v>slav</c:v>
          </c:tx>
          <c:marker>
            <c:symbol val="none"/>
          </c:marker>
          <c:cat>
            <c:strRef>
              <c:f>'[графики-скорость ветра.xlsx]табл.Р2'!$E$29:$J$29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'[графики-скорость ветра.xlsx]табл.Р2'!$E$16:$J$16</c:f>
              <c:numCache>
                <c:formatCode>0.0</c:formatCode>
                <c:ptCount val="6"/>
                <c:pt idx="0">
                  <c:v>64.141782729805044</c:v>
                </c:pt>
                <c:pt idx="1">
                  <c:v>72.226462395543138</c:v>
                </c:pt>
                <c:pt idx="2">
                  <c:v>64.102785515320306</c:v>
                </c:pt>
                <c:pt idx="3">
                  <c:v>71.326183844011155</c:v>
                </c:pt>
                <c:pt idx="4">
                  <c:v>63.147353760445696</c:v>
                </c:pt>
                <c:pt idx="5">
                  <c:v>70.967966573816128</c:v>
                </c:pt>
              </c:numCache>
            </c:numRef>
          </c:val>
        </c:ser>
        <c:marker val="1"/>
        <c:axId val="131892352"/>
        <c:axId val="131893888"/>
      </c:lineChart>
      <c:catAx>
        <c:axId val="131892352"/>
        <c:scaling>
          <c:orientation val="minMax"/>
        </c:scaling>
        <c:axPos val="b"/>
        <c:majorTickMark val="none"/>
        <c:tickLblPos val="nextTo"/>
        <c:crossAx val="131893888"/>
        <c:crosses val="autoZero"/>
        <c:auto val="1"/>
        <c:lblAlgn val="ctr"/>
        <c:lblOffset val="100"/>
      </c:catAx>
      <c:valAx>
        <c:axId val="131893888"/>
        <c:scaling>
          <c:orientation val="minMax"/>
          <c:max val="100"/>
          <c:min val="50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вероятность %</a:t>
                </a:r>
              </a:p>
            </c:rich>
          </c:tx>
          <c:layout/>
        </c:title>
        <c:numFmt formatCode="0.0" sourceLinked="1"/>
        <c:majorTickMark val="none"/>
        <c:tickLblPos val="nextTo"/>
        <c:crossAx val="131892352"/>
        <c:crosses val="autoZero"/>
        <c:crossBetween val="between"/>
        <c:majorUnit val="10"/>
      </c:valAx>
    </c:plotArea>
    <c:legend>
      <c:legendPos val="r"/>
      <c:layout/>
    </c:legend>
    <c:plotVisOnly val="1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 baseline="0"/>
            </a:pPr>
            <a:r>
              <a:rPr lang="ru-RU" sz="1200" baseline="0"/>
              <a:t>Сравнение моделей за период 1.06.2019-31.082019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cosmo13</c:v>
          </c:tx>
          <c:cat>
            <c:strRef>
              <c:f>табл.Р20!$D$8:$I$8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табл.Р20!$D$9:$I$9</c:f>
              <c:numCache>
                <c:formatCode>General</c:formatCode>
                <c:ptCount val="6"/>
                <c:pt idx="0">
                  <c:v>49.3</c:v>
                </c:pt>
                <c:pt idx="1">
                  <c:v>45.4</c:v>
                </c:pt>
                <c:pt idx="2">
                  <c:v>45.9</c:v>
                </c:pt>
                <c:pt idx="3">
                  <c:v>43.7</c:v>
                </c:pt>
                <c:pt idx="4">
                  <c:v>42.1</c:v>
                </c:pt>
                <c:pt idx="5">
                  <c:v>38.800000000000011</c:v>
                </c:pt>
              </c:numCache>
            </c:numRef>
          </c:val>
        </c:ser>
        <c:ser>
          <c:idx val="1"/>
          <c:order val="1"/>
          <c:tx>
            <c:v>gfs</c:v>
          </c:tx>
          <c:cat>
            <c:strRef>
              <c:f>табл.Р20!$D$8:$I$8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табл.Р20!$D$10:$I$10</c:f>
              <c:numCache>
                <c:formatCode>General</c:formatCode>
                <c:ptCount val="6"/>
                <c:pt idx="0">
                  <c:v>55.9</c:v>
                </c:pt>
                <c:pt idx="1">
                  <c:v>52</c:v>
                </c:pt>
                <c:pt idx="2">
                  <c:v>53</c:v>
                </c:pt>
                <c:pt idx="3">
                  <c:v>49.3</c:v>
                </c:pt>
                <c:pt idx="4">
                  <c:v>49.4</c:v>
                </c:pt>
                <c:pt idx="5">
                  <c:v>44.4</c:v>
                </c:pt>
              </c:numCache>
            </c:numRef>
          </c:val>
        </c:ser>
        <c:ser>
          <c:idx val="2"/>
          <c:order val="2"/>
          <c:tx>
            <c:v>slav</c:v>
          </c:tx>
          <c:cat>
            <c:strRef>
              <c:f>табл.Р20!$D$8:$I$8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табл.Р20!$D$11:$I$11</c:f>
              <c:numCache>
                <c:formatCode>General</c:formatCode>
                <c:ptCount val="6"/>
                <c:pt idx="0">
                  <c:v>15.1</c:v>
                </c:pt>
                <c:pt idx="1">
                  <c:v>14.1</c:v>
                </c:pt>
                <c:pt idx="2">
                  <c:v>14.9</c:v>
                </c:pt>
                <c:pt idx="3">
                  <c:v>14.4</c:v>
                </c:pt>
                <c:pt idx="4">
                  <c:v>14.9</c:v>
                </c:pt>
                <c:pt idx="5">
                  <c:v>14.9</c:v>
                </c:pt>
              </c:numCache>
            </c:numRef>
          </c:val>
        </c:ser>
        <c:marker val="1"/>
        <c:axId val="53622272"/>
        <c:axId val="53623808"/>
      </c:lineChart>
      <c:catAx>
        <c:axId val="53622272"/>
        <c:scaling>
          <c:orientation val="minMax"/>
        </c:scaling>
        <c:axPos val="b"/>
        <c:majorTickMark val="none"/>
        <c:tickLblPos val="nextTo"/>
        <c:crossAx val="53623808"/>
        <c:crosses val="autoZero"/>
        <c:auto val="1"/>
        <c:lblAlgn val="ctr"/>
        <c:lblOffset val="100"/>
      </c:catAx>
      <c:valAx>
        <c:axId val="53623808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Вероятность,%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3622272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aseline="0" dirty="0"/>
              <a:t>Сравнение моделей в </a:t>
            </a:r>
            <a:r>
              <a:rPr lang="ru-RU" sz="1200" baseline="0" dirty="0" smtClean="0"/>
              <a:t>зимний </a:t>
            </a:r>
            <a:r>
              <a:rPr lang="ru-RU" sz="1200" baseline="0" dirty="0"/>
              <a:t>период </a:t>
            </a:r>
          </a:p>
          <a:p>
            <a:pPr>
              <a:defRPr/>
            </a:pPr>
            <a:r>
              <a:rPr lang="ru-RU" sz="1200" baseline="0" dirty="0"/>
              <a:t>(1.01.2019-31.03.2019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cosmo13</c:v>
          </c:tx>
          <c:cat>
            <c:strRef>
              <c:f>табл.Р20!$D$35:$I$35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табл.Р20!$D$36:$I$36</c:f>
              <c:numCache>
                <c:formatCode>General</c:formatCode>
                <c:ptCount val="6"/>
                <c:pt idx="0">
                  <c:v>58.7</c:v>
                </c:pt>
                <c:pt idx="1">
                  <c:v>60.1</c:v>
                </c:pt>
                <c:pt idx="2">
                  <c:v>57.1</c:v>
                </c:pt>
                <c:pt idx="3">
                  <c:v>57.6</c:v>
                </c:pt>
                <c:pt idx="4">
                  <c:v>54.9</c:v>
                </c:pt>
                <c:pt idx="5">
                  <c:v>54</c:v>
                </c:pt>
              </c:numCache>
            </c:numRef>
          </c:val>
        </c:ser>
        <c:ser>
          <c:idx val="1"/>
          <c:order val="1"/>
          <c:tx>
            <c:v>gfs</c:v>
          </c:tx>
          <c:cat>
            <c:strRef>
              <c:f>табл.Р20!$D$35:$I$35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табл.Р20!$D$37:$I$37</c:f>
              <c:numCache>
                <c:formatCode>General</c:formatCode>
                <c:ptCount val="6"/>
                <c:pt idx="0">
                  <c:v>64.599999999999994</c:v>
                </c:pt>
                <c:pt idx="1">
                  <c:v>65.099999999999994</c:v>
                </c:pt>
                <c:pt idx="2">
                  <c:v>62.7</c:v>
                </c:pt>
                <c:pt idx="3">
                  <c:v>62.9</c:v>
                </c:pt>
                <c:pt idx="4">
                  <c:v>59.4</c:v>
                </c:pt>
                <c:pt idx="5">
                  <c:v>59.5</c:v>
                </c:pt>
              </c:numCache>
            </c:numRef>
          </c:val>
        </c:ser>
        <c:ser>
          <c:idx val="2"/>
          <c:order val="2"/>
          <c:tx>
            <c:v>slav</c:v>
          </c:tx>
          <c:cat>
            <c:strRef>
              <c:f>табл.Р20!$D$35:$I$35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табл.Р20!$D$38:$I$38</c:f>
              <c:numCache>
                <c:formatCode>General</c:formatCode>
                <c:ptCount val="6"/>
                <c:pt idx="0">
                  <c:v>20.5</c:v>
                </c:pt>
                <c:pt idx="1">
                  <c:v>23.8</c:v>
                </c:pt>
                <c:pt idx="2">
                  <c:v>20.2</c:v>
                </c:pt>
                <c:pt idx="3">
                  <c:v>23.7</c:v>
                </c:pt>
                <c:pt idx="4">
                  <c:v>20.2</c:v>
                </c:pt>
                <c:pt idx="5">
                  <c:v>24.1</c:v>
                </c:pt>
              </c:numCache>
            </c:numRef>
          </c:val>
        </c:ser>
        <c:marker val="1"/>
        <c:axId val="53658368"/>
        <c:axId val="53659904"/>
      </c:lineChart>
      <c:catAx>
        <c:axId val="53658368"/>
        <c:scaling>
          <c:orientation val="minMax"/>
        </c:scaling>
        <c:axPos val="b"/>
        <c:majorTickMark val="none"/>
        <c:tickLblPos val="nextTo"/>
        <c:crossAx val="53659904"/>
        <c:crosses val="autoZero"/>
        <c:auto val="1"/>
        <c:lblAlgn val="ctr"/>
        <c:lblOffset val="100"/>
      </c:catAx>
      <c:valAx>
        <c:axId val="536599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Вероятность, 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365836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/>
            </a:pPr>
            <a:r>
              <a:rPr lang="ru-RU" sz="1200" baseline="0"/>
              <a:t>Сравнение моделей в весенний период </a:t>
            </a:r>
          </a:p>
          <a:p>
            <a:pPr>
              <a:defRPr/>
            </a:pPr>
            <a:r>
              <a:rPr lang="ru-RU" sz="1200" baseline="0"/>
              <a:t>(1.04.2019-31.05.2019)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cosmo13</c:v>
          </c:tx>
          <c:cat>
            <c:strRef>
              <c:f>табл.Р20!$D$44:$I$44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табл.Р20!$D$45:$I$45</c:f>
              <c:numCache>
                <c:formatCode>General</c:formatCode>
                <c:ptCount val="6"/>
                <c:pt idx="0">
                  <c:v>53.9</c:v>
                </c:pt>
                <c:pt idx="1">
                  <c:v>51</c:v>
                </c:pt>
                <c:pt idx="2">
                  <c:v>51.8</c:v>
                </c:pt>
                <c:pt idx="3">
                  <c:v>47.1</c:v>
                </c:pt>
                <c:pt idx="4">
                  <c:v>47.8</c:v>
                </c:pt>
                <c:pt idx="5">
                  <c:v>42.9</c:v>
                </c:pt>
              </c:numCache>
            </c:numRef>
          </c:val>
        </c:ser>
        <c:ser>
          <c:idx val="1"/>
          <c:order val="1"/>
          <c:tx>
            <c:v>gfs</c:v>
          </c:tx>
          <c:cat>
            <c:strRef>
              <c:f>табл.Р20!$D$44:$I$44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табл.Р20!$D$46:$I$46</c:f>
              <c:numCache>
                <c:formatCode>General</c:formatCode>
                <c:ptCount val="6"/>
                <c:pt idx="0">
                  <c:v>61.5</c:v>
                </c:pt>
                <c:pt idx="1">
                  <c:v>57.8</c:v>
                </c:pt>
                <c:pt idx="2">
                  <c:v>52.8</c:v>
                </c:pt>
                <c:pt idx="3">
                  <c:v>57.8</c:v>
                </c:pt>
                <c:pt idx="4">
                  <c:v>52.5</c:v>
                </c:pt>
                <c:pt idx="5">
                  <c:v>47.7</c:v>
                </c:pt>
              </c:numCache>
            </c:numRef>
          </c:val>
        </c:ser>
        <c:ser>
          <c:idx val="2"/>
          <c:order val="2"/>
          <c:tx>
            <c:v>slav</c:v>
          </c:tx>
          <c:cat>
            <c:strRef>
              <c:f>табл.Р20!$D$44:$I$44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табл.Р20!$D$47:$I$47</c:f>
              <c:numCache>
                <c:formatCode>General</c:formatCode>
                <c:ptCount val="6"/>
                <c:pt idx="0">
                  <c:v>17.399999999999999</c:v>
                </c:pt>
                <c:pt idx="1">
                  <c:v>16.7</c:v>
                </c:pt>
                <c:pt idx="2">
                  <c:v>17.399999999999999</c:v>
                </c:pt>
                <c:pt idx="3">
                  <c:v>16.399999999999999</c:v>
                </c:pt>
                <c:pt idx="4">
                  <c:v>16.899999999999999</c:v>
                </c:pt>
                <c:pt idx="5">
                  <c:v>16.7</c:v>
                </c:pt>
              </c:numCache>
            </c:numRef>
          </c:val>
        </c:ser>
        <c:marker val="1"/>
        <c:axId val="53567488"/>
        <c:axId val="53569024"/>
      </c:lineChart>
      <c:catAx>
        <c:axId val="53567488"/>
        <c:scaling>
          <c:orientation val="minMax"/>
        </c:scaling>
        <c:axPos val="b"/>
        <c:majorTickMark val="none"/>
        <c:tickLblPos val="nextTo"/>
        <c:crossAx val="53569024"/>
        <c:crosses val="autoZero"/>
        <c:auto val="1"/>
        <c:lblAlgn val="ctr"/>
        <c:lblOffset val="100"/>
      </c:catAx>
      <c:valAx>
        <c:axId val="535690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Вероятность, 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356748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aseline="0"/>
              <a:t>Сравнение моделей за осенний период </a:t>
            </a:r>
          </a:p>
          <a:p>
            <a:pPr>
              <a:defRPr/>
            </a:pPr>
            <a:r>
              <a:rPr lang="ru-RU" sz="1200" baseline="0"/>
              <a:t>(1.09.2019-31.10.2019)</a:t>
            </a:r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cosmo13</c:v>
          </c:tx>
          <c:cat>
            <c:strRef>
              <c:f>табл.Р20!$D$17:$I$17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табл.Р20!$D$18:$I$18</c:f>
              <c:numCache>
                <c:formatCode>General</c:formatCode>
                <c:ptCount val="6"/>
                <c:pt idx="0">
                  <c:v>60.4</c:v>
                </c:pt>
                <c:pt idx="1">
                  <c:v>55.7</c:v>
                </c:pt>
                <c:pt idx="2">
                  <c:v>58.3</c:v>
                </c:pt>
                <c:pt idx="3">
                  <c:v>53.5</c:v>
                </c:pt>
                <c:pt idx="4">
                  <c:v>56.6</c:v>
                </c:pt>
                <c:pt idx="5">
                  <c:v>50.8</c:v>
                </c:pt>
              </c:numCache>
            </c:numRef>
          </c:val>
        </c:ser>
        <c:ser>
          <c:idx val="1"/>
          <c:order val="1"/>
          <c:tx>
            <c:v>gfs</c:v>
          </c:tx>
          <c:cat>
            <c:strRef>
              <c:f>табл.Р20!$D$17:$I$17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табл.Р20!$D$19:$I$19</c:f>
              <c:numCache>
                <c:formatCode>General</c:formatCode>
                <c:ptCount val="6"/>
                <c:pt idx="0">
                  <c:v>66.3</c:v>
                </c:pt>
                <c:pt idx="1">
                  <c:v>61.7</c:v>
                </c:pt>
                <c:pt idx="2">
                  <c:v>64.7</c:v>
                </c:pt>
                <c:pt idx="3">
                  <c:v>58.1</c:v>
                </c:pt>
                <c:pt idx="4">
                  <c:v>61.4</c:v>
                </c:pt>
                <c:pt idx="5">
                  <c:v>55.8</c:v>
                </c:pt>
              </c:numCache>
            </c:numRef>
          </c:val>
        </c:ser>
        <c:ser>
          <c:idx val="2"/>
          <c:order val="2"/>
          <c:tx>
            <c:v>slav</c:v>
          </c:tx>
          <c:cat>
            <c:strRef>
              <c:f>табл.Р20!$D$17:$I$17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табл.Р20!$D$20:$I$20</c:f>
              <c:numCache>
                <c:formatCode>General</c:formatCode>
                <c:ptCount val="6"/>
                <c:pt idx="0">
                  <c:v>22.2</c:v>
                </c:pt>
                <c:pt idx="1">
                  <c:v>21.6</c:v>
                </c:pt>
                <c:pt idx="2">
                  <c:v>21.4</c:v>
                </c:pt>
                <c:pt idx="3">
                  <c:v>21.9</c:v>
                </c:pt>
                <c:pt idx="4">
                  <c:v>22</c:v>
                </c:pt>
                <c:pt idx="5">
                  <c:v>21.5</c:v>
                </c:pt>
              </c:numCache>
            </c:numRef>
          </c:val>
        </c:ser>
        <c:marker val="1"/>
        <c:axId val="53586944"/>
        <c:axId val="53601024"/>
      </c:lineChart>
      <c:catAx>
        <c:axId val="53586944"/>
        <c:scaling>
          <c:orientation val="minMax"/>
        </c:scaling>
        <c:axPos val="b"/>
        <c:majorTickMark val="none"/>
        <c:tickLblPos val="nextTo"/>
        <c:crossAx val="53601024"/>
        <c:crosses val="autoZero"/>
        <c:auto val="1"/>
        <c:lblAlgn val="ctr"/>
        <c:lblOffset val="100"/>
      </c:catAx>
      <c:valAx>
        <c:axId val="536010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Вероятность, 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53586944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200" baseline="0"/>
              <a:t>Сравнение моделей за летний период</a:t>
            </a:r>
            <a:endParaRPr lang="en-US" sz="1200" baseline="0"/>
          </a:p>
          <a:p>
            <a:pPr>
              <a:defRPr/>
            </a:pPr>
            <a:r>
              <a:rPr lang="ru-RU" sz="1000" b="1" i="0" u="none" strike="noStrike" baseline="0"/>
              <a:t>1.06.2019-31.08</a:t>
            </a:r>
            <a:r>
              <a:rPr lang="en-US" sz="1000" b="1" i="0" u="none" strike="noStrike" baseline="0"/>
              <a:t>.</a:t>
            </a:r>
            <a:r>
              <a:rPr lang="ru-RU" sz="1000" b="1" i="0" u="none" strike="noStrike" baseline="0"/>
              <a:t>2019</a:t>
            </a:r>
            <a:endParaRPr lang="ru-RU" sz="1000" baseline="0"/>
          </a:p>
        </c:rich>
      </c:tx>
      <c:layout/>
    </c:title>
    <c:plotArea>
      <c:layout/>
      <c:lineChart>
        <c:grouping val="standard"/>
        <c:ser>
          <c:idx val="0"/>
          <c:order val="0"/>
          <c:tx>
            <c:v>cosmo13</c:v>
          </c:tx>
          <c:cat>
            <c:strRef>
              <c:f>табл.Р40!$D$8:$I$8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табл.Р40!$D$9:$I$9</c:f>
              <c:numCache>
                <c:formatCode>General</c:formatCode>
                <c:ptCount val="6"/>
                <c:pt idx="0">
                  <c:v>73.7</c:v>
                </c:pt>
                <c:pt idx="1">
                  <c:v>69.2</c:v>
                </c:pt>
                <c:pt idx="2">
                  <c:v>69.900000000000006</c:v>
                </c:pt>
                <c:pt idx="3">
                  <c:v>65.599999999999994</c:v>
                </c:pt>
                <c:pt idx="4">
                  <c:v>64.900000000000006</c:v>
                </c:pt>
                <c:pt idx="5">
                  <c:v>59.5</c:v>
                </c:pt>
              </c:numCache>
            </c:numRef>
          </c:val>
        </c:ser>
        <c:ser>
          <c:idx val="1"/>
          <c:order val="1"/>
          <c:tx>
            <c:v>gfs</c:v>
          </c:tx>
          <c:cat>
            <c:strRef>
              <c:f>табл.Р40!$D$8:$I$8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табл.Р40!$D$10:$I$10</c:f>
              <c:numCache>
                <c:formatCode>General</c:formatCode>
                <c:ptCount val="6"/>
                <c:pt idx="0">
                  <c:v>76.599999999999994</c:v>
                </c:pt>
                <c:pt idx="1">
                  <c:v>73.400000000000006</c:v>
                </c:pt>
                <c:pt idx="2">
                  <c:v>74</c:v>
                </c:pt>
                <c:pt idx="3">
                  <c:v>70.8</c:v>
                </c:pt>
                <c:pt idx="4">
                  <c:v>70.3</c:v>
                </c:pt>
                <c:pt idx="5">
                  <c:v>65.400000000000006</c:v>
                </c:pt>
              </c:numCache>
            </c:numRef>
          </c:val>
        </c:ser>
        <c:ser>
          <c:idx val="2"/>
          <c:order val="2"/>
          <c:tx>
            <c:v>slav</c:v>
          </c:tx>
          <c:cat>
            <c:strRef>
              <c:f>табл.Р40!$D$8:$I$8</c:f>
              <c:strCache>
                <c:ptCount val="6"/>
                <c:pt idx="0">
                  <c:v>0+6</c:v>
                </c:pt>
                <c:pt idx="1">
                  <c:v>0+18</c:v>
                </c:pt>
                <c:pt idx="2">
                  <c:v>0+30</c:v>
                </c:pt>
                <c:pt idx="3">
                  <c:v>0+42</c:v>
                </c:pt>
                <c:pt idx="4">
                  <c:v>0+54</c:v>
                </c:pt>
                <c:pt idx="5">
                  <c:v>0+66</c:v>
                </c:pt>
              </c:strCache>
            </c:strRef>
          </c:cat>
          <c:val>
            <c:numRef>
              <c:f>табл.Р40!$D$11:$I$11</c:f>
              <c:numCache>
                <c:formatCode>General</c:formatCode>
                <c:ptCount val="6"/>
                <c:pt idx="0">
                  <c:v>27.1</c:v>
                </c:pt>
                <c:pt idx="1">
                  <c:v>25.5</c:v>
                </c:pt>
                <c:pt idx="2">
                  <c:v>26.7</c:v>
                </c:pt>
                <c:pt idx="3">
                  <c:v>25.8</c:v>
                </c:pt>
                <c:pt idx="4">
                  <c:v>27.2</c:v>
                </c:pt>
                <c:pt idx="5">
                  <c:v>26.7</c:v>
                </c:pt>
              </c:numCache>
            </c:numRef>
          </c:val>
        </c:ser>
        <c:marker val="1"/>
        <c:axId val="61436288"/>
        <c:axId val="61437824"/>
      </c:lineChart>
      <c:catAx>
        <c:axId val="61436288"/>
        <c:scaling>
          <c:orientation val="minMax"/>
        </c:scaling>
        <c:axPos val="b"/>
        <c:majorTickMark val="none"/>
        <c:tickLblPos val="nextTo"/>
        <c:crossAx val="61437824"/>
        <c:crosses val="autoZero"/>
        <c:auto val="1"/>
        <c:lblAlgn val="ctr"/>
        <c:lblOffset val="100"/>
      </c:catAx>
      <c:valAx>
        <c:axId val="6143782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ru-RU"/>
                  <a:t>Вероятность, %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1436288"/>
        <c:crosses val="autoZero"/>
        <c:crossBetween val="between"/>
      </c:valAx>
    </c:plotArea>
    <c:legend>
      <c:legendPos val="r"/>
      <c:layout/>
    </c:legend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6963A8-8FA5-48B0-ADA8-34AFD876AC83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F5C30-9594-4D5D-A293-26D8C484C5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BEA6162-AE77-4D2A-A018-2F55DF3DBE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92BDF0-E2E2-4CF5-8359-C9265FC9B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6162-AE77-4D2A-A018-2F55DF3DBE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2BDF0-E2E2-4CF5-8359-C9265FC9B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BEA6162-AE77-4D2A-A018-2F55DF3DBE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992BDF0-E2E2-4CF5-8359-C9265FC9B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6162-AE77-4D2A-A018-2F55DF3DBE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92BDF0-E2E2-4CF5-8359-C9265FC9B5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6162-AE77-4D2A-A018-2F55DF3DBE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992BDF0-E2E2-4CF5-8359-C9265FC9B5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BEA6162-AE77-4D2A-A018-2F55DF3DBE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992BDF0-E2E2-4CF5-8359-C9265FC9B5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BEA6162-AE77-4D2A-A018-2F55DF3DBE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992BDF0-E2E2-4CF5-8359-C9265FC9B5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6162-AE77-4D2A-A018-2F55DF3DBE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92BDF0-E2E2-4CF5-8359-C9265FC9B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6162-AE77-4D2A-A018-2F55DF3DBE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992BDF0-E2E2-4CF5-8359-C9265FC9B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6162-AE77-4D2A-A018-2F55DF3DBE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992BDF0-E2E2-4CF5-8359-C9265FC9B5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BEA6162-AE77-4D2A-A018-2F55DF3DBE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992BDF0-E2E2-4CF5-8359-C9265FC9B5C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BEA6162-AE77-4D2A-A018-2F55DF3DBE19}" type="datetimeFigureOut">
              <a:rPr lang="ru-RU" smtClean="0"/>
              <a:pPr/>
              <a:t>19.10.2021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992BDF0-E2E2-4CF5-8359-C9265FC9B5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sibnigmi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agupubs.onlinelibrary.wiley.com/servlet/linkout?suffix=null&amp;dbid=64&amp;doi=10.1029/2002JD002646&amp;key=2001MWRv..129....5B" TargetMode="External"/><Relationship Id="rId2" Type="http://schemas.openxmlformats.org/officeDocument/2006/relationships/hyperlink" Target="https://agupubs.onlinelibrary.wiley.com/servlet/linkout?suffix=null&amp;dbid=16&amp;doi=10.1029/2002JD002646&amp;key=10.1175/1520-0493(2001)129%3c0005:DAAOAP%3e2.0.CO;2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cholar.google.com/scholar_lookup?hl=en&amp;volume=129&amp;publication_year=2001&amp;pages=5-25&amp;journal=Mon.+Weather+Rev.&amp;author=O.+Brasseur&amp;title=Development+and+Application+of+a+Physical+Approach+to+Estimating+Wind+Gusts" TargetMode="External"/><Relationship Id="rId4" Type="http://schemas.openxmlformats.org/officeDocument/2006/relationships/hyperlink" Target="https://agupubs.onlinelibrary.wiley.com/servlet/linkout?suffix=null&amp;dbid=128&amp;doi=10.1029/2002JD002646&amp;key=000166475400001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908720"/>
            <a:ext cx="7776864" cy="338437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Сравнение качества Прогнозирования приземного ветра по моделям </a:t>
            </a:r>
            <a:r>
              <a:rPr lang="ru-RU" sz="3200" smtClean="0"/>
              <a:t>COSMO и GFS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4365104"/>
            <a:ext cx="7344816" cy="1703040"/>
          </a:xfrm>
        </p:spPr>
        <p:txBody>
          <a:bodyPr>
            <a:normAutofit/>
          </a:bodyPr>
          <a:lstStyle/>
          <a:p>
            <a:r>
              <a:rPr lang="ru-RU" sz="2000" i="1" dirty="0" err="1" smtClean="0"/>
              <a:t>Здерева</a:t>
            </a:r>
            <a:r>
              <a:rPr lang="ru-RU" sz="2000" i="1" dirty="0" smtClean="0"/>
              <a:t> М.Я.</a:t>
            </a:r>
            <a:r>
              <a:rPr lang="en-US" sz="2000" i="1" dirty="0" smtClean="0"/>
              <a:t>,</a:t>
            </a:r>
            <a:r>
              <a:rPr lang="ru-RU" sz="2000" i="1" dirty="0" smtClean="0"/>
              <a:t>Токарев </a:t>
            </a:r>
            <a:r>
              <a:rPr lang="ru-RU" sz="2000" i="1" dirty="0"/>
              <a:t>В.М</a:t>
            </a:r>
            <a:r>
              <a:rPr lang="ru-RU" sz="2000" i="1" dirty="0" smtClean="0"/>
              <a:t>., </a:t>
            </a:r>
            <a:r>
              <a:rPr lang="ru-RU" sz="2000" i="1" dirty="0" err="1" smtClean="0"/>
              <a:t>Хлучина</a:t>
            </a:r>
            <a:r>
              <a:rPr lang="ru-RU" sz="2000" i="1" dirty="0" smtClean="0"/>
              <a:t> Н.А., Воробьева Л.П.</a:t>
            </a:r>
            <a:endParaRPr lang="ru-RU" sz="2000" dirty="0"/>
          </a:p>
          <a:p>
            <a:r>
              <a:rPr lang="ru-RU" sz="1500" b="1" dirty="0" smtClean="0"/>
              <a:t>ФГБУ </a:t>
            </a:r>
            <a:r>
              <a:rPr lang="ru-RU" sz="1500" b="1" dirty="0"/>
              <a:t>«Сибирский региональный научно-исследовательский гидрометеорологический институт</a:t>
            </a:r>
            <a:r>
              <a:rPr lang="ru-RU" sz="1500" b="1" dirty="0" smtClean="0"/>
              <a:t>» </a:t>
            </a:r>
          </a:p>
          <a:p>
            <a:r>
              <a:rPr lang="en-US" sz="1600" dirty="0" smtClean="0">
                <a:hlinkClick r:id="rId2"/>
              </a:rPr>
              <a:t>http://sibnigmi.ru/</a:t>
            </a:r>
            <a:endParaRPr lang="ru-RU" sz="1500" b="1" dirty="0"/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8640"/>
            <a:ext cx="39909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Обеспеченность наблюдений ветра≥15 м/с</a:t>
            </a:r>
            <a:endParaRPr lang="ru-RU" sz="2800" b="1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4723276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499992" y="1628800"/>
            <a:ext cx="4427984" cy="396044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00808"/>
            <a:ext cx="4355975" cy="3627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0"/>
            <a:ext cx="8153400" cy="980728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Распределение </a:t>
            </a:r>
            <a:r>
              <a:rPr lang="ru-RU" sz="2400" b="1" dirty="0" smtClean="0"/>
              <a:t>превалирования </a:t>
            </a:r>
            <a:r>
              <a:rPr lang="ru-RU" sz="2400" b="1" dirty="0" smtClean="0"/>
              <a:t>оценок моделей по территории (в % от 685 метеостанций). Осень 2019-20</a:t>
            </a:r>
            <a:endParaRPr lang="ru-RU" sz="24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124825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517232"/>
            <a:ext cx="12287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95536" y="5733256"/>
            <a:ext cx="42247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О+ -</a:t>
            </a:r>
            <a:r>
              <a:rPr lang="ru-RU" dirty="0" err="1" smtClean="0"/>
              <a:t>оправдываемость</a:t>
            </a:r>
            <a:r>
              <a:rPr lang="ru-RU" dirty="0" smtClean="0"/>
              <a:t> наличия ветра ≥15</a:t>
            </a:r>
          </a:p>
          <a:p>
            <a:r>
              <a:rPr lang="ru-RU" dirty="0" smtClean="0"/>
              <a:t>Р+  предупрежденность</a:t>
            </a:r>
          </a:p>
          <a:p>
            <a:r>
              <a:rPr lang="ru-RU" dirty="0" err="1" smtClean="0"/>
              <a:t>Тр</a:t>
            </a:r>
            <a:r>
              <a:rPr lang="ru-RU" dirty="0" smtClean="0"/>
              <a:t> критерий </a:t>
            </a:r>
            <a:r>
              <a:rPr lang="ru-RU" dirty="0" err="1" smtClean="0"/>
              <a:t>Пирси-Обухова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3" y="1223963"/>
            <a:ext cx="8105775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5517232"/>
            <a:ext cx="12287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67544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О+ -</a:t>
            </a:r>
            <a:r>
              <a:rPr lang="ru-RU" dirty="0" err="1" smtClean="0"/>
              <a:t>оправдываемость</a:t>
            </a:r>
            <a:r>
              <a:rPr lang="ru-RU" dirty="0" smtClean="0"/>
              <a:t> наличия ветра ≥15</a:t>
            </a:r>
          </a:p>
          <a:p>
            <a:r>
              <a:rPr lang="ru-RU" dirty="0" smtClean="0"/>
              <a:t>Р+  предупрежденность</a:t>
            </a:r>
          </a:p>
          <a:p>
            <a:r>
              <a:rPr lang="ru-RU" dirty="0" err="1" smtClean="0"/>
              <a:t>Тр</a:t>
            </a:r>
            <a:r>
              <a:rPr lang="ru-RU" dirty="0" smtClean="0"/>
              <a:t> критерий </a:t>
            </a:r>
            <a:r>
              <a:rPr lang="ru-RU" dirty="0" err="1" smtClean="0"/>
              <a:t>Пирси-Обухова</a:t>
            </a:r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Распределение преимущества оценок моделей по территории (в % от 685 метеостанций). Весна 2020-21</a:t>
            </a:r>
            <a:endParaRPr lang="ru-RU" sz="24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1247775"/>
            <a:ext cx="808672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5445224"/>
            <a:ext cx="12287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566124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О+ -</a:t>
            </a:r>
            <a:r>
              <a:rPr lang="ru-RU" dirty="0" err="1" smtClean="0"/>
              <a:t>оправдываемость</a:t>
            </a:r>
            <a:r>
              <a:rPr lang="ru-RU" dirty="0" smtClean="0"/>
              <a:t> наличия ветра ≥15</a:t>
            </a:r>
          </a:p>
          <a:p>
            <a:r>
              <a:rPr lang="ru-RU" dirty="0" smtClean="0"/>
              <a:t>Р+  предупрежденность</a:t>
            </a:r>
          </a:p>
          <a:p>
            <a:r>
              <a:rPr lang="ru-RU" dirty="0" err="1" smtClean="0"/>
              <a:t>Тр</a:t>
            </a:r>
            <a:r>
              <a:rPr lang="ru-RU" dirty="0" smtClean="0"/>
              <a:t> критерий </a:t>
            </a:r>
            <a:r>
              <a:rPr lang="ru-RU" dirty="0" err="1" smtClean="0"/>
              <a:t>Пирси-Обухова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Распределение преимущества оценок моделей по территории (в % от 685 метеостанций). Лето 2020-21</a:t>
            </a:r>
            <a:endParaRPr lang="ru-RU" sz="24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" y="1138238"/>
            <a:ext cx="80867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5517232"/>
            <a:ext cx="1228725" cy="116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О+ -</a:t>
            </a:r>
            <a:r>
              <a:rPr lang="ru-RU" dirty="0" err="1" smtClean="0"/>
              <a:t>оправдываемость</a:t>
            </a:r>
            <a:r>
              <a:rPr lang="ru-RU" dirty="0" smtClean="0"/>
              <a:t> наличия ветра ≥15</a:t>
            </a:r>
          </a:p>
          <a:p>
            <a:r>
              <a:rPr lang="ru-RU" dirty="0" smtClean="0"/>
              <a:t>Р+  -предупрежденность</a:t>
            </a:r>
          </a:p>
          <a:p>
            <a:r>
              <a:rPr lang="ru-RU" dirty="0" err="1" smtClean="0"/>
              <a:t>Тр</a:t>
            </a:r>
            <a:r>
              <a:rPr lang="ru-RU" dirty="0" smtClean="0"/>
              <a:t> - критерий </a:t>
            </a:r>
            <a:r>
              <a:rPr lang="ru-RU" dirty="0" err="1" smtClean="0"/>
              <a:t>Пирси-Обухова</a:t>
            </a: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Распределение преимущества оценок моделей по территории (в % от 685 метеостанций). Зима 2020-21</a:t>
            </a:r>
            <a:endParaRPr lang="ru-RU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464096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Средние оценки моделей по сезонам 2020-21 года</a:t>
            </a:r>
            <a:endParaRPr lang="ru-RU" sz="2400" b="1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6712"/>
            <a:ext cx="8964488" cy="536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237312"/>
            <a:ext cx="8248650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Выводы</a:t>
            </a:r>
            <a:endParaRPr lang="ru-RU" sz="2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34783-8F4B-4323-B36B-EB9C68B081E9}" type="datetime1">
              <a:rPr lang="ru-RU" smtClean="0"/>
              <a:pPr/>
              <a:t>19.10.2021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9C8613B8-8741-47F5-A4D9-F94D9FF974B7}" type="slidenum">
              <a:rPr lang="ru-RU" smtClean="0"/>
              <a:pPr/>
              <a:t>16</a:t>
            </a:fld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 fontScale="70000" lnSpcReduction="20000"/>
          </a:bodyPr>
          <a:lstStyle/>
          <a:p>
            <a:r>
              <a:rPr lang="ru-RU" sz="2400" dirty="0" smtClean="0"/>
              <a:t> В среднем по территории:</a:t>
            </a:r>
          </a:p>
          <a:p>
            <a:pPr lvl="0"/>
            <a:r>
              <a:rPr lang="ru-RU" sz="2400" dirty="0" smtClean="0"/>
              <a:t>В зимнее время прогнозы точнее по </a:t>
            </a:r>
            <a:r>
              <a:rPr lang="ru-RU" sz="2400" dirty="0" err="1" smtClean="0"/>
              <a:t>оправдываемости</a:t>
            </a:r>
            <a:r>
              <a:rPr lang="ru-RU" sz="2400" dirty="0" smtClean="0"/>
              <a:t>  (меньше ложных тревог) у </a:t>
            </a:r>
            <a:r>
              <a:rPr lang="en-US" sz="2400" dirty="0" smtClean="0"/>
              <a:t>COSMO</a:t>
            </a:r>
            <a:r>
              <a:rPr lang="ru-RU" sz="2400" dirty="0" smtClean="0"/>
              <a:t>, при этом качество практически не меняется в зависимости от разрешения модели. По предупрежденности выше результаты у модели </a:t>
            </a:r>
            <a:r>
              <a:rPr lang="en-US" sz="2400" dirty="0" smtClean="0"/>
              <a:t>GFS</a:t>
            </a:r>
            <a:r>
              <a:rPr lang="ru-RU" sz="2400" dirty="0" smtClean="0"/>
              <a:t>.</a:t>
            </a:r>
          </a:p>
          <a:p>
            <a:pPr lvl="0"/>
            <a:r>
              <a:rPr lang="ru-RU" sz="2400" dirty="0" smtClean="0"/>
              <a:t>В теплом периоде  качество прогнозов по всем моделям имеет выраженный суточный ход с наибольшими ошибками, как по </a:t>
            </a:r>
            <a:r>
              <a:rPr lang="ru-RU" sz="2400" dirty="0" err="1" smtClean="0"/>
              <a:t>оправдываемости</a:t>
            </a:r>
            <a:r>
              <a:rPr lang="ru-RU" sz="2400" dirty="0" smtClean="0"/>
              <a:t>, так и по предупрежденности в  ночные часы. Прогнозами на дневные часы выделяется модель  </a:t>
            </a:r>
            <a:r>
              <a:rPr lang="en-US" sz="2400" dirty="0" smtClean="0"/>
              <a:t>GFS</a:t>
            </a:r>
            <a:r>
              <a:rPr lang="ru-RU" sz="2400" dirty="0" smtClean="0"/>
              <a:t>, которая   крайне редко, но при этом наиболее точно указывает на наличие порывов более 15 м/с, но меньше остальных охватывает число их наблюдений</a:t>
            </a:r>
          </a:p>
          <a:p>
            <a:pPr lvl="0"/>
            <a:r>
              <a:rPr lang="ru-RU" sz="2400" dirty="0" smtClean="0"/>
              <a:t>Результаты по моделям </a:t>
            </a:r>
            <a:r>
              <a:rPr lang="en-US" sz="2400" dirty="0" smtClean="0"/>
              <a:t>COSMO</a:t>
            </a:r>
            <a:r>
              <a:rPr lang="ru-RU" sz="2400" dirty="0" smtClean="0"/>
              <a:t>13 и </a:t>
            </a:r>
            <a:r>
              <a:rPr lang="en-US" sz="2400" dirty="0" smtClean="0"/>
              <a:t>COSMO</a:t>
            </a:r>
            <a:r>
              <a:rPr lang="ru-RU" sz="2400" dirty="0" smtClean="0"/>
              <a:t>6 в среднем мало отличаются по предупрежденности, а по </a:t>
            </a:r>
            <a:r>
              <a:rPr lang="ru-RU" sz="2400" dirty="0" err="1" smtClean="0"/>
              <a:t>оправдываемости</a:t>
            </a:r>
            <a:r>
              <a:rPr lang="ru-RU" sz="2400" dirty="0" smtClean="0"/>
              <a:t> первая модель лучше на 5-10%.</a:t>
            </a:r>
          </a:p>
          <a:p>
            <a:pPr lvl="0"/>
            <a:r>
              <a:rPr lang="ru-RU" sz="2400" dirty="0" smtClean="0"/>
              <a:t>Решения по бинарным деревьям добавляют число наличия явлений в прогнозе, повышая их предупрежденность, но и увеличивают число «ложных тревог».</a:t>
            </a:r>
          </a:p>
          <a:p>
            <a:r>
              <a:rPr lang="ru-RU" sz="2400" dirty="0" smtClean="0"/>
              <a:t>Комплексация результатов по всем решениям значительно повышает качество продукции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22095" b="22095"/>
          <a:stretch>
            <a:fillRect/>
          </a:stretch>
        </p:blipFill>
        <p:spPr bwMode="auto">
          <a:xfrm>
            <a:off x="835025" y="612775"/>
            <a:ext cx="7265988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BAEC6-1361-416A-8DBF-FF2E3BADDEA0}" type="datetime1">
              <a:rPr lang="ru-RU" smtClean="0"/>
              <a:pPr/>
              <a:t>19.10.2021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771800" y="2060848"/>
            <a:ext cx="40142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bg1"/>
                </a:solidFill>
              </a:rPr>
              <a:t>Благодарю за внимание</a:t>
            </a:r>
            <a:endParaRPr lang="ru-RU" sz="2800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Базовые модели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глобальная модель атмосферы </a:t>
            </a:r>
            <a:r>
              <a:rPr lang="en-US" dirty="0" smtClean="0"/>
              <a:t>GFS</a:t>
            </a:r>
            <a:r>
              <a:rPr lang="ru-RU" dirty="0" smtClean="0"/>
              <a:t>(NCEP) (поля скачиваются по </a:t>
            </a:r>
            <a:r>
              <a:rPr lang="ru-RU" dirty="0" err="1" smtClean="0"/>
              <a:t>ftp</a:t>
            </a:r>
            <a:r>
              <a:rPr lang="ru-RU" dirty="0" smtClean="0"/>
              <a:t>) и </a:t>
            </a:r>
            <a:r>
              <a:rPr lang="ru-RU" dirty="0" err="1" smtClean="0"/>
              <a:t>мезомасштабная</a:t>
            </a:r>
            <a:r>
              <a:rPr lang="ru-RU" dirty="0" smtClean="0"/>
              <a:t> COSMO-</a:t>
            </a:r>
            <a:r>
              <a:rPr lang="en-US" dirty="0" smtClean="0"/>
              <a:t>RU</a:t>
            </a:r>
            <a:r>
              <a:rPr lang="ru-RU" dirty="0" smtClean="0"/>
              <a:t>_</a:t>
            </a:r>
            <a:r>
              <a:rPr lang="en-US" dirty="0" smtClean="0"/>
              <a:t>Sib</a:t>
            </a:r>
            <a:r>
              <a:rPr lang="ru-RU" dirty="0" smtClean="0"/>
              <a:t>132, которая встроена в оперативную технологическую линию в </a:t>
            </a:r>
            <a:r>
              <a:rPr lang="ru-RU" dirty="0" err="1" smtClean="0"/>
              <a:t>Западно-Сибирском</a:t>
            </a:r>
            <a:r>
              <a:rPr lang="ru-RU" dirty="0" smtClean="0"/>
              <a:t> региональном вычислительном центре (ЗСРВЦ), ПЛАВ – также вычисляется в ЗСРВЦ, В 2019 году начаты расчеты по модели COSMO-</a:t>
            </a:r>
            <a:r>
              <a:rPr lang="en-US" dirty="0" smtClean="0"/>
              <a:t>RU</a:t>
            </a:r>
            <a:r>
              <a:rPr lang="ru-RU" dirty="0" smtClean="0"/>
              <a:t>_</a:t>
            </a:r>
            <a:r>
              <a:rPr lang="en-US" dirty="0" smtClean="0"/>
              <a:t>Sib</a:t>
            </a:r>
            <a:r>
              <a:rPr lang="ru-RU" dirty="0" smtClean="0"/>
              <a:t>66</a:t>
            </a:r>
          </a:p>
          <a:p>
            <a:r>
              <a:rPr lang="ru-RU" dirty="0" smtClean="0"/>
              <a:t>Различаются модели не только разрешением, но и заложенной микрофизикой в блоке параметризации атмосферных процессов или явлений, введением глубокой конвекции, описанием радиации и т.п., а также статистическими обработками в </a:t>
            </a:r>
            <a:r>
              <a:rPr lang="ru-RU" dirty="0" err="1" smtClean="0"/>
              <a:t>пост-процессинге</a:t>
            </a:r>
            <a:r>
              <a:rPr lang="ru-RU" dirty="0" smtClean="0"/>
              <a:t>. Поэтому сравнение результатов интерпретации, полученных на базе разных моделей, исследование возможностей их комплексации представляет большой интерес.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Сравнение модельных прогнозов скорости ветра.</a:t>
            </a:r>
            <a:br>
              <a:rPr lang="ru-RU" sz="2800" b="1" dirty="0" smtClean="0"/>
            </a:br>
            <a:r>
              <a:rPr lang="ru-RU" sz="2000" b="1" dirty="0" smtClean="0"/>
              <a:t>Обеспеченность (%) ошибки ≤ 3м/с</a:t>
            </a:r>
            <a:endParaRPr lang="ru-RU" sz="2000" b="1" dirty="0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2790" y="1844824"/>
            <a:ext cx="8981210" cy="3756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700" b="1" dirty="0" smtClean="0"/>
              <a:t>Средняя обеспеченность (%) ошибки ≤ </a:t>
            </a:r>
            <a:r>
              <a:rPr lang="ru-RU" sz="2700" b="1" dirty="0" smtClean="0"/>
              <a:t>2м/с в </a:t>
            </a:r>
            <a:r>
              <a:rPr lang="ru-RU" sz="2700" b="1" dirty="0" smtClean="0"/>
              <a:t>модельных прогнозах </a:t>
            </a:r>
            <a:r>
              <a:rPr lang="ru-RU" sz="2700" b="1" dirty="0" smtClean="0"/>
              <a:t>скорости приземного </a:t>
            </a:r>
            <a:r>
              <a:rPr lang="ru-RU" sz="2700" b="1" dirty="0" smtClean="0"/>
              <a:t>ветра</a:t>
            </a:r>
            <a:endParaRPr lang="ru-RU" sz="27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0" y="14847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572000" y="14847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 smtClean="0"/>
              <a:t>Сравнение модельных прогнозов направления ветра.</a:t>
            </a:r>
            <a:br>
              <a:rPr lang="ru-RU" sz="2800" b="1" dirty="0" smtClean="0"/>
            </a:br>
            <a:r>
              <a:rPr lang="ru-RU" sz="2000" b="1" dirty="0" smtClean="0"/>
              <a:t>Обеспеченность (%) ошибки ≤ 40</a:t>
            </a:r>
            <a:endParaRPr lang="ru-RU" sz="20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628800"/>
            <a:ext cx="9036496" cy="393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Средняя обеспеченность (%) ошибки ≤ 20 градусов в модельных прогнозах направления ветра</a:t>
            </a:r>
            <a:endParaRPr lang="ru-RU" sz="2400" dirty="0"/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07504" y="15567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427984" y="155679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179512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Средняя обеспеченность (%) ошибки ≤ 40 градусов в модельных прогнозах направления ветра</a:t>
            </a:r>
            <a:endParaRPr lang="ru-RU" sz="24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4847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427984" y="1484784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/>
          <p:cNvGraphicFramePr/>
          <p:nvPr/>
        </p:nvGraphicFramePr>
        <p:xfrm>
          <a:off x="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Диаграмма 7"/>
          <p:cNvGraphicFramePr/>
          <p:nvPr/>
        </p:nvGraphicFramePr>
        <p:xfrm>
          <a:off x="4572000" y="41148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79712" y="1556792"/>
            <a:ext cx="4968552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2555776" y="1772816"/>
            <a:ext cx="378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подходы к прогнозу сильного ветра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2636912"/>
            <a:ext cx="273630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60032" y="2636912"/>
            <a:ext cx="2736304" cy="4320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611560" y="2708920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Статистический </a:t>
            </a:r>
            <a:r>
              <a:rPr lang="ru-RU" sz="1400" b="1" dirty="0" err="1" smtClean="0"/>
              <a:t>постпроцессинг</a:t>
            </a:r>
            <a:r>
              <a:rPr lang="ru-RU" sz="1400" b="1" dirty="0" smtClean="0"/>
              <a:t> </a:t>
            </a:r>
            <a:endParaRPr lang="ru-RU" sz="1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2708920"/>
            <a:ext cx="26413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 smtClean="0"/>
              <a:t>Динамическое моделирование</a:t>
            </a:r>
            <a:endParaRPr lang="ru-RU" sz="1400" b="1" dirty="0"/>
          </a:p>
        </p:txBody>
      </p:sp>
      <p:sp>
        <p:nvSpPr>
          <p:cNvPr id="10" name="Овал 9"/>
          <p:cNvSpPr/>
          <p:nvPr/>
        </p:nvSpPr>
        <p:spPr>
          <a:xfrm>
            <a:off x="5220072" y="3429000"/>
            <a:ext cx="2232248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611560" y="3573016"/>
            <a:ext cx="2232248" cy="115212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971600" y="3717032"/>
            <a:ext cx="14298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Эмпирические </a:t>
            </a:r>
          </a:p>
          <a:p>
            <a:r>
              <a:rPr lang="ru-RU" sz="1400" dirty="0" smtClean="0"/>
              <a:t>Соотношения</a:t>
            </a:r>
          </a:p>
          <a:p>
            <a:r>
              <a:rPr lang="ru-RU" sz="1400" dirty="0" smtClean="0"/>
              <a:t> среднего ветра </a:t>
            </a:r>
          </a:p>
          <a:p>
            <a:r>
              <a:rPr lang="ru-RU" sz="1400" dirty="0" smtClean="0"/>
              <a:t>и порывов (</a:t>
            </a:r>
            <a:r>
              <a:rPr lang="en-US" sz="1400" dirty="0" smtClean="0"/>
              <a:t>SR)</a:t>
            </a:r>
            <a:endParaRPr lang="ru-RU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5436096" y="3645024"/>
            <a:ext cx="168610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Учет вертикального</a:t>
            </a:r>
          </a:p>
          <a:p>
            <a:r>
              <a:rPr lang="ru-RU" sz="1400" dirty="0" smtClean="0"/>
              <a:t> переноса </a:t>
            </a:r>
            <a:r>
              <a:rPr lang="ru-RU" sz="1400" dirty="0" smtClean="0"/>
              <a:t>воздуха</a:t>
            </a:r>
            <a:endParaRPr lang="en-US" sz="1400" dirty="0" smtClean="0"/>
          </a:p>
          <a:p>
            <a:r>
              <a:rPr lang="en-US" sz="1400" dirty="0" smtClean="0"/>
              <a:t>(SL , WGE) 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5934670"/>
            <a:ext cx="80844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</a:t>
            </a:r>
            <a:r>
              <a:rPr lang="ru-RU" sz="1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r>
              <a:rPr lang="en-US" sz="1200" b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Hart R.E. and Forbes G.S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The use of model-generated hourly soundings to forecast </a:t>
            </a:r>
            <a:r>
              <a:rPr lang="en-US" sz="12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mesoscale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phenomena: Part II. Initial assessment in forecasting </a:t>
            </a:r>
            <a:r>
              <a:rPr lang="en-US" sz="1200" dirty="0" err="1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nonconvective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strong wind gusts. </a:t>
            </a:r>
            <a:r>
              <a:rPr lang="en-US" sz="1200" i="1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Weather Forecasting</a:t>
            </a:r>
            <a:r>
              <a:rPr lang="en-US" sz="1200" dirty="0" smtClean="0">
                <a:solidFill>
                  <a:prstClr val="black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 Vo.14, P.461-469, 1999.</a:t>
            </a:r>
            <a:endParaRPr lang="ru-RU" sz="1200" dirty="0" smtClean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1000" dirty="0" smtClean="0"/>
              <a:t>2</a:t>
            </a:r>
            <a:r>
              <a:rPr lang="en-US" sz="1000" dirty="0" smtClean="0"/>
              <a:t>. </a:t>
            </a:r>
            <a:r>
              <a:rPr lang="en-US" sz="1000" b="1" dirty="0" err="1" smtClean="0"/>
              <a:t>Brasseur</a:t>
            </a:r>
            <a:r>
              <a:rPr lang="en-US" sz="1000" b="1" dirty="0" smtClean="0"/>
              <a:t>, O</a:t>
            </a:r>
            <a:r>
              <a:rPr lang="en-US" sz="1000" dirty="0" smtClean="0"/>
              <a:t>., Development and Application of a Physical Approach to Estimating Wind Gusts. </a:t>
            </a:r>
            <a:r>
              <a:rPr lang="en-US" sz="1000" i="1" dirty="0" smtClean="0"/>
              <a:t>Mon. Weather Rev.</a:t>
            </a:r>
            <a:r>
              <a:rPr lang="en-US" sz="1000" dirty="0" smtClean="0"/>
              <a:t>, Vo.</a:t>
            </a:r>
            <a:r>
              <a:rPr lang="en-US" sz="1000" b="1" dirty="0" smtClean="0"/>
              <a:t>129</a:t>
            </a:r>
            <a:r>
              <a:rPr lang="en-US" sz="1000" dirty="0" smtClean="0"/>
              <a:t>, 5–5, 2001.</a:t>
            </a:r>
            <a:r>
              <a:rPr lang="en-US" sz="1000" dirty="0" smtClean="0">
                <a:hlinkClick r:id="rId2"/>
              </a:rPr>
              <a:t>Crossref</a:t>
            </a:r>
            <a:r>
              <a:rPr lang="ru-RU" sz="1000" dirty="0" smtClean="0"/>
              <a:t> </a:t>
            </a:r>
            <a:r>
              <a:rPr lang="en-US" sz="1000" dirty="0" smtClean="0">
                <a:hlinkClick r:id="rId3"/>
              </a:rPr>
              <a:t>ADS</a:t>
            </a:r>
            <a:r>
              <a:rPr lang="ru-RU" sz="1000" dirty="0" smtClean="0"/>
              <a:t> </a:t>
            </a:r>
            <a:r>
              <a:rPr lang="en-US" sz="1000" dirty="0" smtClean="0">
                <a:hlinkClick r:id="rId4"/>
              </a:rPr>
              <a:t>Web of </a:t>
            </a:r>
            <a:r>
              <a:rPr lang="en-US" sz="1000" dirty="0" err="1" smtClean="0">
                <a:hlinkClick r:id="rId4"/>
              </a:rPr>
              <a:t>Science®</a:t>
            </a:r>
            <a:r>
              <a:rPr lang="en-US" sz="1000" dirty="0" err="1" smtClean="0">
                <a:hlinkClick r:id="rId5"/>
              </a:rPr>
              <a:t>Google</a:t>
            </a:r>
            <a:r>
              <a:rPr lang="en-US" sz="1000" dirty="0" smtClean="0">
                <a:hlinkClick r:id="rId5"/>
              </a:rPr>
              <a:t> Scholar</a:t>
            </a:r>
            <a:endParaRPr lang="ru-RU" sz="1000" dirty="0" smtClean="0"/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lang="en-US" sz="1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 flipH="1">
            <a:off x="2627784" y="2204864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5292080" y="2204864"/>
            <a:ext cx="72008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6372200" y="3068960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Блок-схема: перфолента 26"/>
          <p:cNvSpPr/>
          <p:nvPr/>
        </p:nvSpPr>
        <p:spPr>
          <a:xfrm>
            <a:off x="5220072" y="4725144"/>
            <a:ext cx="2232248" cy="864096"/>
          </a:xfrm>
          <a:prstGeom prst="flowChartPunchedTape">
            <a:avLst/>
          </a:prstGeom>
          <a:solidFill>
            <a:srgbClr val="FFFF00">
              <a:alpha val="1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5220072" y="5013176"/>
            <a:ext cx="22051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Статистическая коррекция</a:t>
            </a:r>
            <a:endParaRPr lang="ru-RU" sz="1400" dirty="0"/>
          </a:p>
        </p:txBody>
      </p:sp>
      <p:cxnSp>
        <p:nvCxnSpPr>
          <p:cNvPr id="30" name="Прямая со стрелкой 29"/>
          <p:cNvCxnSpPr/>
          <p:nvPr/>
        </p:nvCxnSpPr>
        <p:spPr>
          <a:xfrm>
            <a:off x="1547664" y="314096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/>
          <p:nvPr/>
        </p:nvCxnSpPr>
        <p:spPr>
          <a:xfrm>
            <a:off x="6156176" y="458112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>
            <a:noAutofit/>
          </a:bodyPr>
          <a:lstStyle/>
          <a:p>
            <a:r>
              <a:rPr lang="ru-RU" sz="2800" dirty="0" smtClean="0"/>
              <a:t>Прогноз ветра в моделях атмосферы</a:t>
            </a:r>
            <a:endParaRPr lang="ru-RU" sz="2800" dirty="0"/>
          </a:p>
        </p:txBody>
      </p:sp>
      <p:sp>
        <p:nvSpPr>
          <p:cNvPr id="43" name="Прямоугольник 42"/>
          <p:cNvSpPr/>
          <p:nvPr/>
        </p:nvSpPr>
        <p:spPr>
          <a:xfrm>
            <a:off x="467544" y="5589240"/>
            <a:ext cx="806489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err="1" smtClean="0"/>
              <a:t>Quinet</a:t>
            </a:r>
            <a:r>
              <a:rPr lang="en-US" sz="1100" b="1" dirty="0" smtClean="0"/>
              <a:t>, A., and J. </a:t>
            </a:r>
            <a:r>
              <a:rPr lang="en-US" sz="1100" b="1" dirty="0" err="1" smtClean="0"/>
              <a:t>Neme´ghaire</a:t>
            </a:r>
            <a:r>
              <a:rPr lang="en-US" sz="1100" b="1" dirty="0" smtClean="0"/>
              <a:t>, </a:t>
            </a:r>
            <a:r>
              <a:rPr lang="en-US" sz="1100" dirty="0" smtClean="0"/>
              <a:t>1991</a:t>
            </a:r>
            <a:r>
              <a:rPr lang="en-US" sz="1100" dirty="0" smtClean="0"/>
              <a:t>: Gust forecasting (in French</a:t>
            </a:r>
            <a:r>
              <a:rPr lang="en-US" sz="1100" dirty="0" smtClean="0"/>
              <a:t>).Royal </a:t>
            </a:r>
            <a:r>
              <a:rPr lang="en-US" sz="1100" dirty="0" smtClean="0"/>
              <a:t>Meteorological Institute of Belgium Publ. 125, Vol. </a:t>
            </a:r>
            <a:r>
              <a:rPr lang="en-US" sz="1100" dirty="0" smtClean="0"/>
              <a:t>A, 57 </a:t>
            </a:r>
            <a:r>
              <a:rPr lang="en-US" sz="1100" dirty="0" smtClean="0"/>
              <a:t>pp. [Available from </a:t>
            </a:r>
            <a:r>
              <a:rPr lang="en-US" sz="1100" dirty="0" err="1" smtClean="0"/>
              <a:t>Institut</a:t>
            </a:r>
            <a:r>
              <a:rPr lang="en-US" sz="1100" dirty="0" smtClean="0"/>
              <a:t> Royal </a:t>
            </a:r>
            <a:r>
              <a:rPr lang="en-US" sz="1100" dirty="0" err="1" smtClean="0"/>
              <a:t>Meteorologique</a:t>
            </a:r>
            <a:r>
              <a:rPr lang="en-US" sz="1100" dirty="0" smtClean="0"/>
              <a:t>, </a:t>
            </a:r>
            <a:r>
              <a:rPr lang="en-US" sz="1100" dirty="0" smtClean="0"/>
              <a:t>Avenue </a:t>
            </a:r>
            <a:r>
              <a:rPr lang="en-US" sz="1100" dirty="0" err="1" smtClean="0"/>
              <a:t>Circulaire</a:t>
            </a:r>
            <a:r>
              <a:rPr lang="en-US" sz="1100" dirty="0" smtClean="0"/>
              <a:t> </a:t>
            </a:r>
            <a:r>
              <a:rPr lang="en-US" sz="1100" dirty="0" smtClean="0"/>
              <a:t>3, 1180 </a:t>
            </a:r>
            <a:r>
              <a:rPr lang="en-US" sz="1100" dirty="0" err="1" smtClean="0"/>
              <a:t>Bruxelles</a:t>
            </a:r>
            <a:r>
              <a:rPr lang="en-US" sz="1100" dirty="0" smtClean="0"/>
              <a:t>, Belgium.]</a:t>
            </a:r>
            <a:endParaRPr lang="ru-RU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Частота случаев с сильным ветром в сумме по территории Урало-Сибирского региона</a:t>
            </a:r>
            <a:endParaRPr lang="ru-RU" sz="2800" dirty="0"/>
          </a:p>
        </p:txBody>
      </p:sp>
      <p:pic>
        <p:nvPicPr>
          <p:cNvPr id="22530" name="Диаграмма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844824"/>
            <a:ext cx="4875907" cy="3471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2178</TotalTime>
  <Words>778</Words>
  <Application>Microsoft Office PowerPoint</Application>
  <PresentationFormat>Экран (4:3)</PresentationFormat>
  <Paragraphs>88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Обычная</vt:lpstr>
      <vt:lpstr>Сравнение качества Прогнозирования приземного ветра по моделям COSMO и GFS</vt:lpstr>
      <vt:lpstr>Базовые модели</vt:lpstr>
      <vt:lpstr>Сравнение модельных прогнозов скорости ветра. Обеспеченность (%) ошибки ≤ 3м/с</vt:lpstr>
      <vt:lpstr>Средняя обеспеченность (%) ошибки ≤ 2м/с в модельных прогнозах скорости приземного ветра</vt:lpstr>
      <vt:lpstr>Сравнение модельных прогнозов направления ветра. Обеспеченность (%) ошибки ≤ 40</vt:lpstr>
      <vt:lpstr>Средняя обеспеченность (%) ошибки ≤ 20 градусов в модельных прогнозах направления ветра</vt:lpstr>
      <vt:lpstr>Средняя обеспеченность (%) ошибки ≤ 40 градусов в модельных прогнозах направления ветра</vt:lpstr>
      <vt:lpstr>Прогноз ветра в моделях атмосферы</vt:lpstr>
      <vt:lpstr>Частота случаев с сильным ветром в сумме по территории Урало-Сибирского региона</vt:lpstr>
      <vt:lpstr>Обеспеченность наблюдений ветра≥15 м/с</vt:lpstr>
      <vt:lpstr>Распределение превалирования оценок моделей по территории (в % от 685 метеостанций). Осень 2019-20</vt:lpstr>
      <vt:lpstr>Распределение преимущества оценок моделей по территории (в % от 685 метеостанций). Весна 2020-21</vt:lpstr>
      <vt:lpstr>Распределение преимущества оценок моделей по территории (в % от 685 метеостанций). Лето 2020-21</vt:lpstr>
      <vt:lpstr>Распределение преимущества оценок моделей по территории (в % от 685 метеостанций). Зима 2020-21</vt:lpstr>
      <vt:lpstr>Средние оценки моделей по сезонам 2020-21 года</vt:lpstr>
      <vt:lpstr>Выводы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Применение бинарных деревьев решений для прогноза метеорологических явлений</dc:title>
  <dc:creator>zder</dc:creator>
  <cp:lastModifiedBy>zder</cp:lastModifiedBy>
  <cp:revision>187</cp:revision>
  <dcterms:created xsi:type="dcterms:W3CDTF">2019-05-30T03:19:35Z</dcterms:created>
  <dcterms:modified xsi:type="dcterms:W3CDTF">2021-10-19T09:56:04Z</dcterms:modified>
</cp:coreProperties>
</file>