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358" r:id="rId3"/>
    <p:sldId id="359" r:id="rId4"/>
    <p:sldId id="320" r:id="rId5"/>
    <p:sldId id="319" r:id="rId6"/>
    <p:sldId id="385" r:id="rId7"/>
    <p:sldId id="386" r:id="rId8"/>
    <p:sldId id="398" r:id="rId9"/>
    <p:sldId id="397" r:id="rId10"/>
    <p:sldId id="400" r:id="rId11"/>
    <p:sldId id="401" r:id="rId12"/>
    <p:sldId id="402" r:id="rId13"/>
    <p:sldId id="399" r:id="rId14"/>
    <p:sldId id="387" r:id="rId15"/>
    <p:sldId id="403" r:id="rId16"/>
    <p:sldId id="405" r:id="rId17"/>
    <p:sldId id="410" r:id="rId18"/>
    <p:sldId id="411" r:id="rId19"/>
    <p:sldId id="412" r:id="rId20"/>
    <p:sldId id="395" r:id="rId21"/>
    <p:sldId id="25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FB1940F-E346-4300-AC4F-2045F48AFF13}">
          <p14:sldIdLst>
            <p14:sldId id="256"/>
            <p14:sldId id="358"/>
            <p14:sldId id="359"/>
            <p14:sldId id="320"/>
            <p14:sldId id="319"/>
            <p14:sldId id="385"/>
            <p14:sldId id="386"/>
            <p14:sldId id="398"/>
            <p14:sldId id="397"/>
            <p14:sldId id="400"/>
            <p14:sldId id="401"/>
            <p14:sldId id="402"/>
            <p14:sldId id="399"/>
            <p14:sldId id="387"/>
            <p14:sldId id="403"/>
            <p14:sldId id="405"/>
            <p14:sldId id="410"/>
            <p14:sldId id="411"/>
            <p14:sldId id="412"/>
            <p14:sldId id="395"/>
            <p14:sldId id="2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5D2"/>
    <a:srgbClr val="779DCB"/>
    <a:srgbClr val="F1F2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86783" autoAdjust="0"/>
  </p:normalViewPr>
  <p:slideViewPr>
    <p:cSldViewPr>
      <p:cViewPr varScale="1">
        <p:scale>
          <a:sx n="97" d="100"/>
          <a:sy n="97" d="100"/>
        </p:scale>
        <p:origin x="223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44;&#1054;&#1050;&#1059;&#1052;&#1045;&#1053;&#1058;&#1067;\2020\&#1063;&#1091;&#1088;&#1089;&#1080;&#1085;\&#1054;&#1058;&#1063;&#1045;&#1058;%20&#1087;&#1086;%20&#1072;&#1074;&#1090;&#1086;&#1088;&#1089;&#1082;&#1080;&#1084;%20&#1088;&#1072;&#1089;&#1096;&#1080;&#1088;&#1077;&#1085;&#1085;&#1099;&#1081;\&#1082;&#1086;&#1088;&#1088;&#1077;&#1082;&#1090;&#1080;&#1088;&#1086;&#1074;&#1082;&#1072;_&#1088;&#1080;&#1089;&#1091;&#1085;&#1082;&#1080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44;&#1054;&#1050;&#1059;&#1052;&#1045;&#1053;&#1058;&#1067;\2020\&#1063;&#1091;&#1088;&#1089;&#1080;&#1085;\&#1054;&#1058;&#1063;&#1045;&#1058;%20&#1087;&#1086;%20&#1072;&#1074;&#1090;&#1086;&#1088;&#1089;&#1082;&#1080;&#1084;%20&#1088;&#1072;&#1089;&#1096;&#1080;&#1088;&#1077;&#1085;&#1085;&#1099;&#1081;\&#1082;&#1086;&#1088;&#1088;&#1077;&#1082;&#1090;&#1080;&#1088;&#1086;&#1074;&#1082;&#1072;_&#1088;&#1080;&#1089;&#1091;&#1085;&#1082;&#1080;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128235751583164"/>
          <c:y val="3.1891838357592989E-2"/>
          <c:w val="0.75830629930007787"/>
          <c:h val="0.74071958610059441"/>
        </c:manualLayout>
      </c:layout>
      <c:scatterChart>
        <c:scatterStyle val="smoothMarker"/>
        <c:varyColors val="0"/>
        <c:ser>
          <c:idx val="0"/>
          <c:order val="0"/>
          <c:tx>
            <c:strRef>
              <c:f>Лист2!$H$6</c:f>
              <c:strCache>
                <c:ptCount val="1"/>
                <c:pt idx="0">
                  <c:v>До коррекции</c:v>
                </c:pt>
              </c:strCache>
            </c:strRef>
          </c:tx>
          <c:spPr>
            <a:ln w="31750" cap="rnd">
              <a:solidFill>
                <a:srgbClr val="0070C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Лист2!$H$7:$H$12</c:f>
              <c:numCache>
                <c:formatCode>General</c:formatCode>
                <c:ptCount val="6"/>
                <c:pt idx="0">
                  <c:v>15.25048828125</c:v>
                </c:pt>
                <c:pt idx="1">
                  <c:v>14.3898620605468</c:v>
                </c:pt>
                <c:pt idx="2">
                  <c:v>10.186706542968734</c:v>
                </c:pt>
                <c:pt idx="3">
                  <c:v>0.61541748046875</c:v>
                </c:pt>
                <c:pt idx="4">
                  <c:v>-15.045806884765634</c:v>
                </c:pt>
                <c:pt idx="5">
                  <c:v>-41.845245361328097</c:v>
                </c:pt>
              </c:numCache>
            </c:numRef>
          </c:xVal>
          <c:yVal>
            <c:numRef>
              <c:f>Лист2!$G$7:$G$12</c:f>
              <c:numCache>
                <c:formatCode>General</c:formatCode>
                <c:ptCount val="6"/>
                <c:pt idx="0">
                  <c:v>1000</c:v>
                </c:pt>
                <c:pt idx="1">
                  <c:v>900</c:v>
                </c:pt>
                <c:pt idx="2">
                  <c:v>850</c:v>
                </c:pt>
                <c:pt idx="3">
                  <c:v>700</c:v>
                </c:pt>
                <c:pt idx="4">
                  <c:v>500</c:v>
                </c:pt>
                <c:pt idx="5">
                  <c:v>300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Лист2!$I$6</c:f>
              <c:strCache>
                <c:ptCount val="1"/>
                <c:pt idx="0">
                  <c:v>Данные реанализа</c:v>
                </c:pt>
              </c:strCache>
            </c:strRef>
          </c:tx>
          <c:spPr>
            <a:ln w="3175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xVal>
            <c:numRef>
              <c:f>Лист2!$I$7:$I$12</c:f>
              <c:numCache>
                <c:formatCode>General</c:formatCode>
                <c:ptCount val="6"/>
                <c:pt idx="0">
                  <c:v>15.008905012998</c:v>
                </c:pt>
                <c:pt idx="1">
                  <c:v>9.3269703788198992</c:v>
                </c:pt>
                <c:pt idx="2">
                  <c:v>7.7064131906453381</c:v>
                </c:pt>
                <c:pt idx="3">
                  <c:v>-15.413024002924304</c:v>
                </c:pt>
                <c:pt idx="4">
                  <c:v>-18.02603099977182</c:v>
                </c:pt>
                <c:pt idx="5">
                  <c:v>-42.492457813663798</c:v>
                </c:pt>
              </c:numCache>
            </c:numRef>
          </c:xVal>
          <c:yVal>
            <c:numRef>
              <c:f>Лист2!$G$7:$G$12</c:f>
              <c:numCache>
                <c:formatCode>General</c:formatCode>
                <c:ptCount val="6"/>
                <c:pt idx="0">
                  <c:v>1000</c:v>
                </c:pt>
                <c:pt idx="1">
                  <c:v>900</c:v>
                </c:pt>
                <c:pt idx="2">
                  <c:v>850</c:v>
                </c:pt>
                <c:pt idx="3">
                  <c:v>700</c:v>
                </c:pt>
                <c:pt idx="4">
                  <c:v>500</c:v>
                </c:pt>
                <c:pt idx="5">
                  <c:v>300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Лист2!$J$6</c:f>
              <c:strCache>
                <c:ptCount val="1"/>
                <c:pt idx="0">
                  <c:v>После коррекции</c:v>
                </c:pt>
              </c:strCache>
            </c:strRef>
          </c:tx>
          <c:spPr>
            <a:ln w="31750" cap="rnd">
              <a:solidFill>
                <a:srgbClr val="00B050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Лист2!$J$7:$J$12</c:f>
              <c:numCache>
                <c:formatCode>General</c:formatCode>
                <c:ptCount val="6"/>
                <c:pt idx="0">
                  <c:v>15.129696647124026</c:v>
                </c:pt>
                <c:pt idx="1">
                  <c:v>10.858416219683381</c:v>
                </c:pt>
                <c:pt idx="2">
                  <c:v>8.3465598668070484</c:v>
                </c:pt>
                <c:pt idx="3">
                  <c:v>-13.3988032612277</c:v>
                </c:pt>
                <c:pt idx="4">
                  <c:v>-17.009887942496835</c:v>
                </c:pt>
                <c:pt idx="5">
                  <c:v>-42.168851587495951</c:v>
                </c:pt>
              </c:numCache>
            </c:numRef>
          </c:xVal>
          <c:yVal>
            <c:numRef>
              <c:f>Лист2!$G$7:$G$12</c:f>
              <c:numCache>
                <c:formatCode>General</c:formatCode>
                <c:ptCount val="6"/>
                <c:pt idx="0">
                  <c:v>1000</c:v>
                </c:pt>
                <c:pt idx="1">
                  <c:v>900</c:v>
                </c:pt>
                <c:pt idx="2">
                  <c:v>850</c:v>
                </c:pt>
                <c:pt idx="3">
                  <c:v>700</c:v>
                </c:pt>
                <c:pt idx="4">
                  <c:v>500</c:v>
                </c:pt>
                <c:pt idx="5">
                  <c:v>300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7613552"/>
        <c:axId val="197614112"/>
      </c:scatterChart>
      <c:valAx>
        <c:axId val="197613552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/>
                  <a:t>Температура, ˚С</a:t>
                </a:r>
              </a:p>
            </c:rich>
          </c:tx>
          <c:layout>
            <c:manualLayout>
              <c:xMode val="edge"/>
              <c:yMode val="edge"/>
              <c:x val="0.39954588379069006"/>
              <c:y val="0.8854117094618212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7614112"/>
        <c:crosses val="autoZero"/>
        <c:crossBetween val="midCat"/>
      </c:valAx>
      <c:valAx>
        <c:axId val="197614112"/>
        <c:scaling>
          <c:orientation val="maxMin"/>
          <c:max val="1000"/>
          <c:min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/>
                  <a:t>Уровень, гПа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7613552"/>
        <c:crosses val="autoZero"/>
        <c:crossBetween val="midCat"/>
        <c:majorUnit val="2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953233693617495"/>
          <c:y val="6.1286786036119464E-2"/>
          <c:w val="0.76639398480041032"/>
          <c:h val="0.70697433191183889"/>
        </c:manualLayout>
      </c:layout>
      <c:scatterChart>
        <c:scatterStyle val="smoothMarker"/>
        <c:varyColors val="0"/>
        <c:ser>
          <c:idx val="0"/>
          <c:order val="0"/>
          <c:tx>
            <c:strRef>
              <c:f>Лист2!$H$6</c:f>
              <c:strCache>
                <c:ptCount val="1"/>
                <c:pt idx="0">
                  <c:v>До коррекции</c:v>
                </c:pt>
              </c:strCache>
            </c:strRef>
          </c:tx>
          <c:spPr>
            <a:ln w="31750" cap="rnd">
              <a:solidFill>
                <a:srgbClr val="0070C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Лист2!$H$13:$H$18</c:f>
              <c:numCache>
                <c:formatCode>General</c:formatCode>
                <c:ptCount val="6"/>
                <c:pt idx="0">
                  <c:v>8.6770467758178693</c:v>
                </c:pt>
                <c:pt idx="1">
                  <c:v>7.4375710487365696</c:v>
                </c:pt>
                <c:pt idx="2">
                  <c:v>6.4025011062621999</c:v>
                </c:pt>
                <c:pt idx="3">
                  <c:v>3.2816023826599099</c:v>
                </c:pt>
                <c:pt idx="4">
                  <c:v>1.07529592514038</c:v>
                </c:pt>
                <c:pt idx="5">
                  <c:v>9.2995993793011197E-2</c:v>
                </c:pt>
              </c:numCache>
            </c:numRef>
          </c:xVal>
          <c:yVal>
            <c:numRef>
              <c:f>Лист2!$G$7:$G$12</c:f>
              <c:numCache>
                <c:formatCode>General</c:formatCode>
                <c:ptCount val="6"/>
                <c:pt idx="0">
                  <c:v>1000</c:v>
                </c:pt>
                <c:pt idx="1">
                  <c:v>900</c:v>
                </c:pt>
                <c:pt idx="2">
                  <c:v>850</c:v>
                </c:pt>
                <c:pt idx="3">
                  <c:v>700</c:v>
                </c:pt>
                <c:pt idx="4">
                  <c:v>500</c:v>
                </c:pt>
                <c:pt idx="5">
                  <c:v>300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Лист2!$I$6</c:f>
              <c:strCache>
                <c:ptCount val="1"/>
                <c:pt idx="0">
                  <c:v>Данные реанализа</c:v>
                </c:pt>
              </c:strCache>
            </c:strRef>
          </c:tx>
          <c:spPr>
            <a:ln w="3175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xVal>
            <c:numRef>
              <c:f>Лист2!$I$13:$I$18</c:f>
              <c:numCache>
                <c:formatCode>General</c:formatCode>
                <c:ptCount val="6"/>
                <c:pt idx="0">
                  <c:v>8.532</c:v>
                </c:pt>
                <c:pt idx="1">
                  <c:v>7.4039999999999999</c:v>
                </c:pt>
                <c:pt idx="2">
                  <c:v>5.8519999999999985</c:v>
                </c:pt>
                <c:pt idx="3">
                  <c:v>3.3449999999999998</c:v>
                </c:pt>
                <c:pt idx="4">
                  <c:v>0.71400000000000063</c:v>
                </c:pt>
                <c:pt idx="5">
                  <c:v>6.9000000000000034E-2</c:v>
                </c:pt>
              </c:numCache>
            </c:numRef>
          </c:xVal>
          <c:yVal>
            <c:numRef>
              <c:f>Лист2!$G$7:$G$12</c:f>
              <c:numCache>
                <c:formatCode>General</c:formatCode>
                <c:ptCount val="6"/>
                <c:pt idx="0">
                  <c:v>1000</c:v>
                </c:pt>
                <c:pt idx="1">
                  <c:v>900</c:v>
                </c:pt>
                <c:pt idx="2">
                  <c:v>850</c:v>
                </c:pt>
                <c:pt idx="3">
                  <c:v>700</c:v>
                </c:pt>
                <c:pt idx="4">
                  <c:v>500</c:v>
                </c:pt>
                <c:pt idx="5">
                  <c:v>300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Лист2!$J$6</c:f>
              <c:strCache>
                <c:ptCount val="1"/>
                <c:pt idx="0">
                  <c:v>После коррекции</c:v>
                </c:pt>
              </c:strCache>
            </c:strRef>
          </c:tx>
          <c:spPr>
            <a:ln w="31750" cap="rnd">
              <a:solidFill>
                <a:srgbClr val="00B050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Лист2!$J$13:$J$18</c:f>
              <c:numCache>
                <c:formatCode>General</c:formatCode>
                <c:ptCount val="6"/>
                <c:pt idx="0">
                  <c:v>8.6045233879089338</c:v>
                </c:pt>
                <c:pt idx="1">
                  <c:v>7.4207855243682745</c:v>
                </c:pt>
                <c:pt idx="2">
                  <c:v>6.1272505531310806</c:v>
                </c:pt>
                <c:pt idx="3">
                  <c:v>3.313301191329955</c:v>
                </c:pt>
                <c:pt idx="4">
                  <c:v>0.81464796257019412</c:v>
                </c:pt>
                <c:pt idx="5">
                  <c:v>7.199799689650567E-2</c:v>
                </c:pt>
              </c:numCache>
            </c:numRef>
          </c:xVal>
          <c:yVal>
            <c:numRef>
              <c:f>Лист2!$G$7:$G$12</c:f>
              <c:numCache>
                <c:formatCode>General</c:formatCode>
                <c:ptCount val="6"/>
                <c:pt idx="0">
                  <c:v>1000</c:v>
                </c:pt>
                <c:pt idx="1">
                  <c:v>900</c:v>
                </c:pt>
                <c:pt idx="2">
                  <c:v>850</c:v>
                </c:pt>
                <c:pt idx="3">
                  <c:v>700</c:v>
                </c:pt>
                <c:pt idx="4">
                  <c:v>500</c:v>
                </c:pt>
                <c:pt idx="5">
                  <c:v>300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6923712"/>
        <c:axId val="199397472"/>
      </c:scatterChart>
      <c:valAx>
        <c:axId val="146923712"/>
        <c:scaling>
          <c:orientation val="minMax"/>
          <c:max val="10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/>
                  <a:t>Удельное влагосодержание, г/кг</a:t>
                </a:r>
              </a:p>
            </c:rich>
          </c:tx>
          <c:layout>
            <c:manualLayout>
              <c:xMode val="edge"/>
              <c:yMode val="edge"/>
              <c:x val="0.25713877298191395"/>
              <c:y val="0.8782485706716349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9397472"/>
        <c:crosses val="autoZero"/>
        <c:crossBetween val="midCat"/>
      </c:valAx>
      <c:valAx>
        <c:axId val="199397472"/>
        <c:scaling>
          <c:orientation val="maxMin"/>
          <c:max val="1000"/>
          <c:min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/>
                  <a:t>Уровень, гПа</a:t>
                </a:r>
              </a:p>
            </c:rich>
          </c:tx>
          <c:layout>
            <c:manualLayout>
              <c:xMode val="edge"/>
              <c:yMode val="edge"/>
              <c:x val="7.7430364316034752E-3"/>
              <c:y val="0.1893006332629708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6923712"/>
        <c:crosses val="autoZero"/>
        <c:crossBetween val="midCat"/>
        <c:majorUnit val="2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Лист3!$J$10</c:f>
              <c:strCache>
                <c:ptCount val="1"/>
                <c:pt idx="0">
                  <c:v>Обучение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Лист3!$I$11:$I$12</c:f>
              <c:strCache>
                <c:ptCount val="2"/>
                <c:pt idx="0">
                  <c:v>Бинарные модели</c:v>
                </c:pt>
                <c:pt idx="1">
                  <c:v>Общая точность технологии</c:v>
                </c:pt>
              </c:strCache>
            </c:strRef>
          </c:cat>
          <c:val>
            <c:numRef>
              <c:f>Лист3!$J$11:$J$12</c:f>
              <c:numCache>
                <c:formatCode>General</c:formatCode>
                <c:ptCount val="2"/>
                <c:pt idx="0">
                  <c:v>72.099999999999994</c:v>
                </c:pt>
                <c:pt idx="1">
                  <c:v>82.11</c:v>
                </c:pt>
              </c:numCache>
            </c:numRef>
          </c:val>
        </c:ser>
        <c:ser>
          <c:idx val="1"/>
          <c:order val="1"/>
          <c:tx>
            <c:strRef>
              <c:f>Лист3!$K$10</c:f>
              <c:strCache>
                <c:ptCount val="1"/>
                <c:pt idx="0">
                  <c:v>Проверка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Лист3!$I$11:$I$12</c:f>
              <c:strCache>
                <c:ptCount val="2"/>
                <c:pt idx="0">
                  <c:v>Бинарные модели</c:v>
                </c:pt>
                <c:pt idx="1">
                  <c:v>Общая точность технологии</c:v>
                </c:pt>
              </c:strCache>
            </c:strRef>
          </c:cat>
          <c:val>
            <c:numRef>
              <c:f>Лист3!$K$11:$K$12</c:f>
              <c:numCache>
                <c:formatCode>General</c:formatCode>
                <c:ptCount val="2"/>
                <c:pt idx="0">
                  <c:v>72.3</c:v>
                </c:pt>
                <c:pt idx="1">
                  <c:v>81.8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99401392"/>
        <c:axId val="199401952"/>
      </c:barChart>
      <c:catAx>
        <c:axId val="199401392"/>
        <c:scaling>
          <c:orientation val="minMax"/>
        </c:scaling>
        <c:delete val="0"/>
        <c:axPos val="b"/>
        <c:numFmt formatCode="General" sourceLinked="1"/>
        <c:majorTickMark val="out"/>
        <c:minorTickMark val="in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99401952"/>
        <c:crosses val="autoZero"/>
        <c:auto val="1"/>
        <c:lblAlgn val="ctr"/>
        <c:lblOffset val="100"/>
        <c:tickMarkSkip val="1"/>
        <c:noMultiLvlLbl val="0"/>
      </c:catAx>
      <c:valAx>
        <c:axId val="199401952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cap="all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ru-RU"/>
                  <a:t>Точность,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cap="all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99401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691552396576629"/>
          <c:y val="0.92762736610810259"/>
          <c:w val="0.21810349749054919"/>
          <c:h val="5.22427702315319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Лист3!$J$10</c:f>
              <c:strCache>
                <c:ptCount val="1"/>
                <c:pt idx="0">
                  <c:v>Обучение ERA5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Лист3!$I$11:$I$12</c:f>
              <c:strCache>
                <c:ptCount val="2"/>
                <c:pt idx="0">
                  <c:v>Бинарные модели</c:v>
                </c:pt>
                <c:pt idx="1">
                  <c:v>Общая точность технологии</c:v>
                </c:pt>
              </c:strCache>
            </c:strRef>
          </c:cat>
          <c:val>
            <c:numRef>
              <c:f>Лист3!$J$11:$J$12</c:f>
              <c:numCache>
                <c:formatCode>General</c:formatCode>
                <c:ptCount val="2"/>
                <c:pt idx="0">
                  <c:v>72.099999999999994</c:v>
                </c:pt>
                <c:pt idx="1">
                  <c:v>82.11</c:v>
                </c:pt>
              </c:numCache>
            </c:numRef>
          </c:val>
        </c:ser>
        <c:ser>
          <c:idx val="1"/>
          <c:order val="1"/>
          <c:tx>
            <c:strRef>
              <c:f>Лист3!$K$10</c:f>
              <c:strCache>
                <c:ptCount val="1"/>
                <c:pt idx="0">
                  <c:v>Проверка ERA5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Лист3!$I$11:$I$12</c:f>
              <c:strCache>
                <c:ptCount val="2"/>
                <c:pt idx="0">
                  <c:v>Бинарные модели</c:v>
                </c:pt>
                <c:pt idx="1">
                  <c:v>Общая точность технологии</c:v>
                </c:pt>
              </c:strCache>
            </c:strRef>
          </c:cat>
          <c:val>
            <c:numRef>
              <c:f>Лист3!$K$11:$K$12</c:f>
              <c:numCache>
                <c:formatCode>General</c:formatCode>
                <c:ptCount val="2"/>
                <c:pt idx="0">
                  <c:v>72.3</c:v>
                </c:pt>
                <c:pt idx="1">
                  <c:v>81.8</c:v>
                </c:pt>
              </c:numCache>
            </c:numRef>
          </c:val>
        </c:ser>
        <c:ser>
          <c:idx val="2"/>
          <c:order val="2"/>
          <c:tx>
            <c:strRef>
              <c:f>Лист3!$L$10</c:f>
              <c:strCache>
                <c:ptCount val="1"/>
                <c:pt idx="0">
                  <c:v>Валидация ПК MIRS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Лист3!$I$11:$I$12</c:f>
              <c:strCache>
                <c:ptCount val="2"/>
                <c:pt idx="0">
                  <c:v>Бинарные модели</c:v>
                </c:pt>
                <c:pt idx="1">
                  <c:v>Общая точность технологии</c:v>
                </c:pt>
              </c:strCache>
            </c:strRef>
          </c:cat>
          <c:val>
            <c:numRef>
              <c:f>Лист3!$L$11:$L$12</c:f>
              <c:numCache>
                <c:formatCode>General</c:formatCode>
                <c:ptCount val="2"/>
                <c:pt idx="0">
                  <c:v>67.2</c:v>
                </c:pt>
                <c:pt idx="1">
                  <c:v>79.8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01012800"/>
        <c:axId val="201013360"/>
      </c:barChart>
      <c:catAx>
        <c:axId val="201012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01013360"/>
        <c:crosses val="autoZero"/>
        <c:auto val="1"/>
        <c:lblAlgn val="ctr"/>
        <c:lblOffset val="100"/>
        <c:noMultiLvlLbl val="0"/>
      </c:catAx>
      <c:valAx>
        <c:axId val="201013360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cap="all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ru-RU"/>
                  <a:t>Точность,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cap="all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01012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BB246-FDDE-4E6B-A28F-B6C8FAF700C3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1B873-4ADE-4144-8F04-6F39F1BF2B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752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1B873-4ADE-4144-8F04-6F39F1BF2BD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645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1B873-4ADE-4144-8F04-6F39F1BF2BD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42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1B873-4ADE-4144-8F04-6F39F1BF2BDB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187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Уточнить время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1B873-4ADE-4144-8F04-6F39F1BF2BDB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949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9F8B-9227-4259-8E65-B663D1CDA30C}" type="datetime1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446F-BF7E-4255-B661-79F762C979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92E7-ECE2-44B2-95F9-4AFC54AE013F}" type="datetime1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446F-BF7E-4255-B661-79F762C979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C8FD1-2D49-415E-AEB2-01E895608860}" type="datetime1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446F-BF7E-4255-B661-79F762C979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1DC45-3267-41C2-AC4F-7818886FECF9}" type="datetime1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446F-BF7E-4255-B661-79F762C979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6FF46-B383-4CB2-BB83-BCD66010B294}" type="datetime1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446F-BF7E-4255-B661-79F762C979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9B24-9226-4A8A-9BFC-F1B14F921577}" type="datetime1">
              <a:rPr lang="ru-RU" smtClean="0"/>
              <a:pPr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446F-BF7E-4255-B661-79F762C979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1BA44-B6DE-44C8-A61B-3189B1154280}" type="datetime1">
              <a:rPr lang="ru-RU" smtClean="0"/>
              <a:pPr/>
              <a:t>27.10.2021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446F-BF7E-4255-B661-79F762C979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71007-B293-41F0-9A1A-FD1EE82BB28A}" type="datetime1">
              <a:rPr lang="ru-RU" smtClean="0"/>
              <a:pPr/>
              <a:t>27.10.2021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446F-BF7E-4255-B661-79F762C979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B4E0A-CEC8-42A0-99CE-5673FDC2A0B2}" type="datetime1">
              <a:rPr lang="ru-RU" smtClean="0"/>
              <a:pPr/>
              <a:t>27.10.2021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446F-BF7E-4255-B661-79F762C979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2DDB-8D10-4D5B-B515-661E29B66381}" type="datetime1">
              <a:rPr lang="ru-RU" smtClean="0"/>
              <a:pPr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446F-BF7E-4255-B661-79F762C979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4FB08-B79A-45E2-A7BD-729930F8CA56}" type="datetime1">
              <a:rPr lang="ru-RU" smtClean="0"/>
              <a:pPr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446F-BF7E-4255-B661-79F762C979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B3BD6-2D13-4748-87C0-89852FB58622}" type="datetime1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0446F-BF7E-4255-B661-79F762C979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../clipboard/media/image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../clipboard/media/image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87724" y="1996440"/>
            <a:ext cx="7056276" cy="25202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1988840"/>
            <a:ext cx="7164288" cy="248491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 технологии машинного обучения и нейронных сетей для</a:t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выделения вероятных зон атмосферных явлений по данным спутникового</a:t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зондирования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4534272"/>
            <a:ext cx="6400800" cy="334888"/>
          </a:xfrm>
        </p:spPr>
        <p:txBody>
          <a:bodyPr>
            <a:normAutofit/>
          </a:bodyPr>
          <a:lstStyle/>
          <a:p>
            <a:pPr algn="r"/>
            <a:r>
              <a:rPr lang="ru-RU" sz="1400" dirty="0" smtClean="0">
                <a:solidFill>
                  <a:srgbClr val="779D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Чурсин Владислав Вячеславович</a:t>
            </a:r>
            <a:endParaRPr lang="ru-RU" sz="1400" dirty="0">
              <a:solidFill>
                <a:srgbClr val="779DC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F:\ДОКУМЕНТЫ\Planeta_Prezent\Znak\znachok2PNG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008" y="2608508"/>
            <a:ext cx="1724706" cy="1602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446F-BF7E-4255-B661-79F762C979A3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176"/>
            <a:ext cx="1008112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356027" y="225511"/>
            <a:ext cx="7355160" cy="562074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точности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Реанализ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ERA5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3463652"/>
              </p:ext>
            </p:extLst>
          </p:nvPr>
        </p:nvGraphicFramePr>
        <p:xfrm>
          <a:off x="323528" y="1268760"/>
          <a:ext cx="8513018" cy="4416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2927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446F-BF7E-4255-B661-79F762C979A3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-12792" y="9373"/>
            <a:ext cx="9144000" cy="9807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360340" y="276363"/>
            <a:ext cx="7293496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</a:rPr>
              <a:t>Валидация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 на данных ПК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MIRS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1095"/>
            <a:ext cx="936104" cy="919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Блок-схема: альтернативный процесс 10"/>
          <p:cNvSpPr/>
          <p:nvPr/>
        </p:nvSpPr>
        <p:spPr>
          <a:xfrm>
            <a:off x="2411760" y="1446873"/>
            <a:ext cx="1706031" cy="543137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3648912" y="2094945"/>
            <a:ext cx="1728192" cy="513888"/>
            <a:chOff x="1259632" y="2699088"/>
            <a:chExt cx="1728192" cy="513888"/>
          </a:xfrm>
        </p:grpSpPr>
        <p:cxnSp>
          <p:nvCxnSpPr>
            <p:cNvPr id="17" name="Прямая со стрелкой 16"/>
            <p:cNvCxnSpPr/>
            <p:nvPr/>
          </p:nvCxnSpPr>
          <p:spPr>
            <a:xfrm>
              <a:off x="2123728" y="2924944"/>
              <a:ext cx="0" cy="288032"/>
            </a:xfrm>
            <a:prstGeom prst="straightConnector1">
              <a:avLst/>
            </a:prstGeom>
            <a:ln w="19050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Группа 61"/>
            <p:cNvGrpSpPr/>
            <p:nvPr/>
          </p:nvGrpSpPr>
          <p:grpSpPr>
            <a:xfrm>
              <a:off x="1259632" y="2699088"/>
              <a:ext cx="1728192" cy="225856"/>
              <a:chOff x="1259632" y="2699088"/>
              <a:chExt cx="1728192" cy="225856"/>
            </a:xfrm>
          </p:grpSpPr>
          <p:cxnSp>
            <p:nvCxnSpPr>
              <p:cNvPr id="19" name="Прямая соединительная линия 18"/>
              <p:cNvCxnSpPr/>
              <p:nvPr/>
            </p:nvCxnSpPr>
            <p:spPr>
              <a:xfrm>
                <a:off x="1259632" y="2924944"/>
                <a:ext cx="1728192" cy="0"/>
              </a:xfrm>
              <a:prstGeom prst="line">
                <a:avLst/>
              </a:prstGeom>
              <a:ln w="190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/>
              <p:nvPr/>
            </p:nvCxnSpPr>
            <p:spPr>
              <a:xfrm>
                <a:off x="1259632" y="2699088"/>
                <a:ext cx="0" cy="224408"/>
              </a:xfrm>
              <a:prstGeom prst="line">
                <a:avLst/>
              </a:prstGeom>
              <a:ln w="190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/>
              <p:cNvCxnSpPr/>
              <p:nvPr/>
            </p:nvCxnSpPr>
            <p:spPr>
              <a:xfrm>
                <a:off x="2987824" y="2699088"/>
                <a:ext cx="0" cy="224408"/>
              </a:xfrm>
              <a:prstGeom prst="line">
                <a:avLst/>
              </a:prstGeom>
              <a:ln w="190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6" name="Блок-схема: альтернативный процесс 55"/>
          <p:cNvSpPr/>
          <p:nvPr/>
        </p:nvSpPr>
        <p:spPr>
          <a:xfrm>
            <a:off x="1649391" y="4005064"/>
            <a:ext cx="5819633" cy="190118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Этапы проверки:</a:t>
            </a:r>
          </a:p>
          <a:p>
            <a:pPr lvl="0"/>
            <a:endParaRPr lang="ru-RU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182563">
              <a:buFont typeface="Arial" pitchFamily="34" charset="0"/>
              <a:buChar char="•"/>
              <a:tabLst>
                <a:tab pos="355600" algn="l"/>
              </a:tabLst>
            </a:pPr>
            <a:r>
              <a:rPr lang="ru-RU" sz="12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Нормализация </a:t>
            </a:r>
            <a:r>
              <a:rPr lang="ru-RU" sz="12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выборки</a:t>
            </a:r>
            <a:endParaRPr lang="ru-RU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lvl="0" indent="182563">
              <a:buFont typeface="Arial" pitchFamily="34" charset="0"/>
              <a:buChar char="•"/>
              <a:tabLst>
                <a:tab pos="355600" algn="l"/>
              </a:tabLst>
            </a:pP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Проверка каждой модели бинарной классификации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lvl="0" indent="182563">
              <a:buFont typeface="Arial" pitchFamily="34" charset="0"/>
              <a:buChar char="•"/>
              <a:tabLst>
                <a:tab pos="355600" algn="l"/>
              </a:tabLst>
            </a:pPr>
            <a:r>
              <a:rPr lang="ru-RU" sz="12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Конвертация выходных сигналов предыдущих процедур в дополнительные  предикторы);</a:t>
            </a:r>
          </a:p>
          <a:p>
            <a:pPr marL="355600" lvl="0" indent="182563">
              <a:buFont typeface="Arial" pitchFamily="34" charset="0"/>
              <a:buChar char="•"/>
              <a:tabLst>
                <a:tab pos="355600" algn="l"/>
              </a:tabLst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Проверка </a:t>
            </a:r>
            <a:r>
              <a:rPr lang="ru-RU" sz="12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мультиклассификационной</a:t>
            </a:r>
            <a:r>
              <a:rPr lang="ru-RU" sz="12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многослойной нейронной сети прямого распространения</a:t>
            </a:r>
          </a:p>
        </p:txBody>
      </p:sp>
      <p:cxnSp>
        <p:nvCxnSpPr>
          <p:cNvPr id="57" name="Прямая со стрелкой 56"/>
          <p:cNvCxnSpPr>
            <a:stCxn id="46" idx="2"/>
            <a:endCxn id="56" idx="0"/>
          </p:cNvCxnSpPr>
          <p:nvPr/>
        </p:nvCxnSpPr>
        <p:spPr>
          <a:xfrm>
            <a:off x="4559208" y="3226112"/>
            <a:ext cx="0" cy="778952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Группа 20"/>
          <p:cNvGrpSpPr/>
          <p:nvPr/>
        </p:nvGrpSpPr>
        <p:grpSpPr>
          <a:xfrm>
            <a:off x="4224872" y="1398155"/>
            <a:ext cx="2448272" cy="584774"/>
            <a:chOff x="4911039" y="1893486"/>
            <a:chExt cx="1807536" cy="564330"/>
          </a:xfrm>
        </p:grpSpPr>
        <p:sp>
          <p:nvSpPr>
            <p:cNvPr id="44" name="Блок-схема: альтернативный процесс 43"/>
            <p:cNvSpPr/>
            <p:nvPr/>
          </p:nvSpPr>
          <p:spPr>
            <a:xfrm>
              <a:off x="4918375" y="1912992"/>
              <a:ext cx="1800200" cy="534613"/>
            </a:xfrm>
            <a:prstGeom prst="flowChartAlternateProcess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911039" y="1893486"/>
              <a:ext cx="1807536" cy="564330"/>
            </a:xfrm>
            <a:prstGeom prst="rect">
              <a:avLst/>
            </a:prstGeom>
            <a:noFill/>
            <a:ln w="19050"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Данных </a:t>
              </a:r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наземной наблюдательной сети</a:t>
              </a:r>
              <a:endParaRPr lang="ru-R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6" name="Блок-схема: альтернативный процесс 45"/>
          <p:cNvSpPr/>
          <p:nvPr/>
        </p:nvSpPr>
        <p:spPr>
          <a:xfrm>
            <a:off x="3083044" y="2650049"/>
            <a:ext cx="2952328" cy="576063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3155052" y="2616458"/>
            <a:ext cx="280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Временное и пространственное сопоставление</a:t>
            </a:r>
          </a:p>
          <a:p>
            <a:pPr lvl="0"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(141 990 событий)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264617" y="1533212"/>
            <a:ext cx="2000315" cy="338554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Данные ПК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MIRS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11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446F-BF7E-4255-B661-79F762C979A3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176"/>
            <a:ext cx="1008112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356027" y="225511"/>
            <a:ext cx="7355160" cy="562074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точности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ПК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MIRS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5640647"/>
              </p:ext>
            </p:extLst>
          </p:nvPr>
        </p:nvGraphicFramePr>
        <p:xfrm>
          <a:off x="611560" y="1484784"/>
          <a:ext cx="8008962" cy="4154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1627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446F-BF7E-4255-B661-79F762C979A3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1331640" y="273944"/>
            <a:ext cx="735516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Архитектура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205" y="1162339"/>
            <a:ext cx="6743590" cy="5330134"/>
          </a:xfrm>
          <a:prstGeom prst="rect">
            <a:avLst/>
          </a:prstGeom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1050429" cy="99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468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446F-BF7E-4255-B661-79F762C979A3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1033264" y="188640"/>
            <a:ext cx="7355160" cy="562074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Основные этапы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технологии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792088" cy="778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107504" y="1124744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ru-RU" sz="24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5. </a:t>
            </a:r>
            <a:r>
              <a:rPr lang="ru-RU" sz="2400" b="1" dirty="0" err="1" smtClean="0">
                <a:solidFill>
                  <a:srgbClr val="C00000"/>
                </a:solidFill>
                <a:cs typeface="Arial" panose="020B0604020202020204" pitchFamily="34" charset="0"/>
              </a:rPr>
              <a:t>Отрисовка</a:t>
            </a:r>
            <a:r>
              <a:rPr lang="ru-RU" sz="24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 результатов в виде карт</a:t>
            </a:r>
          </a:p>
        </p:txBody>
      </p:sp>
      <p:pic>
        <p:nvPicPr>
          <p:cNvPr id="11" name="Рисунок 10" descr="Z:\Vladislav\документация\вероятные явления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17" y="2276872"/>
            <a:ext cx="4657167" cy="2877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386" y="2172585"/>
            <a:ext cx="4314526" cy="288032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26168" y="5280646"/>
            <a:ext cx="351966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Карта вероятных атмосферных явлений, 25.05.2019 г.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033607" y="5273358"/>
            <a:ext cx="351966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Карта вероятных зон развития гроз за 26.07.2020 г.</a:t>
            </a:r>
          </a:p>
        </p:txBody>
      </p:sp>
    </p:spTree>
    <p:extLst>
      <p:ext uri="{BB962C8B-B14F-4D97-AF65-F5344CB8AC3E}">
        <p14:creationId xmlns:p14="http://schemas.microsoft.com/office/powerpoint/2010/main" val="131635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446F-BF7E-4255-B661-79F762C979A3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1050429" cy="99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382960" y="209327"/>
            <a:ext cx="7293496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Авторские испытания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1412776"/>
            <a:ext cx="813690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авторских испытаний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– оценка </a:t>
            </a:r>
            <a:r>
              <a:rPr lang="ru-RU" sz="1600" smtClean="0">
                <a:latin typeface="Arial" panose="020B0604020202020204" pitchFamily="34" charset="0"/>
                <a:cs typeface="Arial" panose="020B0604020202020204" pitchFamily="34" charset="0"/>
              </a:rPr>
              <a:t>достоверности технологии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детектирования вероятных зон атмосферных явлений и определение возможности использования данной технологии в подразделениях Росгидромета</a:t>
            </a:r>
          </a:p>
          <a:p>
            <a:pPr algn="just"/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2636912"/>
            <a:ext cx="849694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Авторские испытания проводились специалистами СЦ ФГБУ «НИЦ «Планета» при авторском контроле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период 2019 – 2020 гг. </a:t>
            </a:r>
          </a:p>
          <a:p>
            <a:pPr algn="just"/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Эталонными данными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сравнения являлись данные наземной наблюдательной сети (135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станций).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Использовалась информация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 открытой базы данных об атмосферных явлениях ВНИИГМИ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МЦД и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штормовые телеграммы в коде WAREP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Авторские испытания проводились для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/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3888" indent="-174625">
              <a:buFont typeface="Arial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Территории Сибири (50 – 70˚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с.ш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и 50 – 100˚ в.д.) </a:t>
            </a:r>
          </a:p>
          <a:p>
            <a:pPr marL="623888" indent="-174625">
              <a:buFont typeface="Arial" pitchFamily="34" charset="0"/>
              <a:buChar char="•"/>
            </a:pP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3888" indent="-174625"/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b="1" dirty="0" smtClean="0"/>
              <a:t>Пространственное совмещение: </a:t>
            </a:r>
            <a:r>
              <a:rPr lang="ru-RU" sz="1600" dirty="0" smtClean="0"/>
              <a:t>не более 5 км от станции</a:t>
            </a:r>
          </a:p>
          <a:p>
            <a:pPr algn="just"/>
            <a:r>
              <a:rPr lang="ru-RU" sz="1600" b="1" dirty="0" smtClean="0"/>
              <a:t>Временное совмещение: </a:t>
            </a:r>
            <a:r>
              <a:rPr lang="ru-RU" sz="1600" dirty="0" smtClean="0"/>
              <a:t>не более ± 10 минут</a:t>
            </a:r>
            <a:r>
              <a:rPr lang="en-US" sz="1600" dirty="0" smtClean="0"/>
              <a:t> (</a:t>
            </a:r>
            <a:r>
              <a:rPr lang="ru-RU" sz="1600" dirty="0" smtClean="0"/>
              <a:t>± 5 минут</a:t>
            </a:r>
            <a:r>
              <a:rPr lang="en-US" sz="1600" dirty="0" smtClean="0"/>
              <a:t> </a:t>
            </a:r>
            <a:r>
              <a:rPr lang="ru-RU" sz="1600" dirty="0" smtClean="0"/>
              <a:t>для гроз)</a:t>
            </a:r>
          </a:p>
          <a:p>
            <a:pPr marL="623888" indent="-174625"/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48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446F-BF7E-4255-B661-79F762C979A3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195156" y="194544"/>
            <a:ext cx="8135888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Методические указания по проведению производственных (оперативных) испытаний 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5696328" y="980728"/>
            <a:ext cx="36004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431925" lvl="0">
              <a:spcBef>
                <a:spcPct val="0"/>
              </a:spcBef>
              <a:defRPr/>
            </a:pPr>
            <a:r>
              <a:rPr lang="ru-RU" sz="20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РД 52.27.284–91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2624387" y="1609534"/>
          <a:ext cx="3663315" cy="15314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9485"/>
                <a:gridCol w="989965"/>
                <a:gridCol w="989965"/>
                <a:gridCol w="723900"/>
              </a:tblGrid>
              <a:tr h="21148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Прогноз</a:t>
                      </a:r>
                      <a:endParaRPr lang="ru-RU" sz="11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Наблюдалось</a:t>
                      </a:r>
                      <a:endParaRPr lang="ru-RU" sz="11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Сумма</a:t>
                      </a:r>
                      <a:endParaRPr lang="ru-RU" sz="11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69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Явление</a:t>
                      </a:r>
                      <a:endParaRPr lang="ru-RU" sz="11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Без явления</a:t>
                      </a:r>
                      <a:endParaRPr lang="ru-RU" sz="11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72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Явление</a:t>
                      </a:r>
                      <a:endParaRPr lang="ru-RU" sz="1100" b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0">
                      <a:blip r:embed="rId2"/>
                      <a:stretch>
                        <a:fillRect l="-98148" t="-338889" r="-175309" b="-23611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0">
                      <a:blip r:embed="rId2"/>
                      <a:stretch>
                        <a:fillRect l="-196933" t="-338889" r="-74233" b="-23611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0">
                      <a:blip r:embed="rId2"/>
                      <a:stretch>
                        <a:fillRect l="-406723" t="-338889" r="-1681" b="-236111"/>
                      </a:stretch>
                    </a:blipFill>
                  </a:tcPr>
                </a:tc>
              </a:tr>
              <a:tr h="2255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Без явления</a:t>
                      </a:r>
                      <a:endParaRPr lang="ru-RU" sz="1100" b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0">
                      <a:blip r:embed="rId2"/>
                      <a:stretch>
                        <a:fillRect l="-98148" t="-427027" r="-175309" b="-12973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0">
                      <a:blip r:embed="rId2"/>
                      <a:stretch>
                        <a:fillRect l="-196933" t="-427027" r="-74233" b="-12973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0">
                      <a:blip r:embed="rId2"/>
                      <a:stretch>
                        <a:fillRect l="-406723" t="-427027" r="-1681" b="-129730"/>
                      </a:stretch>
                    </a:blipFill>
                  </a:tcPr>
                </a:tc>
              </a:tr>
              <a:tr h="2172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Сумма</a:t>
                      </a:r>
                      <a:endParaRPr lang="ru-RU" sz="11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0">
                      <a:blip r:embed="rId2"/>
                      <a:stretch>
                        <a:fillRect l="-98148" t="-541667" r="-175309" b="-3333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0">
                      <a:blip r:embed="rId2"/>
                      <a:stretch>
                        <a:fillRect l="-196933" t="-541667" r="-74233" b="-3333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0">
                      <a:blip r:embed="rId2"/>
                      <a:stretch>
                        <a:fillRect l="-406723" t="-541667" r="-1681" b="-33333"/>
                      </a:stretch>
                    </a:blip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23528" y="3318951"/>
            <a:ext cx="3717751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− общее число прогнозов (</a:t>
            </a:r>
            <a:r>
              <a:rPr lang="ru-RU" sz="1400" b="1" dirty="0"/>
              <a:t>𝑛00</a:t>
            </a:r>
            <a:r>
              <a:rPr lang="ru-RU" sz="1400" dirty="0"/>
              <a:t>);</a:t>
            </a:r>
          </a:p>
          <a:p>
            <a:endParaRPr lang="ru-RU" sz="1400" dirty="0"/>
          </a:p>
          <a:p>
            <a:r>
              <a:rPr lang="ru-RU" sz="1400" dirty="0"/>
              <a:t>− число оправдавшихся прогнозов с явлением (</a:t>
            </a:r>
            <a:r>
              <a:rPr lang="ru-RU" sz="1400" b="1" dirty="0"/>
              <a:t>𝑛11</a:t>
            </a:r>
            <a:r>
              <a:rPr lang="ru-RU" sz="1400" dirty="0"/>
              <a:t>) и без явления (</a:t>
            </a:r>
            <a:r>
              <a:rPr lang="ru-RU" sz="1400" b="1" dirty="0"/>
              <a:t>𝑛22</a:t>
            </a:r>
            <a:r>
              <a:rPr lang="ru-RU" sz="1400" dirty="0"/>
              <a:t>);</a:t>
            </a:r>
          </a:p>
          <a:p>
            <a:endParaRPr lang="ru-RU" sz="1400" dirty="0"/>
          </a:p>
          <a:p>
            <a:r>
              <a:rPr lang="ru-RU" sz="1400" dirty="0"/>
              <a:t>− количество ложноположительных (</a:t>
            </a:r>
            <a:r>
              <a:rPr lang="ru-RU" sz="1400" b="1" dirty="0"/>
              <a:t>𝑛12</a:t>
            </a:r>
            <a:r>
              <a:rPr lang="ru-RU" sz="1400" dirty="0"/>
              <a:t>) и ложноотрицательных (</a:t>
            </a:r>
            <a:r>
              <a:rPr lang="ru-RU" sz="1400" b="1" dirty="0"/>
              <a:t>𝑛21</a:t>
            </a:r>
            <a:r>
              <a:rPr lang="ru-RU" sz="1400" dirty="0"/>
              <a:t>) случаев;</a:t>
            </a:r>
          </a:p>
          <a:p>
            <a:endParaRPr lang="ru-RU" sz="1400" dirty="0"/>
          </a:p>
          <a:p>
            <a:r>
              <a:rPr lang="ru-RU" sz="1400" dirty="0"/>
              <a:t>− </a:t>
            </a:r>
            <a:r>
              <a:rPr lang="ru-RU" sz="1400" b="1" dirty="0"/>
              <a:t>𝑃+, 𝑃</a:t>
            </a:r>
            <a:r>
              <a:rPr lang="ru-RU" sz="1400" dirty="0"/>
              <a:t>−предупрежденность фактов </a:t>
            </a:r>
            <a:r>
              <a:rPr lang="ru-RU" sz="1400" b="1" dirty="0" smtClean="0"/>
              <a:t>Ф+, Ф-</a:t>
            </a:r>
            <a:r>
              <a:rPr lang="ru-RU" sz="1400" dirty="0" smtClean="0"/>
              <a:t>;</a:t>
            </a:r>
            <a:endParaRPr lang="ru-RU" sz="1400" dirty="0"/>
          </a:p>
          <a:p>
            <a:endParaRPr lang="ru-RU" sz="1400" dirty="0"/>
          </a:p>
          <a:p>
            <a:r>
              <a:rPr lang="ru-RU" sz="1400" dirty="0"/>
              <a:t>− </a:t>
            </a:r>
            <a:r>
              <a:rPr lang="ru-RU" sz="1400" b="1" dirty="0"/>
              <a:t>𝑂+, 𝑂</a:t>
            </a:r>
            <a:r>
              <a:rPr lang="ru-RU" sz="1400" dirty="0"/>
              <a:t>− оправдываемость прогнозов </a:t>
            </a:r>
            <a:r>
              <a:rPr lang="ru-RU" sz="1400" b="1" dirty="0" smtClean="0"/>
              <a:t>П+, П-</a:t>
            </a:r>
            <a:r>
              <a:rPr lang="ru-RU" sz="1400" dirty="0" smtClean="0"/>
              <a:t>;</a:t>
            </a:r>
            <a:endParaRPr lang="ru-RU" sz="1400" dirty="0"/>
          </a:p>
          <a:p>
            <a:endParaRPr lang="ru-RU" sz="1400" dirty="0"/>
          </a:p>
          <a:p>
            <a:r>
              <a:rPr lang="ru-RU" sz="1400" dirty="0"/>
              <a:t>− критерий </a:t>
            </a:r>
            <a:r>
              <a:rPr lang="ru-RU" sz="1400" dirty="0" err="1"/>
              <a:t>Пирси</a:t>
            </a:r>
            <a:r>
              <a:rPr lang="ru-RU" sz="1400" dirty="0"/>
              <a:t>-Обухова (</a:t>
            </a:r>
            <a:r>
              <a:rPr lang="ru-RU" sz="1400" b="1" dirty="0"/>
              <a:t>Т</a:t>
            </a:r>
            <a:r>
              <a:rPr lang="ru-RU" sz="1400" dirty="0"/>
              <a:t>).</a:t>
            </a:r>
          </a:p>
          <a:p>
            <a:endParaRPr lang="ru-RU" sz="1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4355976" y="3415640"/>
                <a:ext cx="4759068" cy="30448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400" b="1" dirty="0" smtClean="0"/>
                  <a:t>Дополнительно были рассчитаны оценки качества:</a:t>
                </a:r>
              </a:p>
              <a:p>
                <a:endParaRPr lang="ru-RU" sz="1400" dirty="0"/>
              </a:p>
              <a:p>
                <a:r>
                  <a:rPr lang="ru-RU" sz="1400" dirty="0"/>
                  <a:t>− </a:t>
                </a:r>
                <a:r>
                  <a:rPr lang="ru-RU" sz="1400" b="1" dirty="0"/>
                  <a:t>ОO</a:t>
                </a:r>
                <a:r>
                  <a:rPr lang="ru-RU" sz="1400" dirty="0"/>
                  <a:t> оправдываемость всех прогнозов;</a:t>
                </a:r>
              </a:p>
              <a:p>
                <a:endParaRPr lang="ru-RU" sz="1400" dirty="0"/>
              </a:p>
              <a:p>
                <a:r>
                  <a:rPr lang="ru-RU" sz="1400" dirty="0" smtClean="0"/>
                  <a:t>− </a:t>
                </a:r>
                <a:r>
                  <a:rPr lang="ru-RU" sz="1400" b="1" dirty="0" smtClean="0"/>
                  <a:t>ФФ+ </a:t>
                </a:r>
                <a:r>
                  <a:rPr lang="ru-RU" sz="1400" dirty="0" smtClean="0"/>
                  <a:t>фактическая вероятность наблюденных явлений, % </a:t>
                </a:r>
                <a:r>
                  <a:rPr lang="ru-RU" sz="1400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0" smtClean="0">
                            <a:latin typeface="Cambria Math" panose="02040503050406030204" pitchFamily="18" charset="0"/>
                          </a:rPr>
                          <m:t>Ф</m:t>
                        </m:r>
                        <m:r>
                          <a:rPr lang="ru-RU" i="0">
                            <a:latin typeface="Cambria Math" panose="02040503050406030204" pitchFamily="18" charset="0"/>
                          </a:rPr>
                          <m:t>+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i="0">
                            <a:latin typeface="Cambria Math" panose="02040503050406030204" pitchFamily="18" charset="0"/>
                          </a:rPr>
                          <m:t>00 </m:t>
                        </m:r>
                      </m:den>
                    </m:f>
                  </m:oMath>
                </a14:m>
                <a:r>
                  <a:rPr lang="en-US" sz="1400" dirty="0"/>
                  <a:t>*100);</a:t>
                </a:r>
                <a:endParaRPr lang="ru-RU" sz="1400" dirty="0"/>
              </a:p>
              <a:p>
                <a:endParaRPr lang="ru-RU" sz="1400" dirty="0"/>
              </a:p>
              <a:p>
                <a:r>
                  <a:rPr lang="ru-RU" sz="1400" dirty="0"/>
                  <a:t>− </a:t>
                </a:r>
                <a:r>
                  <a:rPr lang="ru-RU" sz="1400" b="1" dirty="0"/>
                  <a:t>ПП</a:t>
                </a:r>
                <a:r>
                  <a:rPr lang="ru-RU" sz="1400" b="1" dirty="0" smtClean="0"/>
                  <a:t>+ </a:t>
                </a:r>
                <a:r>
                  <a:rPr lang="ru-RU" sz="1400" dirty="0" smtClean="0"/>
                  <a:t>относительное </a:t>
                </a:r>
                <a:r>
                  <a:rPr lang="ru-RU" sz="1400" dirty="0"/>
                  <a:t>число прогнозов с явлением, % </a:t>
                </a:r>
                <a:r>
                  <a:rPr lang="ru-RU" sz="1400" dirty="0" smtClean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0" smtClean="0">
                            <a:latin typeface="Cambria Math" panose="02040503050406030204" pitchFamily="18" charset="0"/>
                          </a:rPr>
                          <m:t>П+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00 </m:t>
                        </m:r>
                      </m:den>
                    </m:f>
                  </m:oMath>
                </a14:m>
                <a:r>
                  <a:rPr lang="en-US" sz="1400" dirty="0" smtClean="0"/>
                  <a:t>*100);</a:t>
                </a:r>
                <a:endParaRPr lang="ru-RU" sz="1400" dirty="0"/>
              </a:p>
              <a:p>
                <a:endParaRPr lang="ru-RU" sz="1400" dirty="0"/>
              </a:p>
              <a:p>
                <a:r>
                  <a:rPr lang="ru-RU" sz="1400" dirty="0"/>
                  <a:t>− </a:t>
                </a:r>
                <a:r>
                  <a:rPr lang="ru-RU" sz="1400" b="1" dirty="0"/>
                  <a:t>𝑈+П </a:t>
                </a:r>
                <a:r>
                  <a:rPr lang="ru-RU" sz="1400" dirty="0"/>
                  <a:t>суммарный показатель, характеризующий удовлетворительное качество прогнозов ((𝑈+П)≥130 </a:t>
                </a:r>
                <a:r>
                  <a:rPr lang="ru-RU" sz="1400" dirty="0" smtClean="0"/>
                  <a:t>%)</a:t>
                </a:r>
                <a:r>
                  <a:rPr lang="en-US" sz="1400" dirty="0" smtClean="0"/>
                  <a:t>, %</a:t>
                </a:r>
                <a:r>
                  <a:rPr lang="ru-RU" sz="1400" dirty="0" smtClean="0"/>
                  <a:t>.</a:t>
                </a:r>
                <a:endParaRPr lang="ru-RU" sz="14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3415640"/>
                <a:ext cx="4759068" cy="3044808"/>
              </a:xfrm>
              <a:prstGeom prst="rect">
                <a:avLst/>
              </a:prstGeom>
              <a:blipFill rotWithShape="0">
                <a:blip r:embed="rId3"/>
                <a:stretch>
                  <a:fillRect l="-385" t="-200" b="-14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2304256" y="1310571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dirty="0">
                <a:solidFill>
                  <a:srgbClr val="0070C0"/>
                </a:solidFill>
              </a:rPr>
              <a:t>Таблица сопряженности прогноза с фактическими данными о явлениях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0"/>
            <a:ext cx="936104" cy="921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619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446F-BF7E-4255-B661-79F762C979A3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356027" y="202630"/>
            <a:ext cx="7355160" cy="562074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Результирующие оценки достоверности детектирования атмосферных явлений для территории Сибири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64096" cy="91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Таблица 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51520" y="1340768"/>
              <a:ext cx="8459667" cy="4747450"/>
            </p:xfrm>
            <a:graphic>
              <a:graphicData uri="http://schemas.openxmlformats.org/drawingml/2006/table">
                <a:tbl>
                  <a:tblPr firstRow="1" firstCol="1" bandRow="1">
                    <a:tableStyleId>{3B4B98B0-60AC-42C2-AFA5-B58CD77FA1E5}</a:tableStyleId>
                  </a:tblPr>
                  <a:tblGrid>
                    <a:gridCol w="1446068"/>
                    <a:gridCol w="486904"/>
                    <a:gridCol w="486904"/>
                    <a:gridCol w="480315"/>
                    <a:gridCol w="484185"/>
                    <a:gridCol w="585223"/>
                    <a:gridCol w="360554"/>
                    <a:gridCol w="417346"/>
                    <a:gridCol w="417346"/>
                    <a:gridCol w="417346"/>
                    <a:gridCol w="509603"/>
                    <a:gridCol w="509603"/>
                    <a:gridCol w="483243"/>
                    <a:gridCol w="405168"/>
                    <a:gridCol w="969859"/>
                  </a:tblGrid>
                  <a:tr h="327263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Атмосферное явление</a:t>
                          </a:r>
                          <a:endParaRPr lang="ru-RU" sz="1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Матрица сопряженности,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кол.-во случаев</a:t>
                          </a:r>
                          <a:endParaRPr lang="ru-RU" sz="1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7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Расчетные оценки, %</a:t>
                          </a:r>
                          <a:endParaRPr lang="ru-RU" sz="1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+mn-lt"/>
                            </a:rPr>
                            <a:t>Т</a:t>
                          </a:r>
                          <a:endParaRPr lang="ru-RU" sz="1400" b="1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ru-RU" sz="12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1200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𝐔</m:t>
                                      </m:r>
                                    </m:e>
                                    <m:sub>
                                      <m:r>
                                        <a:rPr lang="ru-RU" sz="1200" b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Я</m:t>
                                      </m:r>
                                    </m:sub>
                                  </m:sSub>
                                  <m:r>
                                    <a:rPr lang="ru-RU" sz="1200" b="1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ru-RU" sz="1200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200" b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П</m:t>
                                      </m:r>
                                    </m:e>
                                    <m:sub>
                                      <m:r>
                                        <a:rPr lang="ru-RU" sz="1200" b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я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r>
                            <a:rPr lang="en-US" sz="1200" b="1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,%</a:t>
                          </a:r>
                          <a:endParaRPr lang="ru-RU" sz="12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</a:tr>
                  <a:tr h="173768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b="1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𝐧</m:t>
                                    </m:r>
                                  </m:e>
                                  <m:sub>
                                    <m:r>
                                      <a:rPr lang="ru-RU" sz="1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4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b="1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𝐧</m:t>
                                    </m:r>
                                  </m:e>
                                  <m:sub>
                                    <m:r>
                                      <a:rPr lang="ru-RU" sz="1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4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b="1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𝐧</m:t>
                                    </m:r>
                                  </m:e>
                                  <m:sub>
                                    <m:r>
                                      <a:rPr lang="ru-RU" sz="1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4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b="1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𝐧</m:t>
                                    </m:r>
                                  </m:e>
                                  <m:sub>
                                    <m:r>
                                      <a:rPr lang="ru-RU" sz="1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4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b="1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𝐧</m:t>
                                    </m:r>
                                  </m:e>
                                  <m:sub>
                                    <m:r>
                                      <a:rPr lang="ru-RU" sz="1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𝟎𝟎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4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400" b="1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𝐎</m:t>
                                    </m:r>
                                  </m:e>
                                  <m:sup>
                                    <m:r>
                                      <a:rPr lang="ru-RU" sz="1400" b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4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400" b="1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𝐎</m:t>
                                    </m:r>
                                  </m:e>
                                  <m:sup>
                                    <m:r>
                                      <a:rPr lang="ru-RU" sz="1400" b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4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 dirty="0">
                              <a:effectLst/>
                              <a:latin typeface="+mn-lt"/>
                            </a:rPr>
                            <a:t>ОО</a:t>
                          </a:r>
                          <a:endParaRPr lang="ru-RU" sz="14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400" b="1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𝐏</m:t>
                                    </m:r>
                                  </m:e>
                                  <m:sup>
                                    <m:r>
                                      <a:rPr lang="ru-RU" sz="1400" b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4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400" b="1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𝐏</m:t>
                                    </m:r>
                                  </m:e>
                                  <m:sup>
                                    <m:r>
                                      <a:rPr lang="ru-RU" sz="1400" b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4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400" b="1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400" b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ФФ</m:t>
                                    </m:r>
                                  </m:e>
                                  <m:sup>
                                    <m:r>
                                      <a:rPr lang="ru-RU" sz="1400" b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4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400" b="1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400" b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ПП</m:t>
                                    </m:r>
                                  </m:e>
                                  <m:sup>
                                    <m:r>
                                      <a:rPr lang="ru-RU" sz="1400" b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4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327263">
                    <a:tc>
                      <a:txBody>
                        <a:bodyPr/>
                        <a:lstStyle/>
                        <a:p>
                          <a:pPr marL="3175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Дождь</a:t>
                          </a:r>
                          <a:endParaRPr lang="ru-RU" sz="1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2598</a:t>
                          </a:r>
                          <a:endParaRPr lang="ru-RU" sz="1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1366</a:t>
                          </a:r>
                          <a:endParaRPr lang="ru-RU" sz="1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693</a:t>
                          </a:r>
                          <a:endParaRPr lang="ru-RU" sz="1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5782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10439</a:t>
                          </a:r>
                          <a:endParaRPr lang="ru-RU" sz="1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66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89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b="1" dirty="0">
                              <a:effectLst/>
                            </a:rPr>
                            <a:t>80</a:t>
                          </a:r>
                          <a:endParaRPr lang="ru-RU" sz="11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79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81</a:t>
                          </a:r>
                          <a:endParaRPr lang="ru-RU" sz="1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38</a:t>
                          </a:r>
                          <a:endParaRPr lang="ru-RU" sz="1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31,5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0,60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144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</a:tr>
                  <a:tr h="327263">
                    <a:tc>
                      <a:txBody>
                        <a:bodyPr/>
                        <a:lstStyle/>
                        <a:p>
                          <a:pPr marL="3175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Морось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475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322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160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1368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2325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60</a:t>
                          </a:r>
                          <a:endParaRPr lang="ru-RU" sz="1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90</a:t>
                          </a:r>
                          <a:endParaRPr lang="ru-RU" sz="1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79</a:t>
                          </a:r>
                          <a:endParaRPr lang="ru-RU" sz="1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75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81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34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27,3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0,56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134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</a:tr>
                  <a:tr h="327263">
                    <a:tc>
                      <a:txBody>
                        <a:bodyPr/>
                        <a:lstStyle/>
                        <a:p>
                          <a:pPr marL="3175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Зерна снежные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5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4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2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20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31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56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91</a:t>
                          </a:r>
                          <a:endParaRPr lang="ru-RU" sz="1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b="1" dirty="0">
                              <a:effectLst/>
                            </a:rPr>
                            <a:t>81</a:t>
                          </a:r>
                          <a:endParaRPr lang="ru-RU" sz="11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71</a:t>
                          </a:r>
                          <a:endParaRPr lang="ru-RU" sz="1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83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29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22,6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0,55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127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</a:tr>
                  <a:tr h="327263">
                    <a:tc>
                      <a:txBody>
                        <a:bodyPr/>
                        <a:lstStyle/>
                        <a:p>
                          <a:pPr marL="3175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Снег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426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197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87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751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1461</a:t>
                          </a:r>
                          <a:endParaRPr lang="ru-RU" sz="1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68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90</a:t>
                          </a:r>
                          <a:endParaRPr lang="ru-RU" sz="1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b="1" dirty="0">
                              <a:effectLst/>
                            </a:rPr>
                            <a:t>81</a:t>
                          </a:r>
                          <a:endParaRPr lang="ru-RU" sz="11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83</a:t>
                          </a:r>
                          <a:endParaRPr lang="ru-RU" sz="1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79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43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35,1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0,62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151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</a:tr>
                  <a:tr h="327263">
                    <a:tc>
                      <a:txBody>
                        <a:bodyPr/>
                        <a:lstStyle/>
                        <a:p>
                          <a:pPr marL="3175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Снег мокрый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306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147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65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636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1154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68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91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b="1" dirty="0">
                              <a:effectLst/>
                            </a:rPr>
                            <a:t>82</a:t>
                          </a:r>
                          <a:endParaRPr lang="ru-RU" sz="11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82</a:t>
                          </a:r>
                          <a:endParaRPr lang="ru-RU" sz="1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81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39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32,1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0,64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150</a:t>
                          </a:r>
                          <a:endParaRPr lang="ru-RU" sz="1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</a:tr>
                  <a:tr h="351707">
                    <a:tc>
                      <a:txBody>
                        <a:bodyPr/>
                        <a:lstStyle/>
                        <a:p>
                          <a:pPr marL="3175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Дождь ливневый слабый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7355</a:t>
                          </a:r>
                          <a:endParaRPr lang="ru-RU" sz="1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2647</a:t>
                          </a:r>
                          <a:endParaRPr lang="ru-RU" sz="1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1614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11795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23411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74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88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b="1" dirty="0">
                              <a:effectLst/>
                            </a:rPr>
                            <a:t>82</a:t>
                          </a:r>
                          <a:endParaRPr lang="ru-RU" sz="11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82</a:t>
                          </a:r>
                          <a:endParaRPr lang="ru-RU" sz="1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82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43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38,3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0,64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156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</a:tr>
                  <a:tr h="351707">
                    <a:tc>
                      <a:txBody>
                        <a:bodyPr/>
                        <a:lstStyle/>
                        <a:p>
                          <a:pPr marL="3175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Дождь ливневый умеренный</a:t>
                          </a:r>
                          <a:endParaRPr lang="ru-RU" sz="1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1174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361</a:t>
                          </a:r>
                          <a:endParaRPr lang="ru-RU" sz="1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104</a:t>
                          </a:r>
                          <a:endParaRPr lang="ru-RU" sz="1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1996</a:t>
                          </a:r>
                          <a:endParaRPr lang="ru-RU" sz="1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3635</a:t>
                          </a:r>
                          <a:endParaRPr lang="ru-RU" sz="1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76</a:t>
                          </a:r>
                          <a:endParaRPr lang="ru-RU" sz="1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95</a:t>
                          </a:r>
                          <a:endParaRPr lang="ru-RU" sz="1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b="1" dirty="0">
                              <a:solidFill>
                                <a:srgbClr val="C00000"/>
                              </a:solidFill>
                              <a:effectLst/>
                            </a:rPr>
                            <a:t>87</a:t>
                          </a:r>
                          <a:endParaRPr lang="ru-RU" sz="1100" b="1" dirty="0">
                            <a:solidFill>
                              <a:srgbClr val="C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92</a:t>
                          </a:r>
                          <a:endParaRPr lang="ru-RU" sz="1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85</a:t>
                          </a:r>
                          <a:endParaRPr lang="ru-RU" sz="1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42</a:t>
                          </a:r>
                          <a:endParaRPr lang="ru-RU" sz="1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35,2</a:t>
                          </a:r>
                          <a:endParaRPr lang="ru-RU" sz="1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0,77</a:t>
                          </a:r>
                          <a:endParaRPr lang="ru-RU" sz="1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168</a:t>
                          </a:r>
                          <a:endParaRPr lang="ru-RU" sz="1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351707">
                    <a:tc>
                      <a:txBody>
                        <a:bodyPr/>
                        <a:lstStyle/>
                        <a:p>
                          <a:pPr marL="3175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Дождь ливневый сильный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183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97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43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321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644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65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88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78</a:t>
                          </a:r>
                          <a:endParaRPr lang="ru-RU" sz="1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81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77</a:t>
                          </a:r>
                          <a:endParaRPr lang="ru-RU" sz="1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43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35,1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0,58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146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</a:tr>
                  <a:tr h="327263">
                    <a:tc>
                      <a:txBody>
                        <a:bodyPr/>
                        <a:lstStyle/>
                        <a:p>
                          <a:pPr marL="3175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Снег ливневый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1131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592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262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2364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4349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66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90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b="1" dirty="0">
                              <a:effectLst/>
                            </a:rPr>
                            <a:t>80</a:t>
                          </a:r>
                          <a:endParaRPr lang="ru-RU" sz="11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81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80</a:t>
                          </a:r>
                          <a:endParaRPr lang="ru-RU" sz="1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40</a:t>
                          </a:r>
                          <a:endParaRPr lang="ru-RU" sz="1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32,0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0,61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147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</a:tr>
                  <a:tr h="327263">
                    <a:tc>
                      <a:txBody>
                        <a:bodyPr/>
                        <a:lstStyle/>
                        <a:p>
                          <a:pPr marL="3175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Ледяная крупа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11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7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3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29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50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61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91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b="1" dirty="0">
                              <a:effectLst/>
                            </a:rPr>
                            <a:t>80</a:t>
                          </a:r>
                          <a:endParaRPr lang="ru-RU" sz="11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79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81</a:t>
                          </a:r>
                          <a:endParaRPr lang="ru-RU" sz="1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36</a:t>
                          </a:r>
                          <a:endParaRPr lang="ru-RU" sz="1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28,0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0,59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140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</a:tr>
                  <a:tr h="327263">
                    <a:tc>
                      <a:txBody>
                        <a:bodyPr/>
                        <a:lstStyle/>
                        <a:p>
                          <a:pPr marL="3175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Крупа снежная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88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42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30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234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394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68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89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82</a:t>
                          </a:r>
                          <a:endParaRPr lang="ru-RU" sz="11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75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85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33</a:t>
                          </a:r>
                          <a:endParaRPr lang="ru-RU" sz="1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29,9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0,59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142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</a:tr>
                  <a:tr h="351707">
                    <a:tc>
                      <a:txBody>
                        <a:bodyPr/>
                        <a:lstStyle/>
                        <a:p>
                          <a:pPr marL="3175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Снег ливневый мокрый</a:t>
                          </a:r>
                          <a:endParaRPr lang="ru-RU" sz="1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1217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429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234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1990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3870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74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89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83</a:t>
                          </a:r>
                          <a:endParaRPr lang="ru-RU" sz="11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84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82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43</a:t>
                          </a:r>
                          <a:endParaRPr lang="ru-RU" sz="1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37,5</a:t>
                          </a:r>
                          <a:endParaRPr lang="ru-RU" sz="1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0,66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158</a:t>
                          </a:r>
                          <a:endParaRPr lang="ru-RU" sz="1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Таблица 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51520" y="1340768"/>
              <a:ext cx="8459667" cy="4747450"/>
            </p:xfrm>
            <a:graphic>
              <a:graphicData uri="http://schemas.openxmlformats.org/drawingml/2006/table">
                <a:tbl>
                  <a:tblPr firstRow="1" firstCol="1" bandRow="1">
                    <a:tableStyleId>{3B4B98B0-60AC-42C2-AFA5-B58CD77FA1E5}</a:tableStyleId>
                  </a:tblPr>
                  <a:tblGrid>
                    <a:gridCol w="1446068"/>
                    <a:gridCol w="486904"/>
                    <a:gridCol w="486904"/>
                    <a:gridCol w="480315"/>
                    <a:gridCol w="484185"/>
                    <a:gridCol w="585223"/>
                    <a:gridCol w="360554"/>
                    <a:gridCol w="417346"/>
                    <a:gridCol w="417346"/>
                    <a:gridCol w="417346"/>
                    <a:gridCol w="509603"/>
                    <a:gridCol w="509603"/>
                    <a:gridCol w="483243"/>
                    <a:gridCol w="405168"/>
                    <a:gridCol w="969859"/>
                  </a:tblGrid>
                  <a:tr h="358775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Атмосферное явление</a:t>
                          </a:r>
                          <a:endParaRPr lang="ru-RU" sz="1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Матрица сопряженности,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кол.-во случаев</a:t>
                          </a:r>
                          <a:endParaRPr lang="ru-RU" sz="1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7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Расчетные оценки, %</a:t>
                          </a:r>
                          <a:endParaRPr lang="ru-RU" sz="1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+mn-lt"/>
                            </a:rPr>
                            <a:t>Т</a:t>
                          </a:r>
                          <a:endParaRPr lang="ru-RU" sz="1400" b="1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 rowSpan="2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2556" marR="62556" marT="0" marB="0" anchor="ctr">
                        <a:blipFill rotWithShape="0">
                          <a:blip r:embed="rId3"/>
                          <a:stretch>
                            <a:fillRect l="-773585" t="-7292" r="-629" b="-725000"/>
                          </a:stretch>
                        </a:blipFill>
                      </a:tcPr>
                    </a:tc>
                  </a:tr>
                  <a:tr h="228283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2556" marR="62556" marT="0" marB="0" anchor="ctr">
                        <a:blipFill rotWithShape="0">
                          <a:blip r:embed="rId3"/>
                          <a:stretch>
                            <a:fillRect l="-296250" t="-178378" r="-1341250" b="-18810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2556" marR="62556" marT="0" marB="0" anchor="ctr">
                        <a:blipFill rotWithShape="0">
                          <a:blip r:embed="rId3"/>
                          <a:stretch>
                            <a:fillRect l="-396250" t="-178378" r="-1241250" b="-18810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2556" marR="62556" marT="0" marB="0" anchor="ctr">
                        <a:blipFill rotWithShape="0">
                          <a:blip r:embed="rId3"/>
                          <a:stretch>
                            <a:fillRect l="-502532" t="-178378" r="-1156962" b="-18810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2556" marR="62556" marT="0" marB="0" anchor="ctr">
                        <a:blipFill rotWithShape="0">
                          <a:blip r:embed="rId3"/>
                          <a:stretch>
                            <a:fillRect l="-595000" t="-178378" r="-1042500" b="-18810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2556" marR="62556" marT="0" marB="0" anchor="ctr">
                        <a:blipFill rotWithShape="0">
                          <a:blip r:embed="rId3"/>
                          <a:stretch>
                            <a:fillRect l="-579167" t="-178378" r="-768750" b="-18810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2556" marR="62556" marT="0" marB="0" anchor="ctr">
                        <a:blipFill rotWithShape="0">
                          <a:blip r:embed="rId3"/>
                          <a:stretch>
                            <a:fillRect l="-1105085" t="-178378" r="-1150847" b="-18810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2556" marR="62556" marT="0" marB="0" anchor="ctr">
                        <a:blipFill rotWithShape="0">
                          <a:blip r:embed="rId3"/>
                          <a:stretch>
                            <a:fillRect l="-1045588" t="-178378" r="-898529" b="-18810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 dirty="0">
                              <a:effectLst/>
                              <a:latin typeface="+mn-lt"/>
                            </a:rPr>
                            <a:t>ОО</a:t>
                          </a:r>
                          <a:endParaRPr lang="ru-RU" sz="14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2556" marR="62556" marT="0" marB="0" anchor="ctr">
                        <a:blipFill rotWithShape="0">
                          <a:blip r:embed="rId3"/>
                          <a:stretch>
                            <a:fillRect l="-1228986" t="-178378" r="-685507" b="-18810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2556" marR="62556" marT="0" marB="0" anchor="ctr">
                        <a:blipFill rotWithShape="0">
                          <a:blip r:embed="rId3"/>
                          <a:stretch>
                            <a:fillRect l="-1104819" t="-178378" r="-469880" b="-18810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2556" marR="62556" marT="0" marB="0" anchor="ctr">
                        <a:blipFill rotWithShape="0">
                          <a:blip r:embed="rId3"/>
                          <a:stretch>
                            <a:fillRect l="-1190476" t="-178378" r="-364286" b="-18810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2556" marR="62556" marT="0" marB="0" anchor="ctr">
                        <a:blipFill rotWithShape="0">
                          <a:blip r:embed="rId3"/>
                          <a:stretch>
                            <a:fillRect l="-1372152" t="-178378" r="-287342" b="-1881081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327263">
                    <a:tc>
                      <a:txBody>
                        <a:bodyPr/>
                        <a:lstStyle/>
                        <a:p>
                          <a:pPr marL="3175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Дождь</a:t>
                          </a:r>
                          <a:endParaRPr lang="ru-RU" sz="1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2598</a:t>
                          </a:r>
                          <a:endParaRPr lang="ru-RU" sz="1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1366</a:t>
                          </a:r>
                          <a:endParaRPr lang="ru-RU" sz="1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693</a:t>
                          </a:r>
                          <a:endParaRPr lang="ru-RU" sz="1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5782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10439</a:t>
                          </a:r>
                          <a:endParaRPr lang="ru-RU" sz="1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66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89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b="1" dirty="0">
                              <a:effectLst/>
                            </a:rPr>
                            <a:t>80</a:t>
                          </a:r>
                          <a:endParaRPr lang="ru-RU" sz="11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79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81</a:t>
                          </a:r>
                          <a:endParaRPr lang="ru-RU" sz="1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38</a:t>
                          </a:r>
                          <a:endParaRPr lang="ru-RU" sz="1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31,5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0,60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144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</a:tr>
                  <a:tr h="327263">
                    <a:tc>
                      <a:txBody>
                        <a:bodyPr/>
                        <a:lstStyle/>
                        <a:p>
                          <a:pPr marL="3175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Морось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475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322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160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1368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2325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60</a:t>
                          </a:r>
                          <a:endParaRPr lang="ru-RU" sz="1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90</a:t>
                          </a:r>
                          <a:endParaRPr lang="ru-RU" sz="1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79</a:t>
                          </a:r>
                          <a:endParaRPr lang="ru-RU" sz="1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75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81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34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27,3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0,56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134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</a:tr>
                  <a:tr h="327263">
                    <a:tc>
                      <a:txBody>
                        <a:bodyPr/>
                        <a:lstStyle/>
                        <a:p>
                          <a:pPr marL="3175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Зерна снежные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5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4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2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20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31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56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91</a:t>
                          </a:r>
                          <a:endParaRPr lang="ru-RU" sz="1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b="1" dirty="0">
                              <a:effectLst/>
                            </a:rPr>
                            <a:t>81</a:t>
                          </a:r>
                          <a:endParaRPr lang="ru-RU" sz="11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71</a:t>
                          </a:r>
                          <a:endParaRPr lang="ru-RU" sz="1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83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29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22,6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0,55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127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</a:tr>
                  <a:tr h="327263">
                    <a:tc>
                      <a:txBody>
                        <a:bodyPr/>
                        <a:lstStyle/>
                        <a:p>
                          <a:pPr marL="3175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Снег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426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197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87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751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1461</a:t>
                          </a:r>
                          <a:endParaRPr lang="ru-RU" sz="1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68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90</a:t>
                          </a:r>
                          <a:endParaRPr lang="ru-RU" sz="1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b="1" dirty="0">
                              <a:effectLst/>
                            </a:rPr>
                            <a:t>81</a:t>
                          </a:r>
                          <a:endParaRPr lang="ru-RU" sz="11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83</a:t>
                          </a:r>
                          <a:endParaRPr lang="ru-RU" sz="1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79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43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35,1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0,62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151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</a:tr>
                  <a:tr h="327263">
                    <a:tc>
                      <a:txBody>
                        <a:bodyPr/>
                        <a:lstStyle/>
                        <a:p>
                          <a:pPr marL="3175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Снег мокрый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306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147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65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636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1154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68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91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b="1" dirty="0">
                              <a:effectLst/>
                            </a:rPr>
                            <a:t>82</a:t>
                          </a:r>
                          <a:endParaRPr lang="ru-RU" sz="11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82</a:t>
                          </a:r>
                          <a:endParaRPr lang="ru-RU" sz="1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81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39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32,1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0,64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150</a:t>
                          </a:r>
                          <a:endParaRPr lang="ru-RU" sz="1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</a:tr>
                  <a:tr h="385572">
                    <a:tc>
                      <a:txBody>
                        <a:bodyPr/>
                        <a:lstStyle/>
                        <a:p>
                          <a:pPr marL="3175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Дождь ливневый слабый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7355</a:t>
                          </a:r>
                          <a:endParaRPr lang="ru-RU" sz="1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2647</a:t>
                          </a:r>
                          <a:endParaRPr lang="ru-RU" sz="1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1614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11795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23411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74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88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b="1" dirty="0">
                              <a:effectLst/>
                            </a:rPr>
                            <a:t>82</a:t>
                          </a:r>
                          <a:endParaRPr lang="ru-RU" sz="11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82</a:t>
                          </a:r>
                          <a:endParaRPr lang="ru-RU" sz="1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82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43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38,3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0,64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156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</a:tr>
                  <a:tr h="385572">
                    <a:tc>
                      <a:txBody>
                        <a:bodyPr/>
                        <a:lstStyle/>
                        <a:p>
                          <a:pPr marL="3175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Дождь ливневый умеренный</a:t>
                          </a:r>
                          <a:endParaRPr lang="ru-RU" sz="1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1174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361</a:t>
                          </a:r>
                          <a:endParaRPr lang="ru-RU" sz="1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104</a:t>
                          </a:r>
                          <a:endParaRPr lang="ru-RU" sz="1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1996</a:t>
                          </a:r>
                          <a:endParaRPr lang="ru-RU" sz="1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3635</a:t>
                          </a:r>
                          <a:endParaRPr lang="ru-RU" sz="1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76</a:t>
                          </a:r>
                          <a:endParaRPr lang="ru-RU" sz="1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95</a:t>
                          </a:r>
                          <a:endParaRPr lang="ru-RU" sz="1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b="1" dirty="0">
                              <a:solidFill>
                                <a:srgbClr val="C00000"/>
                              </a:solidFill>
                              <a:effectLst/>
                            </a:rPr>
                            <a:t>87</a:t>
                          </a:r>
                          <a:endParaRPr lang="ru-RU" sz="1100" b="1" dirty="0">
                            <a:solidFill>
                              <a:srgbClr val="C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92</a:t>
                          </a:r>
                          <a:endParaRPr lang="ru-RU" sz="1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85</a:t>
                          </a:r>
                          <a:endParaRPr lang="ru-RU" sz="1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42</a:t>
                          </a:r>
                          <a:endParaRPr lang="ru-RU" sz="1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35,2</a:t>
                          </a:r>
                          <a:endParaRPr lang="ru-RU" sz="1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0,77</a:t>
                          </a:r>
                          <a:endParaRPr lang="ru-RU" sz="1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168</a:t>
                          </a:r>
                          <a:endParaRPr lang="ru-RU" sz="1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385572">
                    <a:tc>
                      <a:txBody>
                        <a:bodyPr/>
                        <a:lstStyle/>
                        <a:p>
                          <a:pPr marL="3175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Дождь ливневый сильный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183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97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43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321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644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65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88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78</a:t>
                          </a:r>
                          <a:endParaRPr lang="ru-RU" sz="1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81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77</a:t>
                          </a:r>
                          <a:endParaRPr lang="ru-RU" sz="1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43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35,1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0,58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146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</a:tr>
                  <a:tr h="327263">
                    <a:tc>
                      <a:txBody>
                        <a:bodyPr/>
                        <a:lstStyle/>
                        <a:p>
                          <a:pPr marL="3175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Снег ливневый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1131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592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262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2364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4349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66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90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b="1" dirty="0">
                              <a:effectLst/>
                            </a:rPr>
                            <a:t>80</a:t>
                          </a:r>
                          <a:endParaRPr lang="ru-RU" sz="11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81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80</a:t>
                          </a:r>
                          <a:endParaRPr lang="ru-RU" sz="1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40</a:t>
                          </a:r>
                          <a:endParaRPr lang="ru-RU" sz="1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32,0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0,61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147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</a:tr>
                  <a:tr h="327263">
                    <a:tc>
                      <a:txBody>
                        <a:bodyPr/>
                        <a:lstStyle/>
                        <a:p>
                          <a:pPr marL="3175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Ледяная крупа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11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7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3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29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50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61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91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b="1" dirty="0">
                              <a:effectLst/>
                            </a:rPr>
                            <a:t>80</a:t>
                          </a:r>
                          <a:endParaRPr lang="ru-RU" sz="11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79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81</a:t>
                          </a:r>
                          <a:endParaRPr lang="ru-RU" sz="1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36</a:t>
                          </a:r>
                          <a:endParaRPr lang="ru-RU" sz="1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28,0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0,59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140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</a:tr>
                  <a:tr h="327263">
                    <a:tc>
                      <a:txBody>
                        <a:bodyPr/>
                        <a:lstStyle/>
                        <a:p>
                          <a:pPr marL="3175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Крупа снежная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88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42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30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234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394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68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89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82</a:t>
                          </a:r>
                          <a:endParaRPr lang="ru-RU" sz="11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75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85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33</a:t>
                          </a:r>
                          <a:endParaRPr lang="ru-RU" sz="1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29,9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0,59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142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</a:tr>
                  <a:tr h="385572">
                    <a:tc>
                      <a:txBody>
                        <a:bodyPr/>
                        <a:lstStyle/>
                        <a:p>
                          <a:pPr marL="3175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Снег ливневый мокрый</a:t>
                          </a:r>
                          <a:endParaRPr lang="ru-RU" sz="1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1217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429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234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1990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3870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74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89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83</a:t>
                          </a:r>
                          <a:endParaRPr lang="ru-RU" sz="11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84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82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43</a:t>
                          </a:r>
                          <a:endParaRPr lang="ru-RU" sz="1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37,5</a:t>
                          </a:r>
                          <a:endParaRPr lang="ru-RU" sz="1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0,66</a:t>
                          </a:r>
                          <a:endParaRPr lang="ru-RU" sz="1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158</a:t>
                          </a:r>
                          <a:endParaRPr lang="ru-RU" sz="1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556" marR="62556" marT="0" marB="0" anchor="ctr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71180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446F-BF7E-4255-B661-79F762C979A3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6024158"/>
                  </p:ext>
                </p:extLst>
              </p:nvPr>
            </p:nvGraphicFramePr>
            <p:xfrm>
              <a:off x="1547664" y="2480654"/>
              <a:ext cx="6480720" cy="2606241"/>
            </p:xfrm>
            <a:graphic>
              <a:graphicData uri="http://schemas.openxmlformats.org/drawingml/2006/table">
                <a:tbl>
                  <a:tblPr firstRow="1" firstCol="1" bandRow="1">
                    <a:tableStyleId>{3B4B98B0-60AC-42C2-AFA5-B58CD77FA1E5}</a:tableStyleId>
                  </a:tblPr>
                  <a:tblGrid>
                    <a:gridCol w="1336191"/>
                    <a:gridCol w="1228979"/>
                    <a:gridCol w="1228979"/>
                    <a:gridCol w="898677"/>
                    <a:gridCol w="782795"/>
                    <a:gridCol w="1005099"/>
                  </a:tblGrid>
                  <a:tr h="257434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Детектируется</a:t>
                          </a:r>
                          <a:endParaRPr lang="ru-RU" sz="14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Наблюдалось</a:t>
                          </a:r>
                          <a:endParaRPr lang="ru-RU" sz="16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Сумма</a:t>
                          </a:r>
                          <a:endParaRPr lang="ru-RU" sz="16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</a:rPr>
                            <a:t>U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4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𝑼</m:t>
                                  </m:r>
                                </m:e>
                                <m:sub>
                                  <m:r>
                                    <a:rPr lang="ru-RU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Я</m:t>
                                  </m:r>
                                </m:sub>
                              </m:sSub>
                              <m:r>
                                <a:rPr lang="ru-RU" sz="1400"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П</m:t>
                                  </m:r>
                                </m:e>
                                <m:sub>
                                  <m:r>
                                    <a:rPr lang="ru-RU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b="1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,%</a:t>
                          </a:r>
                          <a:endParaRPr lang="ru-RU" sz="14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526815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Явление</a:t>
                          </a:r>
                          <a:endParaRPr lang="ru-RU" sz="16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Без явления</a:t>
                          </a:r>
                          <a:endParaRPr lang="ru-RU" sz="16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51786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Явление</a:t>
                          </a:r>
                          <a:endParaRPr lang="ru-RU" sz="16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821</a:t>
                          </a:r>
                          <a:endParaRPr lang="ru-RU" sz="16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156</a:t>
                          </a:r>
                          <a:endParaRPr lang="ru-RU" sz="16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977</a:t>
                          </a:r>
                          <a:endParaRPr lang="ru-RU" sz="16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84,03</a:t>
                          </a:r>
                          <a:endParaRPr lang="ru-RU" sz="16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168,93</a:t>
                          </a:r>
                          <a:endParaRPr lang="ru-RU" sz="16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51786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Без явления</a:t>
                          </a:r>
                          <a:endParaRPr lang="ru-RU" sz="16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146</a:t>
                          </a:r>
                          <a:endParaRPr lang="ru-RU" sz="16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810</a:t>
                          </a:r>
                          <a:endParaRPr lang="ru-RU" sz="16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956</a:t>
                          </a:r>
                          <a:endParaRPr lang="ru-RU" sz="16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84,72</a:t>
                          </a:r>
                          <a:endParaRPr lang="ru-RU" sz="16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168,49</a:t>
                          </a:r>
                          <a:endParaRPr lang="ru-RU" sz="16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574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Сумма</a:t>
                          </a:r>
                          <a:endParaRPr lang="ru-RU" sz="16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967</a:t>
                          </a:r>
                          <a:endParaRPr lang="ru-RU" sz="16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966</a:t>
                          </a:r>
                          <a:endParaRPr lang="ru-RU" sz="16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1933</a:t>
                          </a:r>
                          <a:endParaRPr lang="ru-RU" sz="16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84,3</a:t>
                          </a:r>
                          <a:endParaRPr lang="ru-RU" sz="16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 sz="1600"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574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П</a:t>
                          </a:r>
                          <a:endParaRPr lang="ru-RU" sz="16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84,90</a:t>
                          </a:r>
                          <a:endParaRPr lang="ru-RU" sz="16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83,76</a:t>
                          </a:r>
                          <a:endParaRPr lang="ru-RU" sz="16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600"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600"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 sz="1600"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57434">
                    <a:tc>
                      <a:txBody>
                        <a:bodyPr/>
                        <a:lstStyle/>
                        <a:p>
                          <a:endParaRPr lang="ru-RU" sz="16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 sz="1600"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Times New Roman" panose="02020603050405020304" pitchFamily="18" charset="0"/>
                            </a:rPr>
                            <a:t>Т</a:t>
                          </a:r>
                          <a:endParaRPr lang="ru-RU" sz="16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</a:rPr>
                            <a:t>0,69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b="1" dirty="0">
                              <a:solidFill>
                                <a:srgbClr val="C00000"/>
                              </a:solidFill>
                              <a:effectLst/>
                            </a:rPr>
                            <a:t>0,68</a:t>
                          </a:r>
                          <a:endParaRPr lang="ru-RU" sz="1600" b="1" dirty="0">
                            <a:solidFill>
                              <a:srgbClr val="C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6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6024158"/>
                  </p:ext>
                </p:extLst>
              </p:nvPr>
            </p:nvGraphicFramePr>
            <p:xfrm>
              <a:off x="1547664" y="2480654"/>
              <a:ext cx="6480720" cy="2606241"/>
            </p:xfrm>
            <a:graphic>
              <a:graphicData uri="http://schemas.openxmlformats.org/drawingml/2006/table">
                <a:tbl>
                  <a:tblPr firstRow="1" firstCol="1" bandRow="1">
                    <a:tableStyleId>{3B4B98B0-60AC-42C2-AFA5-B58CD77FA1E5}</a:tableStyleId>
                  </a:tblPr>
                  <a:tblGrid>
                    <a:gridCol w="1336191"/>
                    <a:gridCol w="1228979"/>
                    <a:gridCol w="1228979"/>
                    <a:gridCol w="898677"/>
                    <a:gridCol w="782795"/>
                    <a:gridCol w="1005099"/>
                  </a:tblGrid>
                  <a:tr h="260922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Детектируется</a:t>
                          </a:r>
                          <a:endParaRPr lang="ru-RU" sz="14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Наблюдалось</a:t>
                          </a:r>
                          <a:endParaRPr lang="ru-RU" sz="16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Сумма</a:t>
                          </a:r>
                          <a:endParaRPr lang="ru-RU" sz="16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</a:rPr>
                            <a:t>U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0">
                          <a:blip r:embed="rId3"/>
                          <a:stretch>
                            <a:fillRect l="-544848" t="-6923" r="-1212" b="-244615"/>
                          </a:stretch>
                        </a:blipFill>
                      </a:tcPr>
                    </a:tc>
                  </a:tr>
                  <a:tr h="526815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Явление</a:t>
                          </a:r>
                          <a:endParaRPr lang="ru-RU" sz="16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Без явления</a:t>
                          </a:r>
                          <a:endParaRPr lang="ru-RU" sz="16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51786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Явление</a:t>
                          </a:r>
                          <a:endParaRPr lang="ru-RU" sz="16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821</a:t>
                          </a:r>
                          <a:endParaRPr lang="ru-RU" sz="16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156</a:t>
                          </a:r>
                          <a:endParaRPr lang="ru-RU" sz="16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977</a:t>
                          </a:r>
                          <a:endParaRPr lang="ru-RU" sz="16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84,03</a:t>
                          </a:r>
                          <a:endParaRPr lang="ru-RU" sz="16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168,93</a:t>
                          </a:r>
                          <a:endParaRPr lang="ru-RU" sz="16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51786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Без явления</a:t>
                          </a:r>
                          <a:endParaRPr lang="ru-RU" sz="16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146</a:t>
                          </a:r>
                          <a:endParaRPr lang="ru-RU" sz="16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810</a:t>
                          </a:r>
                          <a:endParaRPr lang="ru-RU" sz="16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956</a:t>
                          </a:r>
                          <a:endParaRPr lang="ru-RU" sz="16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84,72</a:t>
                          </a:r>
                          <a:endParaRPr lang="ru-RU" sz="16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168,49</a:t>
                          </a:r>
                          <a:endParaRPr lang="ru-RU" sz="16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6092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Сумма</a:t>
                          </a:r>
                          <a:endParaRPr lang="ru-RU" sz="16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967</a:t>
                          </a:r>
                          <a:endParaRPr lang="ru-RU" sz="16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966</a:t>
                          </a:r>
                          <a:endParaRPr lang="ru-RU" sz="16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1933</a:t>
                          </a:r>
                          <a:endParaRPr lang="ru-RU" sz="16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84,3</a:t>
                          </a:r>
                          <a:endParaRPr lang="ru-RU" sz="16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 sz="1600"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6092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П</a:t>
                          </a:r>
                          <a:endParaRPr lang="ru-RU" sz="16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84,90</a:t>
                          </a:r>
                          <a:endParaRPr lang="ru-RU" sz="16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83,76</a:t>
                          </a:r>
                          <a:endParaRPr lang="ru-RU" sz="16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600"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600"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 sz="1600"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60922">
                    <a:tc>
                      <a:txBody>
                        <a:bodyPr/>
                        <a:lstStyle/>
                        <a:p>
                          <a:endParaRPr lang="ru-RU" sz="16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 sz="1600"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Times New Roman" panose="02020603050405020304" pitchFamily="18" charset="0"/>
                            </a:rPr>
                            <a:t>Т</a:t>
                          </a:r>
                          <a:endParaRPr lang="ru-RU" sz="16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</a:rPr>
                            <a:t>0,69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b="1" dirty="0">
                              <a:solidFill>
                                <a:srgbClr val="C00000"/>
                              </a:solidFill>
                              <a:effectLst/>
                            </a:rPr>
                            <a:t>0,68</a:t>
                          </a:r>
                          <a:endParaRPr lang="ru-RU" sz="1600" b="1" dirty="0">
                            <a:solidFill>
                              <a:srgbClr val="C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6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356026" y="188640"/>
            <a:ext cx="7608461" cy="562074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Таблица сопряженности выделения гроз технологией с фактическими данными о грозах на станциях для территории Сибири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0"/>
            <a:ext cx="864096" cy="91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47995" y="1268760"/>
            <a:ext cx="8448009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Выборка для гроз была сбалансирована путем уменьшения количества наблюдений «без явления» с сохранением предупрежденности и </a:t>
            </a:r>
            <a:r>
              <a:rPr lang="ru-RU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оправдываемости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5517232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ea typeface="Calibri" panose="020F0502020204030204" pitchFamily="34" charset="0"/>
              </a:rPr>
              <a:t>Критерий надежности </a:t>
            </a:r>
            <a:r>
              <a:rPr lang="ru-RU" dirty="0" smtClean="0">
                <a:ea typeface="Calibri" panose="020F0502020204030204" pitchFamily="34" charset="0"/>
              </a:rPr>
              <a:t>Н.А. Багрова</a:t>
            </a:r>
            <a:r>
              <a:rPr lang="en-US" dirty="0" smtClean="0">
                <a:ea typeface="Calibri" panose="020F0502020204030204" pitchFamily="34" charset="0"/>
              </a:rPr>
              <a:t>: </a:t>
            </a:r>
            <a:r>
              <a:rPr lang="ru-RU" b="1" dirty="0" smtClean="0">
                <a:solidFill>
                  <a:srgbClr val="C00000"/>
                </a:solidFill>
                <a:ea typeface="Calibri" panose="020F0502020204030204" pitchFamily="34" charset="0"/>
              </a:rPr>
              <a:t>0,68</a:t>
            </a:r>
            <a:r>
              <a:rPr lang="en-US" b="1" dirty="0" smtClean="0">
                <a:solidFill>
                  <a:srgbClr val="C00000"/>
                </a:solidFill>
                <a:ea typeface="Calibri" panose="020F0502020204030204" pitchFamily="34" charset="0"/>
              </a:rPr>
              <a:t> </a:t>
            </a:r>
            <a:r>
              <a:rPr lang="ru-RU" b="1" dirty="0">
                <a:solidFill>
                  <a:srgbClr val="C00000"/>
                </a:solidFill>
                <a:ea typeface="Calibri" panose="020F0502020204030204" pitchFamily="34" charset="0"/>
              </a:rPr>
              <a:t>(</a:t>
            </a:r>
            <a:r>
              <a:rPr lang="ru-RU" b="1" dirty="0" smtClean="0">
                <a:solidFill>
                  <a:srgbClr val="C00000"/>
                </a:solidFill>
                <a:ea typeface="Calibri" panose="020F0502020204030204" pitchFamily="34" charset="0"/>
              </a:rPr>
              <a:t>при </a:t>
            </a:r>
            <a:r>
              <a:rPr lang="en-US" b="1" dirty="0" smtClean="0">
                <a:solidFill>
                  <a:srgbClr val="C00000"/>
                </a:solidFill>
                <a:ea typeface="Calibri" panose="020F0502020204030204" pitchFamily="34" charset="0"/>
              </a:rPr>
              <a:t>&gt;</a:t>
            </a:r>
            <a:r>
              <a:rPr lang="ru-RU" b="1" dirty="0" smtClean="0">
                <a:solidFill>
                  <a:srgbClr val="C00000"/>
                </a:solidFill>
                <a:ea typeface="Calibri" panose="020F0502020204030204" pitchFamily="34" charset="0"/>
              </a:rPr>
              <a:t>0,33 считается надежным)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1728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446F-BF7E-4255-B661-79F762C979A3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4624"/>
            <a:ext cx="971600" cy="906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61607" y="2050390"/>
            <a:ext cx="3822361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400" dirty="0" smtClean="0"/>
              <a:t>Критерий Н.А. Багрова составляет 0,68 и говорит </a:t>
            </a:r>
            <a:r>
              <a:rPr lang="ru-RU" sz="1400" dirty="0"/>
              <a:t>о надежности </a:t>
            </a:r>
            <a:r>
              <a:rPr lang="ru-RU" sz="1400" dirty="0" smtClean="0"/>
              <a:t>детектирования гроз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400" dirty="0" smtClean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400" dirty="0" smtClean="0"/>
              <a:t>Общая оправдываемость (ОО) детектировании грозовых явлений &gt; 84 %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400" dirty="0" smtClean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400" dirty="0" smtClean="0"/>
              <a:t>Суммарный показатель (</a:t>
            </a:r>
            <a:r>
              <a:rPr lang="ru-RU" sz="1400" dirty="0" err="1" smtClean="0"/>
              <a:t>Uя+Пя</a:t>
            </a:r>
            <a:r>
              <a:rPr lang="ru-RU" sz="1400" dirty="0" smtClean="0"/>
              <a:t>) составляет 169 % и характеризует качество прогноза как удовлетворительное</a:t>
            </a:r>
            <a:endParaRPr lang="en-US" sz="1400" dirty="0" smtClean="0"/>
          </a:p>
          <a:p>
            <a:pPr marL="171450" indent="9525" algn="just"/>
            <a:endParaRPr lang="ru-RU" sz="1400" dirty="0" smtClean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400" dirty="0"/>
              <a:t>Критерий </a:t>
            </a:r>
            <a:r>
              <a:rPr lang="ru-RU" sz="1400" dirty="0" err="1"/>
              <a:t>Пирси</a:t>
            </a:r>
            <a:r>
              <a:rPr lang="ru-RU" sz="1400" dirty="0"/>
              <a:t>-Обухова составил </a:t>
            </a:r>
            <a:r>
              <a:rPr lang="ru-RU" sz="1400" dirty="0" smtClean="0"/>
              <a:t>0,69</a:t>
            </a:r>
            <a:r>
              <a:rPr lang="en-US" sz="1400" dirty="0" smtClean="0"/>
              <a:t> </a:t>
            </a:r>
            <a:r>
              <a:rPr lang="ru-RU" sz="1400" dirty="0" smtClean="0"/>
              <a:t>и говорит о том, что предупрежденность </a:t>
            </a:r>
            <a:r>
              <a:rPr lang="ru-RU" sz="1400" dirty="0"/>
              <a:t>явления превышает отношение ошибочных прогнозов явления к фактическому числу дней без </a:t>
            </a:r>
            <a:r>
              <a:rPr lang="ru-RU" sz="1400" dirty="0" smtClean="0"/>
              <a:t>явления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400" dirty="0" smtClean="0"/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400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2051720" y="1528534"/>
            <a:ext cx="781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Грозы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724128" y="1528534"/>
            <a:ext cx="2477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Атмосферные явления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860032" y="2055516"/>
            <a:ext cx="39604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400" dirty="0" smtClean="0"/>
              <a:t>Общая оправдываемость (ОО) детектирования зон атмосферных осадков различного фазового состояния и интенсивности варьируется от 78 % до  87 %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400" dirty="0" smtClean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400" dirty="0" smtClean="0"/>
              <a:t>Суммарный показатель </a:t>
            </a:r>
            <a:r>
              <a:rPr lang="ru-RU" sz="1400" dirty="0"/>
              <a:t>(</a:t>
            </a:r>
            <a:r>
              <a:rPr lang="ru-RU" sz="1400" dirty="0" err="1"/>
              <a:t>Uя+Пя</a:t>
            </a:r>
            <a:r>
              <a:rPr lang="ru-RU" sz="1400" dirty="0" smtClean="0"/>
              <a:t>) составил 147 % и говорит </a:t>
            </a:r>
            <a:r>
              <a:rPr lang="ru-RU" sz="1400" dirty="0"/>
              <a:t>об удовлетворительном качестве </a:t>
            </a:r>
            <a:r>
              <a:rPr lang="ru-RU" sz="1400" dirty="0" smtClean="0"/>
              <a:t>детектирования </a:t>
            </a:r>
            <a:r>
              <a:rPr lang="ru-RU" sz="1400" dirty="0"/>
              <a:t>для всех </a:t>
            </a:r>
            <a:r>
              <a:rPr lang="ru-RU" sz="1400" dirty="0" smtClean="0"/>
              <a:t>явлений. </a:t>
            </a:r>
          </a:p>
          <a:p>
            <a:pPr marL="171450" indent="9525" algn="just"/>
            <a:r>
              <a:rPr lang="ru-RU" sz="1400" dirty="0" smtClean="0"/>
              <a:t>Критерий </a:t>
            </a:r>
            <a:r>
              <a:rPr lang="ru-RU" sz="1400" dirty="0" err="1" smtClean="0"/>
              <a:t>Пирси-Обухова</a:t>
            </a:r>
            <a:r>
              <a:rPr lang="ru-RU" sz="1400" dirty="0" smtClean="0"/>
              <a:t> составил 0,62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400" dirty="0" smtClean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400" dirty="0" smtClean="0"/>
              <a:t>Среднее количество ложного </a:t>
            </a:r>
            <a:r>
              <a:rPr lang="ru-RU" sz="1400" dirty="0"/>
              <a:t>детектирования </a:t>
            </a:r>
            <a:r>
              <a:rPr lang="ru-RU" sz="1400" dirty="0" smtClean="0"/>
              <a:t>не превышает 20 %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260648"/>
            <a:ext cx="72164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Результаты авторских испытаний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для территории Сибири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30040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1844824"/>
            <a:ext cx="2078560" cy="12018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446F-BF7E-4255-B661-79F762C979A3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331640" y="202630"/>
            <a:ext cx="7293496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Анализ информации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642" y="29736"/>
            <a:ext cx="973425" cy="907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268760"/>
            <a:ext cx="2232248" cy="14172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412776"/>
            <a:ext cx="1757816" cy="15567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3645024"/>
            <a:ext cx="2116824" cy="13855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1268760"/>
            <a:ext cx="2160240" cy="14097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2240" y="3717032"/>
            <a:ext cx="2188171" cy="15186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7584" y="3140968"/>
            <a:ext cx="2033147" cy="13360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28184" y="3284984"/>
            <a:ext cx="1744083" cy="14737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51920" y="3068960"/>
            <a:ext cx="2139120" cy="11962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67944" y="1124744"/>
            <a:ext cx="1152128" cy="16912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51920" y="4581128"/>
            <a:ext cx="1723127" cy="12101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004048" y="4869160"/>
            <a:ext cx="1604195" cy="16866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16024" y="5157192"/>
            <a:ext cx="2176035" cy="14689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979712" y="5445224"/>
            <a:ext cx="1512168" cy="11021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446F-BF7E-4255-B661-79F762C979A3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87624" y="1296050"/>
            <a:ext cx="756084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1200" b="1" dirty="0" err="1" smtClean="0"/>
              <a:t>Адаптированность</a:t>
            </a:r>
            <a:r>
              <a:rPr lang="ru-RU" sz="1200" b="1" dirty="0" smtClean="0"/>
              <a:t> технологии выделения вероятных зон гроз и ливневых осадков для территории Сибири. Учет сложных взаимосвязей в распределении </a:t>
            </a:r>
            <a:r>
              <a:rPr lang="ru-RU" sz="1200" b="1" dirty="0" err="1" smtClean="0"/>
              <a:t>метеовеличин</a:t>
            </a:r>
            <a:r>
              <a:rPr lang="ru-RU" sz="1200" b="1" dirty="0" smtClean="0"/>
              <a:t>, а также пространственных и внутригодовых зависимостей повторяемости явлений</a:t>
            </a:r>
          </a:p>
          <a:p>
            <a:pPr marL="342900" indent="-342900" algn="just">
              <a:buAutoNum type="arabicPeriod"/>
            </a:pPr>
            <a:endParaRPr lang="ru-RU" sz="1200" b="1" dirty="0" smtClean="0"/>
          </a:p>
          <a:p>
            <a:pPr marL="342900" indent="-342900" algn="just">
              <a:buAutoNum type="arabicPeriod"/>
            </a:pPr>
            <a:r>
              <a:rPr lang="ru-RU" sz="1200" b="1" dirty="0" smtClean="0"/>
              <a:t>Выделение зон потенциального развития конвективной облачности и территорий, готовых к продуцированию опасных явлений</a:t>
            </a:r>
          </a:p>
          <a:p>
            <a:pPr marL="342900" indent="-342900" algn="just">
              <a:buAutoNum type="arabicPeriod"/>
            </a:pPr>
            <a:endParaRPr lang="ru-RU" sz="1200" b="1" dirty="0" smtClean="0"/>
          </a:p>
          <a:p>
            <a:pPr marL="342900" indent="-342900" algn="just">
              <a:buAutoNum type="arabicPeriod"/>
            </a:pPr>
            <a:r>
              <a:rPr lang="ru-RU" sz="1200" b="1" dirty="0" smtClean="0"/>
              <a:t>Автоматизация технологии, исключающая человеческий фактор и случайные ошибки</a:t>
            </a:r>
          </a:p>
          <a:p>
            <a:pPr marL="342900" indent="-342900" algn="just">
              <a:buAutoNum type="arabicPeriod"/>
            </a:pPr>
            <a:endParaRPr lang="ru-RU" sz="1200" b="1" dirty="0" smtClean="0"/>
          </a:p>
          <a:p>
            <a:pPr marL="342900" indent="-342900" algn="just">
              <a:buAutoNum type="arabicPeriod"/>
            </a:pPr>
            <a:r>
              <a:rPr lang="ru-RU" sz="1200" b="1" dirty="0" smtClean="0"/>
              <a:t>Анализ возможных атмосферных явлений над территориями, где отсутствуют регулярные метеорологические наблюдения</a:t>
            </a:r>
          </a:p>
          <a:p>
            <a:pPr marL="788988" algn="just">
              <a:tabLst>
                <a:tab pos="1077913" algn="l"/>
              </a:tabLst>
            </a:pPr>
            <a:endParaRPr lang="ru-RU" sz="1200" b="1" dirty="0" smtClean="0"/>
          </a:p>
          <a:p>
            <a:pPr indent="174625" algn="just">
              <a:buFont typeface="Calibri" pitchFamily="34" charset="0"/>
              <a:buChar char="̶"/>
            </a:pPr>
            <a:endParaRPr lang="ru-RU" sz="1200" b="1" dirty="0" smtClean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331640" y="202630"/>
            <a:ext cx="7293496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Преимущества технологии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"/>
            <a:ext cx="1008112" cy="95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24"/>
          <p:cNvGrpSpPr/>
          <p:nvPr/>
        </p:nvGrpSpPr>
        <p:grpSpPr>
          <a:xfrm>
            <a:off x="394920" y="3284984"/>
            <a:ext cx="8317697" cy="2729229"/>
            <a:chOff x="394920" y="2715995"/>
            <a:chExt cx="8317697" cy="2729229"/>
          </a:xfrm>
        </p:grpSpPr>
        <p:grpSp>
          <p:nvGrpSpPr>
            <p:cNvPr id="3" name="Группа 12"/>
            <p:cNvGrpSpPr/>
            <p:nvPr/>
          </p:nvGrpSpPr>
          <p:grpSpPr>
            <a:xfrm rot="21271262">
              <a:off x="394920" y="2715995"/>
              <a:ext cx="1732043" cy="1578311"/>
              <a:chOff x="1019081" y="568047"/>
              <a:chExt cx="2935597" cy="2667335"/>
            </a:xfrm>
          </p:grpSpPr>
          <p:pic>
            <p:nvPicPr>
              <p:cNvPr id="14" name="Picture 9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644205" flipH="1">
                <a:off x="1516358" y="568047"/>
                <a:ext cx="1385648" cy="12023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" name="Дуга 14"/>
              <p:cNvSpPr/>
              <p:nvPr/>
            </p:nvSpPr>
            <p:spPr>
              <a:xfrm rot="5400000">
                <a:off x="2139195" y="1304232"/>
                <a:ext cx="623362" cy="703550"/>
              </a:xfrm>
              <a:prstGeom prst="arc">
                <a:avLst/>
              </a:prstGeom>
              <a:ln w="38100">
                <a:solidFill>
                  <a:srgbClr val="4272A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Дуга 15"/>
              <p:cNvSpPr/>
              <p:nvPr/>
            </p:nvSpPr>
            <p:spPr>
              <a:xfrm rot="5400000">
                <a:off x="1709934" y="869902"/>
                <a:ext cx="1488514" cy="1715485"/>
              </a:xfrm>
              <a:prstGeom prst="arc">
                <a:avLst/>
              </a:prstGeom>
              <a:ln w="38100">
                <a:solidFill>
                  <a:srgbClr val="4272A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Дуга 16"/>
              <p:cNvSpPr/>
              <p:nvPr/>
            </p:nvSpPr>
            <p:spPr>
              <a:xfrm rot="5266704">
                <a:off x="1258378" y="539081"/>
                <a:ext cx="2457004" cy="2935597"/>
              </a:xfrm>
              <a:prstGeom prst="arc">
                <a:avLst/>
              </a:prstGeom>
              <a:ln w="38100">
                <a:solidFill>
                  <a:srgbClr val="4272A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18" name="Picture 1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380312" y="4077072"/>
              <a:ext cx="1332305" cy="1368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Стрелка вправо с вырезом 21"/>
            <p:cNvSpPr/>
            <p:nvPr/>
          </p:nvSpPr>
          <p:spPr>
            <a:xfrm>
              <a:off x="4211960" y="4653136"/>
              <a:ext cx="792088" cy="216024"/>
            </a:xfrm>
            <a:prstGeom prst="notchedRightArrow">
              <a:avLst/>
            </a:prstGeom>
            <a:solidFill>
              <a:srgbClr val="A4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4274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148064" y="4293096"/>
              <a:ext cx="1152128" cy="1106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Стрелка вправо с вырезом 23"/>
            <p:cNvSpPr/>
            <p:nvPr/>
          </p:nvSpPr>
          <p:spPr>
            <a:xfrm>
              <a:off x="6444208" y="4653136"/>
              <a:ext cx="792088" cy="216024"/>
            </a:xfrm>
            <a:prstGeom prst="notchedRightArrow">
              <a:avLst/>
            </a:prstGeom>
            <a:solidFill>
              <a:srgbClr val="A4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8895">
            <a:off x="1104077" y="4374034"/>
            <a:ext cx="2956422" cy="1707747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012210" y="6150851"/>
            <a:ext cx="316835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Зона действия технологии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24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619672" y="1772816"/>
            <a:ext cx="7524328" cy="22322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763688" y="2002830"/>
            <a:ext cx="7200800" cy="106613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Благодарю за внимание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1763688" y="2952328"/>
            <a:ext cx="7272808" cy="620688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ru-RU" sz="1100" dirty="0" smtClean="0">
                <a:solidFill>
                  <a:srgbClr val="779DCB"/>
                </a:solidFill>
              </a:rPr>
              <a:t>г.Новосибирск , ул.Советская 30</a:t>
            </a:r>
          </a:p>
          <a:p>
            <a:pPr marL="0" indent="0" algn="ctr">
              <a:buNone/>
            </a:pPr>
            <a:r>
              <a:rPr lang="ru-RU" sz="1100" dirty="0" smtClean="0">
                <a:solidFill>
                  <a:srgbClr val="779DCB"/>
                </a:solidFill>
              </a:rPr>
              <a:t>Телефон: (383) 363-46-05 </a:t>
            </a:r>
          </a:p>
          <a:p>
            <a:pPr marL="0" indent="0" algn="ctr">
              <a:buNone/>
            </a:pPr>
            <a:r>
              <a:rPr lang="en-US" sz="1100" dirty="0" smtClean="0">
                <a:solidFill>
                  <a:srgbClr val="779DCB"/>
                </a:solidFill>
              </a:rPr>
              <a:t>kav@rcpod.siberia.net , sol@rcpod.ru</a:t>
            </a:r>
            <a:r>
              <a:rPr lang="ru-RU" sz="1100" dirty="0" smtClean="0">
                <a:solidFill>
                  <a:srgbClr val="779DCB"/>
                </a:solidFill>
              </a:rPr>
              <a:t> </a:t>
            </a:r>
            <a:endParaRPr lang="ru-RU" sz="1100" dirty="0">
              <a:solidFill>
                <a:srgbClr val="779DCB"/>
              </a:solidFill>
            </a:endParaRPr>
          </a:p>
        </p:txBody>
      </p:sp>
      <p:pic>
        <p:nvPicPr>
          <p:cNvPr id="17" name="Picture 2" descr="F:\ДОКУМЕНТЫ\Planeta_Prezent\Znak\znachok2PNG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848"/>
            <a:ext cx="1724706" cy="1602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446F-BF7E-4255-B661-79F762C979A3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604" y="28575"/>
            <a:ext cx="959699" cy="885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Заголовок 1"/>
          <p:cNvSpPr txBox="1">
            <a:spLocks/>
          </p:cNvSpPr>
          <p:nvPr/>
        </p:nvSpPr>
        <p:spPr>
          <a:xfrm>
            <a:off x="1331640" y="202630"/>
            <a:ext cx="7293496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Технология выделения вероятных зон атмосферных явлений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1" name="Группа 28"/>
          <p:cNvGrpSpPr/>
          <p:nvPr/>
        </p:nvGrpSpPr>
        <p:grpSpPr>
          <a:xfrm>
            <a:off x="1231292" y="3316856"/>
            <a:ext cx="2699792" cy="2592288"/>
            <a:chOff x="-180528" y="2060848"/>
            <a:chExt cx="2952328" cy="2756049"/>
          </a:xfrm>
        </p:grpSpPr>
        <p:grpSp>
          <p:nvGrpSpPr>
            <p:cNvPr id="12" name="Группа 26"/>
            <p:cNvGrpSpPr/>
            <p:nvPr/>
          </p:nvGrpSpPr>
          <p:grpSpPr>
            <a:xfrm>
              <a:off x="-180528" y="2060848"/>
              <a:ext cx="2952328" cy="2615845"/>
              <a:chOff x="6660232" y="2119522"/>
              <a:chExt cx="2436143" cy="2242153"/>
            </a:xfrm>
          </p:grpSpPr>
          <p:pic>
            <p:nvPicPr>
              <p:cNvPr id="2" name="Рисунок 1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149" t="20673" r="29632" b="11601"/>
              <a:stretch/>
            </p:blipFill>
            <p:spPr>
              <a:xfrm>
                <a:off x="6660232" y="2276872"/>
                <a:ext cx="1853158" cy="2084803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grpSp>
            <p:nvGrpSpPr>
              <p:cNvPr id="13" name="Группа 25"/>
              <p:cNvGrpSpPr/>
              <p:nvPr/>
            </p:nvGrpSpPr>
            <p:grpSpPr>
              <a:xfrm>
                <a:off x="8539547" y="2119522"/>
                <a:ext cx="556828" cy="2160240"/>
                <a:chOff x="3789437" y="3740457"/>
                <a:chExt cx="556828" cy="2808312"/>
              </a:xfrm>
            </p:grpSpPr>
            <p:pic>
              <p:nvPicPr>
                <p:cNvPr id="19" name="Рисунок 18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6308" t="6452" r="10232" b="9677"/>
                <a:stretch>
                  <a:fillRect/>
                </a:stretch>
              </p:blipFill>
              <p:spPr>
                <a:xfrm>
                  <a:off x="3789437" y="3740457"/>
                  <a:ext cx="228600" cy="2808312"/>
                </a:xfrm>
                <a:prstGeom prst="rect">
                  <a:avLst/>
                </a:prstGeom>
              </p:spPr>
            </p:pic>
            <p:sp>
              <p:nvSpPr>
                <p:cNvPr id="20" name="TextBox 19"/>
                <p:cNvSpPr txBox="1"/>
                <p:nvPr/>
              </p:nvSpPr>
              <p:spPr>
                <a:xfrm>
                  <a:off x="3945193" y="3754745"/>
                  <a:ext cx="401072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50" dirty="0" smtClean="0"/>
                    <a:t>100</a:t>
                  </a:r>
                  <a:endParaRPr lang="ru-RU" sz="1200" dirty="0"/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3952503" y="4280517"/>
                  <a:ext cx="328936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50" dirty="0" smtClean="0"/>
                    <a:t>90</a:t>
                  </a:r>
                  <a:endParaRPr lang="ru-RU" sz="1200" dirty="0"/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3952503" y="4712565"/>
                  <a:ext cx="328936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50" dirty="0" smtClean="0"/>
                    <a:t>80</a:t>
                  </a:r>
                  <a:endParaRPr lang="ru-RU" sz="1050" dirty="0"/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3951733" y="5144613"/>
                  <a:ext cx="328936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50" dirty="0" smtClean="0"/>
                    <a:t>70</a:t>
                  </a:r>
                  <a:endParaRPr lang="ru-RU" sz="1200" dirty="0"/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3942978" y="5576661"/>
                  <a:ext cx="328936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50" dirty="0" smtClean="0"/>
                    <a:t>60</a:t>
                  </a:r>
                  <a:endParaRPr lang="ru-RU" sz="1050" dirty="0"/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3952503" y="6041284"/>
                  <a:ext cx="328936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50" dirty="0" smtClean="0"/>
                    <a:t>50</a:t>
                  </a:r>
                  <a:endParaRPr lang="ru-RU" sz="1050" dirty="0"/>
                </a:p>
              </p:txBody>
            </p:sp>
          </p:grpSp>
        </p:grpSp>
        <p:sp>
          <p:nvSpPr>
            <p:cNvPr id="26" name="TextBox 25"/>
            <p:cNvSpPr txBox="1"/>
            <p:nvPr/>
          </p:nvSpPr>
          <p:spPr>
            <a:xfrm>
              <a:off x="2123728" y="4509120"/>
              <a:ext cx="3129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/>
                <a:t>%</a:t>
              </a:r>
              <a:endParaRPr lang="ru-RU" sz="1400" dirty="0"/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5364088" y="3344161"/>
            <a:ext cx="2945934" cy="2677127"/>
            <a:chOff x="3275856" y="2708920"/>
            <a:chExt cx="2945934" cy="2677127"/>
          </a:xfrm>
        </p:grpSpPr>
        <p:grpSp>
          <p:nvGrpSpPr>
            <p:cNvPr id="7" name="Группа 26"/>
            <p:cNvGrpSpPr/>
            <p:nvPr/>
          </p:nvGrpSpPr>
          <p:grpSpPr>
            <a:xfrm>
              <a:off x="3275856" y="2708920"/>
              <a:ext cx="2945934" cy="2573716"/>
              <a:chOff x="5652120" y="1844824"/>
              <a:chExt cx="3221494" cy="2736304"/>
            </a:xfrm>
          </p:grpSpPr>
          <p:grpSp>
            <p:nvGrpSpPr>
              <p:cNvPr id="10" name="Группа 28"/>
              <p:cNvGrpSpPr/>
              <p:nvPr/>
            </p:nvGrpSpPr>
            <p:grpSpPr>
              <a:xfrm>
                <a:off x="5652120" y="1916832"/>
                <a:ext cx="3221494" cy="2664296"/>
                <a:chOff x="4932040" y="4493499"/>
                <a:chExt cx="2648784" cy="2103853"/>
              </a:xfrm>
            </p:grpSpPr>
            <p:pic>
              <p:nvPicPr>
                <p:cNvPr id="3" name="Рисунок 2"/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7833" t="23490" r="27641" b="11646"/>
                <a:stretch/>
              </p:blipFill>
              <p:spPr>
                <a:xfrm>
                  <a:off x="4932040" y="4493499"/>
                  <a:ext cx="1853158" cy="2084803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pic>
              <p:nvPicPr>
                <p:cNvPr id="28" name="Рисунок 27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2476" t="9912" b="14927"/>
                <a:stretch>
                  <a:fillRect/>
                </a:stretch>
              </p:blipFill>
              <p:spPr>
                <a:xfrm>
                  <a:off x="6788736" y="4509119"/>
                  <a:ext cx="792088" cy="2088233"/>
                </a:xfrm>
                <a:prstGeom prst="rect">
                  <a:avLst/>
                </a:prstGeom>
              </p:spPr>
            </p:pic>
          </p:grpSp>
          <p:sp>
            <p:nvSpPr>
              <p:cNvPr id="30" name="Прямоугольник 29"/>
              <p:cNvSpPr/>
              <p:nvPr/>
            </p:nvSpPr>
            <p:spPr>
              <a:xfrm>
                <a:off x="7956376" y="1844824"/>
                <a:ext cx="648072" cy="3600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5456066" y="5062882"/>
              <a:ext cx="519895" cy="3231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Отсутствие явлений</a:t>
              </a:r>
            </a:p>
            <a:p>
              <a:endParaRPr lang="ru-RU" sz="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683568" y="1340769"/>
            <a:ext cx="81369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Карты вероятных зон атмосферных явлений позволяют синоптику оценить готовность атмосферы к продуцированию различных атмосферных явлений.</a:t>
            </a:r>
          </a:p>
          <a:p>
            <a:pPr algn="ctr"/>
            <a:endParaRPr lang="ru-RU" sz="1600" b="1" dirty="0" smtClean="0"/>
          </a:p>
          <a:p>
            <a:pPr algn="ctr"/>
            <a:r>
              <a:rPr lang="ru-RU" sz="1600" dirty="0" smtClean="0"/>
              <a:t>Расчеты представляемой технологии позволяют выделять зоны, в которых параметры атмосферы в большей или меньшей степени соответствуют условиям, при которых может сформироваться опасное гидрометеорологическое явление (ливневые осадки, гроза).</a:t>
            </a:r>
          </a:p>
          <a:p>
            <a:pPr algn="ctr"/>
            <a:endParaRPr lang="ru-RU" sz="1600" b="1" dirty="0" smtClean="0"/>
          </a:p>
          <a:p>
            <a:pPr algn="ctr"/>
            <a:endParaRPr lang="ru-RU" sz="1600" b="1" dirty="0" smtClean="0"/>
          </a:p>
        </p:txBody>
      </p:sp>
      <p:sp>
        <p:nvSpPr>
          <p:cNvPr id="37" name="Прямоугольник 36"/>
          <p:cNvSpPr/>
          <p:nvPr/>
        </p:nvSpPr>
        <p:spPr>
          <a:xfrm>
            <a:off x="1032300" y="5931604"/>
            <a:ext cx="259228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Карта вероятных зон гроз, 29.07.2019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364088" y="5949280"/>
            <a:ext cx="25922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Карта вероятных атмосферных явлений, 29.07.2019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24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446F-BF7E-4255-B661-79F762C979A3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051720" y="2204864"/>
            <a:ext cx="51845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 NOAA-19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(AMSU / MHS)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NOAA-20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(AMSU / MHS)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METOP-B (AMSU / MHS)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Suomi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-NPP (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ATMS)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/>
              <a:t>За сутки принимается порядка 16 – 18 снимков</a:t>
            </a:r>
          </a:p>
          <a:p>
            <a:pPr algn="ctr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Картинки по запросу NOAA-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149080"/>
            <a:ext cx="3060196" cy="2450094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4932040" y="4149080"/>
            <a:ext cx="720069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sz="1050" dirty="0" smtClean="0"/>
              <a:t>NOAA-19</a:t>
            </a:r>
            <a:endParaRPr lang="ru-RU" sz="1050" dirty="0"/>
          </a:p>
        </p:txBody>
      </p:sp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1033264" y="188640"/>
            <a:ext cx="7355160" cy="562074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Основные этапы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технологии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2"/>
            <a:ext cx="792088" cy="778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323528" y="1196752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AutoNum type="arabicPeriod"/>
            </a:pPr>
            <a:r>
              <a:rPr lang="ru-RU" sz="24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Прием </a:t>
            </a:r>
            <a:r>
              <a:rPr lang="ru-RU" sz="2400" b="1" dirty="0" smtClean="0">
                <a:solidFill>
                  <a:srgbClr val="C00000"/>
                </a:solidFill>
              </a:rPr>
              <a:t>информации полярно</a:t>
            </a:r>
            <a:r>
              <a:rPr lang="en-US" sz="2400" b="1" dirty="0" smtClean="0">
                <a:solidFill>
                  <a:srgbClr val="C00000"/>
                </a:solidFill>
              </a:rPr>
              <a:t>-</a:t>
            </a:r>
            <a:r>
              <a:rPr lang="ru-RU" sz="2400" b="1" dirty="0" smtClean="0">
                <a:solidFill>
                  <a:srgbClr val="C00000"/>
                </a:solidFill>
              </a:rPr>
              <a:t>орбитальных космических аппаратов</a:t>
            </a:r>
            <a:endParaRPr lang="ru-RU" sz="2400" b="1" dirty="0" smtClean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1619672" y="4149080"/>
            <a:ext cx="3063976" cy="2448272"/>
            <a:chOff x="5868144" y="1196752"/>
            <a:chExt cx="3063976" cy="2448272"/>
          </a:xfrm>
        </p:grpSpPr>
        <p:pic>
          <p:nvPicPr>
            <p:cNvPr id="22" name="Picture 4" descr="Картинки по запросу Suomi-NPP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868144" y="1196752"/>
              <a:ext cx="3063976" cy="2448272"/>
            </a:xfrm>
            <a:prstGeom prst="rect">
              <a:avLst/>
            </a:prstGeom>
            <a:noFill/>
          </p:spPr>
        </p:pic>
        <p:sp>
          <p:nvSpPr>
            <p:cNvPr id="25" name="Прямоугольник 24"/>
            <p:cNvSpPr/>
            <p:nvPr/>
          </p:nvSpPr>
          <p:spPr>
            <a:xfrm>
              <a:off x="5868144" y="1196752"/>
              <a:ext cx="805919" cy="2539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050" dirty="0" err="1" smtClean="0"/>
                <a:t>Suomi</a:t>
              </a:r>
              <a:r>
                <a:rPr lang="en-US" sz="1050" dirty="0" smtClean="0"/>
                <a:t>-NPP</a:t>
              </a:r>
              <a:endParaRPr lang="ru-RU"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298261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446F-BF7E-4255-B661-79F762C979A3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2175242"/>
            <a:ext cx="43924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Используется специализированный программный комплекс MIRS. </a:t>
            </a:r>
          </a:p>
          <a:p>
            <a:pPr algn="just"/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ПК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MIRS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разработан Центром спутниковых приложений и исследований NOAA / NESDIS (STAR).</a:t>
            </a:r>
          </a:p>
          <a:p>
            <a:pPr algn="just"/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Расчетные алгоритмы системы прошли многочисленные проверки, разработчиками проводится ежедневная оценка качества данных на основе данных прогностических моделей*</a:t>
            </a:r>
            <a:endParaRPr lang="ru-RU" sz="1600" dirty="0" smtClean="0"/>
          </a:p>
          <a:p>
            <a:pPr algn="just"/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Использование данных ПК рекомендовано в оперативной практике и для целей климатических исследований. </a:t>
            </a:r>
          </a:p>
          <a:p>
            <a:pPr algn="just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0593" y="2609046"/>
            <a:ext cx="2697791" cy="2018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2785" y="3416272"/>
            <a:ext cx="2520280" cy="1884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395536" y="6536377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 smtClean="0">
                <a:solidFill>
                  <a:srgbClr val="0070C0"/>
                </a:solidFill>
              </a:rPr>
              <a:t>* </a:t>
            </a:r>
            <a:r>
              <a:rPr lang="en-US" sz="1200" dirty="0" smtClean="0">
                <a:solidFill>
                  <a:srgbClr val="0070C0"/>
                </a:solidFill>
              </a:rPr>
              <a:t>https://www.star.nesdis.noaa.gov/mirs/highresolutionv.php</a:t>
            </a:r>
            <a:endParaRPr lang="ru-RU" sz="1200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1033264" y="188640"/>
            <a:ext cx="7355160" cy="562074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Основные этапы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технологии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6632"/>
            <a:ext cx="792088" cy="778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107504" y="1196752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ru-RU" sz="24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2. Восстановление вертикальных профилей метеопараметров по спутниковым данным </a:t>
            </a:r>
          </a:p>
        </p:txBody>
      </p:sp>
    </p:spTree>
    <p:extLst>
      <p:ext uri="{BB962C8B-B14F-4D97-AF65-F5344CB8AC3E}">
        <p14:creationId xmlns:p14="http://schemas.microsoft.com/office/powerpoint/2010/main" val="131635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446F-BF7E-4255-B661-79F762C979A3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1033264" y="188640"/>
            <a:ext cx="7355160" cy="562074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Основные этапы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технологии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792088" cy="778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107504" y="1124744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ru-RU" sz="24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3. Коррекция восстановленных вертикальных профилей температуры и удельного влагосодержания.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2276872"/>
            <a:ext cx="453650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Авторский алгоритм коррекции, в основе которого лежат 12 обученных нейронных сетей прямого распространения.</a:t>
            </a:r>
          </a:p>
          <a:p>
            <a:pPr algn="just"/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Коррекция данных ДЗЗ позволяет уменьшить ошибку восстановления значений температур и удельного влагосодержания в среднем на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42 %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38 %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соответственно.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954042"/>
              </p:ext>
            </p:extLst>
          </p:nvPr>
        </p:nvGraphicFramePr>
        <p:xfrm>
          <a:off x="5004048" y="2420888"/>
          <a:ext cx="3960440" cy="1852082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943233"/>
                <a:gridCol w="1464093"/>
                <a:gridCol w="1553114"/>
              </a:tblGrid>
              <a:tr h="51096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none" strike="noStrike" kern="1200" dirty="0">
                          <a:effectLst/>
                        </a:rPr>
                        <a:t>Высота, </a:t>
                      </a:r>
                      <a:r>
                        <a:rPr lang="ru-RU" sz="1100" u="none" strike="noStrike" kern="1200" dirty="0" err="1">
                          <a:effectLst/>
                        </a:rPr>
                        <a:t>гПа</a:t>
                      </a:r>
                      <a:endParaRPr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kern="1200" dirty="0" smtClean="0">
                          <a:effectLst/>
                        </a:rPr>
                        <a:t>Среднеквадратическая ошибка</a:t>
                      </a:r>
                      <a:endParaRPr lang="ru-RU" sz="11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6582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kern="1200" dirty="0" smtClean="0">
                          <a:effectLst/>
                        </a:rPr>
                        <a:t>Температура, ˚С</a:t>
                      </a:r>
                      <a:endParaRPr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u="none" strike="noStrike" kern="1200" dirty="0" smtClean="0">
                          <a:effectLst/>
                        </a:rPr>
                        <a:t>Удельное влагосодержание, г/кг</a:t>
                      </a:r>
                      <a:endParaRPr lang="ru-RU" sz="11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1594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none" strike="noStrike" kern="1200">
                          <a:effectLst/>
                        </a:rPr>
                        <a:t>1000</a:t>
                      </a:r>
                      <a:endParaRPr lang="ru-RU" sz="1100" b="1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none" strike="noStrike" kern="1200" dirty="0">
                          <a:effectLst/>
                        </a:rPr>
                        <a:t>2,07</a:t>
                      </a:r>
                      <a:endParaRPr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u="none" strike="noStrike" kern="1200" dirty="0">
                          <a:effectLst/>
                        </a:rPr>
                        <a:t>1,03</a:t>
                      </a:r>
                      <a:endParaRPr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1594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none" strike="noStrike" kern="1200">
                          <a:effectLst/>
                        </a:rPr>
                        <a:t>900</a:t>
                      </a:r>
                      <a:endParaRPr lang="ru-RU" sz="1100" b="1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none" strike="noStrike" kern="1200" dirty="0">
                          <a:effectLst/>
                        </a:rPr>
                        <a:t>1,89</a:t>
                      </a:r>
                      <a:endParaRPr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u="none" strike="noStrike" kern="1200" dirty="0">
                          <a:effectLst/>
                        </a:rPr>
                        <a:t>0,95</a:t>
                      </a:r>
                      <a:endParaRPr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1594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none" strike="noStrike" kern="1200">
                          <a:effectLst/>
                        </a:rPr>
                        <a:t>850</a:t>
                      </a:r>
                      <a:endParaRPr lang="ru-RU" sz="1100" b="1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none" strike="noStrike" kern="1200">
                          <a:effectLst/>
                        </a:rPr>
                        <a:t>1,71</a:t>
                      </a:r>
                      <a:endParaRPr lang="ru-RU" sz="1100" b="1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u="none" strike="noStrike" kern="1200" dirty="0">
                          <a:effectLst/>
                        </a:rPr>
                        <a:t>0,93</a:t>
                      </a:r>
                      <a:endParaRPr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1594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none" strike="noStrike" kern="1200">
                          <a:effectLst/>
                        </a:rPr>
                        <a:t>700</a:t>
                      </a:r>
                      <a:endParaRPr lang="ru-RU" sz="1100" b="1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none" strike="noStrike" kern="1200">
                          <a:effectLst/>
                        </a:rPr>
                        <a:t>1,16</a:t>
                      </a:r>
                      <a:endParaRPr lang="ru-RU" sz="1100" b="1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u="none" strike="noStrike" kern="1200" dirty="0">
                          <a:effectLst/>
                        </a:rPr>
                        <a:t>0,75</a:t>
                      </a:r>
                      <a:endParaRPr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1594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none" strike="noStrike" kern="1200">
                          <a:effectLst/>
                        </a:rPr>
                        <a:t>500</a:t>
                      </a:r>
                      <a:endParaRPr lang="ru-RU" sz="1100" b="1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none" strike="noStrike" kern="1200">
                          <a:effectLst/>
                        </a:rPr>
                        <a:t>1,06</a:t>
                      </a:r>
                      <a:endParaRPr lang="ru-RU" sz="1100" b="1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u="none" strike="noStrike" kern="1200" dirty="0">
                          <a:effectLst/>
                        </a:rPr>
                        <a:t>0,27</a:t>
                      </a:r>
                      <a:endParaRPr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1594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none" strike="noStrike" kern="1200">
                          <a:effectLst/>
                        </a:rPr>
                        <a:t>300</a:t>
                      </a:r>
                      <a:endParaRPr lang="ru-RU" sz="1100" b="1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none" strike="noStrike" kern="1200" dirty="0">
                          <a:effectLst/>
                        </a:rPr>
                        <a:t>1,42</a:t>
                      </a:r>
                      <a:endParaRPr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u="none" strike="noStrike" kern="1200" dirty="0">
                          <a:effectLst/>
                        </a:rPr>
                        <a:t>0,03</a:t>
                      </a:r>
                      <a:endParaRPr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4932040" y="1988840"/>
            <a:ext cx="41044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solidFill>
                  <a:srgbClr val="0070C0"/>
                </a:solidFill>
              </a:rPr>
              <a:t>Отклонения метеопараметров, восстановленных по спутниковым данным, после коррекции </a:t>
            </a:r>
            <a:endParaRPr lang="ru-RU" sz="1000" dirty="0">
              <a:solidFill>
                <a:srgbClr val="0070C0"/>
              </a:solidFill>
            </a:endParaRP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2388915944"/>
              </p:ext>
            </p:extLst>
          </p:nvPr>
        </p:nvGraphicFramePr>
        <p:xfrm>
          <a:off x="827584" y="4581128"/>
          <a:ext cx="3600400" cy="1899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2323958592"/>
              </p:ext>
            </p:extLst>
          </p:nvPr>
        </p:nvGraphicFramePr>
        <p:xfrm>
          <a:off x="4644008" y="4581128"/>
          <a:ext cx="3378907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6525344"/>
            <a:ext cx="4032448" cy="27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635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446F-BF7E-4255-B661-79F762C979A3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1033264" y="188640"/>
            <a:ext cx="7355160" cy="562074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Основные этапы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методики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792088" cy="778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107504" y="1124744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ru-RU" sz="24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4. Расчет вероятных зон атмосферных явлений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1916832"/>
            <a:ext cx="4536504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Входные данные технологии:</a:t>
            </a:r>
          </a:p>
          <a:p>
            <a:pPr algn="just"/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363" indent="-268288" algn="just">
              <a:buFont typeface="Arial" pitchFamily="34" charset="0"/>
              <a:buChar char="̶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скорректированные вертикальные профили температуры и удельного влагосодержания;</a:t>
            </a:r>
          </a:p>
          <a:p>
            <a:pPr marL="360363" indent="-268288" algn="just">
              <a:buFont typeface="Arial" pitchFamily="34" charset="0"/>
              <a:buChar char="̶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рассчитанные вертикальные профили температуры точки росы, относительной влажности и дефицита точки росы;</a:t>
            </a:r>
          </a:p>
          <a:p>
            <a:pPr marL="360363" indent="-268288" algn="just">
              <a:buFont typeface="Arial" pitchFamily="34" charset="0"/>
              <a:buChar char="̶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значения индексов неустойчивости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Vertical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Totals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Сross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Totals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Totals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и К-индекс;</a:t>
            </a:r>
          </a:p>
          <a:p>
            <a:pPr marL="360363" indent="-268288" algn="just">
              <a:buFont typeface="Arial" pitchFamily="34" charset="0"/>
              <a:buChar char="̶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высота нижней границы конвективной облачности.</a:t>
            </a:r>
          </a:p>
          <a:p>
            <a:pPr algn="just"/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4797152"/>
            <a:ext cx="45720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Расчеты осуществляются с помощью технологии машинного обучения и нейронных сетей. 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148064" y="1844824"/>
            <a:ext cx="38884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В каждом пикселе спутникового снимка производится расчет вероятности наличия следующих атмосферных явлений: </a:t>
            </a:r>
          </a:p>
          <a:p>
            <a:endParaRPr lang="ru-RU" sz="1600" dirty="0" smtClean="0"/>
          </a:p>
          <a:p>
            <a:pPr marL="1081088" indent="-360363">
              <a:buFont typeface="Calibri" pitchFamily="34" charset="0"/>
              <a:buChar char="̶"/>
            </a:pPr>
            <a:r>
              <a:rPr lang="ru-RU" sz="1600" dirty="0" smtClean="0"/>
              <a:t>гроза</a:t>
            </a:r>
          </a:p>
          <a:p>
            <a:pPr marL="1081088" indent="-360363">
              <a:buFont typeface="Calibri" pitchFamily="34" charset="0"/>
              <a:buChar char="̶"/>
            </a:pPr>
            <a:r>
              <a:rPr lang="ru-RU" sz="1600" dirty="0" smtClean="0"/>
              <a:t>дождь</a:t>
            </a:r>
          </a:p>
          <a:p>
            <a:pPr marL="1081088" indent="-360363">
              <a:buFont typeface="Calibri" pitchFamily="34" charset="0"/>
              <a:buChar char="̶"/>
            </a:pPr>
            <a:r>
              <a:rPr lang="ru-RU" sz="1600" dirty="0" smtClean="0"/>
              <a:t>морось</a:t>
            </a:r>
          </a:p>
          <a:p>
            <a:pPr marL="1081088" indent="-360363">
              <a:buFont typeface="Calibri" pitchFamily="34" charset="0"/>
              <a:buChar char="̶"/>
            </a:pPr>
            <a:r>
              <a:rPr lang="ru-RU" sz="1600" dirty="0" smtClean="0"/>
              <a:t>зерна снежные</a:t>
            </a:r>
          </a:p>
          <a:p>
            <a:pPr marL="1081088" indent="-360363">
              <a:buFont typeface="Calibri" pitchFamily="34" charset="0"/>
              <a:buChar char="̶"/>
            </a:pPr>
            <a:r>
              <a:rPr lang="ru-RU" sz="1600" dirty="0" smtClean="0"/>
              <a:t>снег</a:t>
            </a:r>
          </a:p>
          <a:p>
            <a:pPr marL="1081088" indent="-360363">
              <a:buFont typeface="Calibri" pitchFamily="34" charset="0"/>
              <a:buChar char="̶"/>
            </a:pPr>
            <a:r>
              <a:rPr lang="ru-RU" sz="1600" dirty="0" smtClean="0"/>
              <a:t>снег мокрый</a:t>
            </a:r>
          </a:p>
          <a:p>
            <a:pPr marL="1081088" indent="-360363">
              <a:buFont typeface="Calibri" pitchFamily="34" charset="0"/>
              <a:buChar char="̶"/>
            </a:pPr>
            <a:r>
              <a:rPr lang="ru-RU" sz="1600" dirty="0" smtClean="0"/>
              <a:t>дождь ливневый слабый</a:t>
            </a:r>
          </a:p>
          <a:p>
            <a:pPr marL="1081088" indent="-360363">
              <a:buFont typeface="Calibri" pitchFamily="34" charset="0"/>
              <a:buChar char="̶"/>
            </a:pPr>
            <a:r>
              <a:rPr lang="ru-RU" sz="1600" dirty="0" smtClean="0"/>
              <a:t>дождь ливневый умеренный </a:t>
            </a:r>
          </a:p>
          <a:p>
            <a:pPr marL="1081088" indent="-360363">
              <a:buFont typeface="Calibri" pitchFamily="34" charset="0"/>
              <a:buChar char="̶"/>
            </a:pPr>
            <a:r>
              <a:rPr lang="ru-RU" sz="1600" dirty="0" smtClean="0"/>
              <a:t>дождь ливневый сильный</a:t>
            </a:r>
          </a:p>
          <a:p>
            <a:pPr marL="1081088" indent="-360363">
              <a:buFont typeface="Calibri" pitchFamily="34" charset="0"/>
              <a:buChar char="̶"/>
            </a:pPr>
            <a:r>
              <a:rPr lang="ru-RU" sz="1600" dirty="0" smtClean="0"/>
              <a:t>снег ливневый</a:t>
            </a:r>
          </a:p>
          <a:p>
            <a:pPr marL="1081088" indent="-360363">
              <a:buFont typeface="Calibri" pitchFamily="34" charset="0"/>
              <a:buChar char="̶"/>
            </a:pPr>
            <a:r>
              <a:rPr lang="ru-RU" sz="1600" dirty="0" smtClean="0"/>
              <a:t>ледяная крупа</a:t>
            </a:r>
          </a:p>
          <a:p>
            <a:pPr marL="1081088" indent="-360363">
              <a:buFont typeface="Calibri" pitchFamily="34" charset="0"/>
              <a:buChar char="̶"/>
            </a:pPr>
            <a:r>
              <a:rPr lang="ru-RU" sz="1600" dirty="0" smtClean="0"/>
              <a:t>крупа снежная</a:t>
            </a:r>
          </a:p>
          <a:p>
            <a:pPr marL="1081088" indent="-360363">
              <a:buFont typeface="Calibri" pitchFamily="34" charset="0"/>
              <a:buChar char="̶"/>
            </a:pPr>
            <a:r>
              <a:rPr lang="ru-RU" sz="1600" dirty="0" smtClean="0"/>
              <a:t>снег ливневый мокрый </a:t>
            </a:r>
          </a:p>
          <a:p>
            <a:pPr marL="1081088" indent="-360363">
              <a:buFont typeface="Calibri" pitchFamily="34" charset="0"/>
              <a:buChar char="̶"/>
            </a:pPr>
            <a:r>
              <a:rPr lang="ru-RU" sz="1600" dirty="0" smtClean="0"/>
              <a:t>отсутствие явлений.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31635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16216" y="6381328"/>
            <a:ext cx="2170584" cy="340147"/>
          </a:xfrm>
        </p:spPr>
        <p:txBody>
          <a:bodyPr/>
          <a:lstStyle/>
          <a:p>
            <a:fld id="{A270446F-BF7E-4255-B661-79F762C979A3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857" y="0"/>
            <a:ext cx="1069348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11438" y="1628800"/>
            <a:ext cx="4248472" cy="1118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/>
              <a:t>Данные об атмосферных явлениях на станциях.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/>
              <a:t>Использовались 13</a:t>
            </a:r>
            <a:r>
              <a:rPr lang="en-US" sz="1400" dirty="0" smtClean="0"/>
              <a:t>5</a:t>
            </a:r>
            <a:r>
              <a:rPr lang="ru-RU" sz="1400" dirty="0" smtClean="0"/>
              <a:t> станций, расположенных на территории Сибири.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/>
              <a:t>Период: </a:t>
            </a:r>
            <a:r>
              <a:rPr lang="ru-RU" sz="1400" dirty="0" smtClean="0">
                <a:solidFill>
                  <a:srgbClr val="C00000"/>
                </a:solidFill>
              </a:rPr>
              <a:t>м</a:t>
            </a:r>
            <a:r>
              <a:rPr lang="ru-RU" sz="1600" dirty="0" smtClean="0">
                <a:solidFill>
                  <a:srgbClr val="C00000"/>
                </a:solidFill>
              </a:rPr>
              <a:t>ай – октябрь</a:t>
            </a:r>
            <a:r>
              <a:rPr lang="ru-RU" sz="1400" dirty="0" smtClean="0"/>
              <a:t> с </a:t>
            </a:r>
            <a:r>
              <a:rPr lang="ru-RU" sz="1600" dirty="0" smtClean="0">
                <a:solidFill>
                  <a:srgbClr val="C00000"/>
                </a:solidFill>
              </a:rPr>
              <a:t>1990</a:t>
            </a:r>
            <a:r>
              <a:rPr lang="ru-RU" sz="1600" dirty="0" smtClean="0"/>
              <a:t> </a:t>
            </a:r>
            <a:r>
              <a:rPr lang="ru-RU" sz="1400" dirty="0"/>
              <a:t>по </a:t>
            </a:r>
            <a:r>
              <a:rPr lang="ru-RU" sz="1600" dirty="0" smtClean="0">
                <a:solidFill>
                  <a:srgbClr val="C00000"/>
                </a:solidFill>
              </a:rPr>
              <a:t>2018</a:t>
            </a:r>
            <a:r>
              <a:rPr lang="ru-RU" sz="1600" dirty="0" smtClean="0"/>
              <a:t> </a:t>
            </a:r>
            <a:r>
              <a:rPr lang="ru-RU" sz="1400" dirty="0"/>
              <a:t>гг</a:t>
            </a:r>
            <a:r>
              <a:rPr lang="ru-RU" sz="1400" dirty="0" smtClean="0"/>
              <a:t>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331640" y="273944"/>
            <a:ext cx="7355160" cy="562074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моделей на эталонных данных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826" y="1058424"/>
            <a:ext cx="4658240" cy="251966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11438" y="4009581"/>
            <a:ext cx="432207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400" dirty="0" smtClean="0">
              <a:cs typeface="Arial" panose="020B0604020202020204" pitchFamily="34" charset="0"/>
            </a:endParaRPr>
          </a:p>
          <a:p>
            <a:pPr algn="just"/>
            <a:r>
              <a:rPr lang="ru-RU" sz="14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ERA5</a:t>
            </a:r>
            <a:r>
              <a:rPr lang="ru-RU" sz="1400" dirty="0" smtClean="0">
                <a:cs typeface="Arial" panose="020B0604020202020204" pitchFamily="34" charset="0"/>
              </a:rPr>
              <a:t> – </a:t>
            </a:r>
            <a:r>
              <a:rPr lang="ru-RU" sz="1400" dirty="0">
                <a:cs typeface="Arial" panose="020B0604020202020204" pitchFamily="34" charset="0"/>
              </a:rPr>
              <a:t>это новейший </a:t>
            </a:r>
            <a:r>
              <a:rPr lang="ru-RU" sz="1400" dirty="0" err="1" smtClean="0">
                <a:cs typeface="Arial" panose="020B0604020202020204" pitchFamily="34" charset="0"/>
              </a:rPr>
              <a:t>реанализ</a:t>
            </a:r>
            <a:r>
              <a:rPr lang="ru-RU" sz="1400" dirty="0" smtClean="0">
                <a:cs typeface="Arial" panose="020B0604020202020204" pitchFamily="34" charset="0"/>
              </a:rPr>
              <a:t>, </a:t>
            </a:r>
            <a:r>
              <a:rPr lang="ru-RU" sz="1400" dirty="0">
                <a:cs typeface="Arial" panose="020B0604020202020204" pitchFamily="34" charset="0"/>
              </a:rPr>
              <a:t>произведенный </a:t>
            </a:r>
            <a:r>
              <a:rPr lang="ru-RU" sz="1400" dirty="0" smtClean="0">
                <a:cs typeface="Arial" panose="020B0604020202020204" pitchFamily="34" charset="0"/>
              </a:rPr>
              <a:t>ECMWF.</a:t>
            </a:r>
          </a:p>
          <a:p>
            <a:pPr algn="just"/>
            <a:endParaRPr lang="ru-RU" sz="1400" dirty="0" smtClean="0">
              <a:cs typeface="Arial" panose="020B0604020202020204" pitchFamily="34" charset="0"/>
            </a:endParaRPr>
          </a:p>
          <a:p>
            <a:pPr algn="just"/>
            <a:r>
              <a:rPr lang="ru-RU" sz="1400" dirty="0" smtClean="0">
                <a:cs typeface="Arial" panose="020B0604020202020204" pitchFamily="34" charset="0"/>
              </a:rPr>
              <a:t>Предоставляют почасовые данные параметров атмосферы</a:t>
            </a:r>
            <a:r>
              <a:rPr lang="en-US" sz="1400" dirty="0" smtClean="0">
                <a:cs typeface="Arial" panose="020B0604020202020204" pitchFamily="34" charset="0"/>
              </a:rPr>
              <a:t> </a:t>
            </a:r>
            <a:r>
              <a:rPr lang="ru-RU" sz="1400" dirty="0" smtClean="0">
                <a:cs typeface="Arial" panose="020B0604020202020204" pitchFamily="34" charset="0"/>
              </a:rPr>
              <a:t>с </a:t>
            </a:r>
            <a:r>
              <a:rPr lang="ru-RU" sz="1400" dirty="0">
                <a:cs typeface="Arial" panose="020B0604020202020204" pitchFamily="34" charset="0"/>
              </a:rPr>
              <a:t>разрешением </a:t>
            </a:r>
            <a:r>
              <a:rPr lang="ru-RU" sz="1400" dirty="0" smtClean="0">
                <a:cs typeface="Arial" panose="020B0604020202020204" pitchFamily="34" charset="0"/>
              </a:rPr>
              <a:t>0,1° </a:t>
            </a:r>
            <a:r>
              <a:rPr lang="ru-RU" sz="1400" dirty="0">
                <a:cs typeface="Arial" panose="020B0604020202020204" pitchFamily="34" charset="0"/>
              </a:rPr>
              <a:t>x </a:t>
            </a:r>
            <a:r>
              <a:rPr lang="ru-RU" sz="1400" dirty="0" smtClean="0">
                <a:cs typeface="Arial" panose="020B0604020202020204" pitchFamily="34" charset="0"/>
              </a:rPr>
              <a:t>0,1° на </a:t>
            </a:r>
            <a:r>
              <a:rPr lang="ru-RU" sz="1400" dirty="0">
                <a:cs typeface="Arial" panose="020B0604020202020204" pitchFamily="34" charset="0"/>
              </a:rPr>
              <a:t>37 </a:t>
            </a:r>
            <a:r>
              <a:rPr lang="ru-RU" sz="1400" dirty="0" smtClean="0">
                <a:cs typeface="Arial" panose="020B0604020202020204" pitchFamily="34" charset="0"/>
              </a:rPr>
              <a:t>высотных уровнях.</a:t>
            </a:r>
          </a:p>
          <a:p>
            <a:pPr algn="just"/>
            <a:endParaRPr lang="ru-RU" sz="1400" dirty="0" smtClean="0">
              <a:cs typeface="Arial" panose="020B0604020202020204" pitchFamily="34" charset="0"/>
            </a:endParaRPr>
          </a:p>
          <a:p>
            <a:pPr algn="just"/>
            <a:endParaRPr lang="ru-RU" sz="1400" dirty="0"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967890"/>
            <a:ext cx="2210544" cy="19829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19752" y="3978440"/>
            <a:ext cx="2249314" cy="196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77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446F-BF7E-4255-B661-79F762C979A3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20"/>
          <p:cNvGrpSpPr/>
          <p:nvPr/>
        </p:nvGrpSpPr>
        <p:grpSpPr>
          <a:xfrm>
            <a:off x="2411760" y="1095759"/>
            <a:ext cx="1758376" cy="543137"/>
            <a:chOff x="4967535" y="1912992"/>
            <a:chExt cx="1758376" cy="504057"/>
          </a:xfrm>
        </p:grpSpPr>
        <p:sp>
          <p:nvSpPr>
            <p:cNvPr id="11" name="Блок-схема: альтернативный процесс 10"/>
            <p:cNvSpPr/>
            <p:nvPr/>
          </p:nvSpPr>
          <p:spPr>
            <a:xfrm>
              <a:off x="4967535" y="1912992"/>
              <a:ext cx="1706031" cy="504057"/>
            </a:xfrm>
            <a:prstGeom prst="flowChartAlternateProcess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80551" y="2016316"/>
              <a:ext cx="1745360" cy="314194"/>
            </a:xfrm>
            <a:prstGeom prst="rect">
              <a:avLst/>
            </a:prstGeom>
            <a:noFill/>
            <a:ln w="19050"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Данные 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ERA5 </a:t>
              </a:r>
              <a:endParaRPr lang="ru-R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Группа 20"/>
          <p:cNvGrpSpPr/>
          <p:nvPr/>
        </p:nvGrpSpPr>
        <p:grpSpPr>
          <a:xfrm>
            <a:off x="4224872" y="1047041"/>
            <a:ext cx="2448272" cy="584774"/>
            <a:chOff x="4911039" y="1893486"/>
            <a:chExt cx="1807536" cy="564330"/>
          </a:xfrm>
        </p:grpSpPr>
        <p:sp>
          <p:nvSpPr>
            <p:cNvPr id="14" name="Блок-схема: альтернативный процесс 13"/>
            <p:cNvSpPr/>
            <p:nvPr/>
          </p:nvSpPr>
          <p:spPr>
            <a:xfrm>
              <a:off x="4918375" y="1912992"/>
              <a:ext cx="1800200" cy="534613"/>
            </a:xfrm>
            <a:prstGeom prst="flowChartAlternateProcess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911039" y="1893486"/>
              <a:ext cx="1807536" cy="564330"/>
            </a:xfrm>
            <a:prstGeom prst="rect">
              <a:avLst/>
            </a:prstGeom>
            <a:noFill/>
            <a:ln w="19050"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Данных </a:t>
              </a:r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наземной наблюдательной сети</a:t>
              </a:r>
              <a:endParaRPr lang="ru-R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648912" y="1743831"/>
            <a:ext cx="1728192" cy="513888"/>
            <a:chOff x="1259632" y="2699088"/>
            <a:chExt cx="1728192" cy="513888"/>
          </a:xfrm>
        </p:grpSpPr>
        <p:cxnSp>
          <p:nvCxnSpPr>
            <p:cNvPr id="17" name="Прямая со стрелкой 16"/>
            <p:cNvCxnSpPr/>
            <p:nvPr/>
          </p:nvCxnSpPr>
          <p:spPr>
            <a:xfrm>
              <a:off x="2123728" y="2924944"/>
              <a:ext cx="0" cy="288032"/>
            </a:xfrm>
            <a:prstGeom prst="straightConnector1">
              <a:avLst/>
            </a:prstGeom>
            <a:ln w="19050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Группа 61"/>
            <p:cNvGrpSpPr/>
            <p:nvPr/>
          </p:nvGrpSpPr>
          <p:grpSpPr>
            <a:xfrm>
              <a:off x="1259632" y="2699088"/>
              <a:ext cx="1728192" cy="225856"/>
              <a:chOff x="1259632" y="2699088"/>
              <a:chExt cx="1728192" cy="225856"/>
            </a:xfrm>
          </p:grpSpPr>
          <p:cxnSp>
            <p:nvCxnSpPr>
              <p:cNvPr id="19" name="Прямая соединительная линия 18"/>
              <p:cNvCxnSpPr/>
              <p:nvPr/>
            </p:nvCxnSpPr>
            <p:spPr>
              <a:xfrm>
                <a:off x="1259632" y="2924944"/>
                <a:ext cx="1728192" cy="0"/>
              </a:xfrm>
              <a:prstGeom prst="line">
                <a:avLst/>
              </a:prstGeom>
              <a:ln w="190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/>
              <p:nvPr/>
            </p:nvCxnSpPr>
            <p:spPr>
              <a:xfrm>
                <a:off x="1259632" y="2699088"/>
                <a:ext cx="0" cy="224408"/>
              </a:xfrm>
              <a:prstGeom prst="line">
                <a:avLst/>
              </a:prstGeom>
              <a:ln w="190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/>
              <p:cNvCxnSpPr/>
              <p:nvPr/>
            </p:nvCxnSpPr>
            <p:spPr>
              <a:xfrm>
                <a:off x="2987824" y="2699088"/>
                <a:ext cx="0" cy="224408"/>
              </a:xfrm>
              <a:prstGeom prst="line">
                <a:avLst/>
              </a:prstGeom>
              <a:ln w="190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" name="Блок-схема: альтернативный процесс 21"/>
          <p:cNvSpPr/>
          <p:nvPr/>
        </p:nvSpPr>
        <p:spPr>
          <a:xfrm>
            <a:off x="3072847" y="2293313"/>
            <a:ext cx="2952328" cy="576063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695079" y="3002674"/>
            <a:ext cx="1305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Обучение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144855" y="2257719"/>
            <a:ext cx="280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Временное и пространственное сопоставление</a:t>
            </a:r>
          </a:p>
          <a:p>
            <a:pPr lvl="0"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(1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325 245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случаев)</a:t>
            </a:r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291527" y="3696929"/>
            <a:ext cx="4112461" cy="2125569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050" dirty="0" smtClean="0">
                <a:solidFill>
                  <a:schemeClr val="tx1"/>
                </a:solidFill>
              </a:rPr>
              <a:t>Этапы обучения:</a:t>
            </a:r>
          </a:p>
          <a:p>
            <a:pPr lvl="0" algn="ctr"/>
            <a:endParaRPr lang="ru-RU" sz="1050" dirty="0" smtClean="0">
              <a:solidFill>
                <a:schemeClr val="tx1"/>
              </a:solidFill>
            </a:endParaRPr>
          </a:p>
          <a:p>
            <a:pPr marL="355600" indent="182563">
              <a:buFont typeface="Arial" pitchFamily="34" charset="0"/>
              <a:buChar char="•"/>
              <a:tabLst>
                <a:tab pos="355600" algn="l"/>
              </a:tabLst>
            </a:pPr>
            <a:r>
              <a:rPr lang="ru-RU" sz="1050" kern="0" dirty="0">
                <a:solidFill>
                  <a:schemeClr val="tx1"/>
                </a:solidFill>
              </a:rPr>
              <a:t>Нормализация </a:t>
            </a:r>
            <a:r>
              <a:rPr lang="ru-RU" sz="1050" kern="0" dirty="0" smtClean="0">
                <a:solidFill>
                  <a:schemeClr val="tx1"/>
                </a:solidFill>
              </a:rPr>
              <a:t>выборки</a:t>
            </a:r>
            <a:endParaRPr lang="ru-RU" sz="1050" dirty="0" smtClean="0">
              <a:solidFill>
                <a:schemeClr val="tx1"/>
              </a:solidFill>
            </a:endParaRPr>
          </a:p>
          <a:p>
            <a:pPr marL="355600" lvl="0" indent="182563">
              <a:buFont typeface="Arial" pitchFamily="34" charset="0"/>
              <a:buChar char="•"/>
              <a:tabLst>
                <a:tab pos="355600" algn="l"/>
              </a:tabLst>
            </a:pPr>
            <a:r>
              <a:rPr lang="ru-RU" sz="1050" dirty="0" smtClean="0">
                <a:solidFill>
                  <a:schemeClr val="tx1"/>
                </a:solidFill>
              </a:rPr>
              <a:t>Модели бинарной классификации для каждого явления(</a:t>
            </a:r>
            <a:r>
              <a:rPr lang="en-US" sz="1050" dirty="0" err="1" smtClean="0">
                <a:solidFill>
                  <a:schemeClr val="tx1"/>
                </a:solidFill>
              </a:rPr>
              <a:t>XGBoost</a:t>
            </a:r>
            <a:r>
              <a:rPr lang="ru-RU" sz="1050" dirty="0" smtClean="0">
                <a:solidFill>
                  <a:schemeClr val="tx1"/>
                </a:solidFill>
              </a:rPr>
              <a:t>)</a:t>
            </a:r>
            <a:r>
              <a:rPr lang="en-US" sz="1050" dirty="0" smtClean="0">
                <a:solidFill>
                  <a:schemeClr val="tx1"/>
                </a:solidFill>
              </a:rPr>
              <a:t>;</a:t>
            </a:r>
            <a:endParaRPr lang="ru-RU" sz="1050" dirty="0" smtClean="0">
              <a:solidFill>
                <a:schemeClr val="tx1"/>
              </a:solidFill>
            </a:endParaRPr>
          </a:p>
          <a:p>
            <a:pPr marL="355600" lvl="0" indent="182563">
              <a:buFont typeface="Arial" pitchFamily="34" charset="0"/>
              <a:buChar char="•"/>
              <a:tabLst>
                <a:tab pos="355600" algn="l"/>
              </a:tabLst>
            </a:pPr>
            <a:r>
              <a:rPr lang="ru-RU" sz="1050" kern="0" dirty="0" smtClean="0">
                <a:solidFill>
                  <a:schemeClr val="tx1"/>
                </a:solidFill>
              </a:rPr>
              <a:t>Конвертация выходных сигналов предыдущих процедур в дополнительные  предикторы);</a:t>
            </a:r>
          </a:p>
          <a:p>
            <a:pPr marL="355600" lvl="0" indent="182563">
              <a:buFont typeface="Arial" pitchFamily="34" charset="0"/>
              <a:buChar char="•"/>
              <a:tabLst>
                <a:tab pos="355600" algn="l"/>
              </a:tabLst>
            </a:pPr>
            <a:r>
              <a:rPr lang="ru-RU" sz="1050" kern="0" dirty="0" err="1" smtClean="0">
                <a:solidFill>
                  <a:schemeClr val="tx1"/>
                </a:solidFill>
              </a:rPr>
              <a:t>Мультиклассификационная</a:t>
            </a:r>
            <a:r>
              <a:rPr lang="ru-RU" sz="1050" kern="0" dirty="0" smtClean="0">
                <a:solidFill>
                  <a:schemeClr val="tx1"/>
                </a:solidFill>
              </a:rPr>
              <a:t> многослойная нейронная сеть прямого распространения</a:t>
            </a:r>
            <a:r>
              <a:rPr lang="en-US" sz="1050" kern="0" dirty="0">
                <a:solidFill>
                  <a:schemeClr val="tx1"/>
                </a:solidFill>
              </a:rPr>
              <a:t>;</a:t>
            </a:r>
            <a:endParaRPr lang="ru-RU" sz="1050" kern="0" dirty="0" smtClean="0">
              <a:solidFill>
                <a:schemeClr val="tx1"/>
              </a:solidFill>
            </a:endParaRPr>
          </a:p>
          <a:p>
            <a:pPr marL="355600" lvl="0" indent="182563">
              <a:buFont typeface="Arial" pitchFamily="34" charset="0"/>
              <a:buChar char="•"/>
              <a:tabLst>
                <a:tab pos="355600" algn="l"/>
              </a:tabLst>
            </a:pPr>
            <a:r>
              <a:rPr lang="ru-RU" sz="1050" kern="0" dirty="0" smtClean="0">
                <a:solidFill>
                  <a:schemeClr val="tx1"/>
                </a:solidFill>
              </a:rPr>
              <a:t>Сохранение параметров каждой модели</a:t>
            </a:r>
          </a:p>
        </p:txBody>
      </p:sp>
      <p:cxnSp>
        <p:nvCxnSpPr>
          <p:cNvPr id="27" name="Прямая со стрелкой 26"/>
          <p:cNvCxnSpPr>
            <a:stCxn id="23" idx="2"/>
            <a:endCxn id="26" idx="0"/>
          </p:cNvCxnSpPr>
          <p:nvPr/>
        </p:nvCxnSpPr>
        <p:spPr>
          <a:xfrm>
            <a:off x="2347758" y="3372006"/>
            <a:ext cx="0" cy="324923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6161187" y="3002674"/>
            <a:ext cx="1286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Проверка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Блок-схема: альтернативный процесс 55"/>
          <p:cNvSpPr/>
          <p:nvPr/>
        </p:nvSpPr>
        <p:spPr>
          <a:xfrm>
            <a:off x="4788023" y="3663253"/>
            <a:ext cx="4032448" cy="2159246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050" dirty="0" smtClean="0">
                <a:solidFill>
                  <a:schemeClr val="tx1"/>
                </a:solidFill>
              </a:rPr>
              <a:t>Этапы проверки:</a:t>
            </a:r>
          </a:p>
          <a:p>
            <a:pPr lvl="0" algn="ctr"/>
            <a:endParaRPr lang="ru-RU" sz="1050" dirty="0" smtClean="0">
              <a:solidFill>
                <a:schemeClr val="tx1"/>
              </a:solidFill>
            </a:endParaRPr>
          </a:p>
          <a:p>
            <a:pPr marL="355600" indent="182563">
              <a:buFont typeface="Arial" pitchFamily="34" charset="0"/>
              <a:buChar char="•"/>
              <a:tabLst>
                <a:tab pos="355600" algn="l"/>
              </a:tabLst>
            </a:pPr>
            <a:r>
              <a:rPr lang="ru-RU" sz="1050" kern="0" dirty="0">
                <a:solidFill>
                  <a:schemeClr val="tx1"/>
                </a:solidFill>
              </a:rPr>
              <a:t>Нормализация </a:t>
            </a:r>
            <a:r>
              <a:rPr lang="ru-RU" sz="1050" kern="0" dirty="0" smtClean="0">
                <a:solidFill>
                  <a:schemeClr val="tx1"/>
                </a:solidFill>
              </a:rPr>
              <a:t>выборки</a:t>
            </a:r>
            <a:endParaRPr lang="ru-RU" sz="1050" dirty="0" smtClean="0">
              <a:solidFill>
                <a:schemeClr val="tx1"/>
              </a:solidFill>
            </a:endParaRPr>
          </a:p>
          <a:p>
            <a:pPr marL="355600" lvl="0" indent="182563">
              <a:buFont typeface="Arial" pitchFamily="34" charset="0"/>
              <a:buChar char="•"/>
              <a:tabLst>
                <a:tab pos="355600" algn="l"/>
              </a:tabLst>
            </a:pPr>
            <a:r>
              <a:rPr lang="ru-RU" sz="1050" dirty="0" smtClean="0">
                <a:solidFill>
                  <a:schemeClr val="tx1"/>
                </a:solidFill>
              </a:rPr>
              <a:t>Проверка каждой модели бинарной классификации</a:t>
            </a:r>
            <a:r>
              <a:rPr lang="en-US" sz="1050" dirty="0" smtClean="0">
                <a:solidFill>
                  <a:schemeClr val="tx1"/>
                </a:solidFill>
              </a:rPr>
              <a:t>;</a:t>
            </a:r>
            <a:endParaRPr lang="ru-RU" sz="1050" dirty="0" smtClean="0">
              <a:solidFill>
                <a:schemeClr val="tx1"/>
              </a:solidFill>
            </a:endParaRPr>
          </a:p>
          <a:p>
            <a:pPr marL="355600" lvl="0" indent="182563">
              <a:buFont typeface="Arial" pitchFamily="34" charset="0"/>
              <a:buChar char="•"/>
              <a:tabLst>
                <a:tab pos="355600" algn="l"/>
              </a:tabLst>
            </a:pPr>
            <a:r>
              <a:rPr lang="ru-RU" sz="1050" kern="0" dirty="0" smtClean="0">
                <a:solidFill>
                  <a:schemeClr val="tx1"/>
                </a:solidFill>
              </a:rPr>
              <a:t>Конвертация выходных сигналов предыдущих процедур в дополнительные  предикторы;</a:t>
            </a:r>
          </a:p>
          <a:p>
            <a:pPr marL="355600" lvl="0" indent="182563">
              <a:buFont typeface="Arial" pitchFamily="34" charset="0"/>
              <a:buChar char="•"/>
              <a:tabLst>
                <a:tab pos="355600" algn="l"/>
              </a:tabLst>
            </a:pPr>
            <a:r>
              <a:rPr lang="ru-RU" sz="1050" dirty="0">
                <a:solidFill>
                  <a:schemeClr val="tx1"/>
                </a:solidFill>
              </a:rPr>
              <a:t>Проверка </a:t>
            </a:r>
            <a:r>
              <a:rPr lang="ru-RU" sz="1050" kern="0" dirty="0" err="1" smtClean="0">
                <a:solidFill>
                  <a:schemeClr val="tx1"/>
                </a:solidFill>
              </a:rPr>
              <a:t>мультиклассификационной</a:t>
            </a:r>
            <a:r>
              <a:rPr lang="ru-RU" sz="1050" kern="0" dirty="0" smtClean="0">
                <a:solidFill>
                  <a:schemeClr val="tx1"/>
                </a:solidFill>
              </a:rPr>
              <a:t> многослойной нейронной сети прямого распространения. </a:t>
            </a:r>
          </a:p>
        </p:txBody>
      </p:sp>
      <p:cxnSp>
        <p:nvCxnSpPr>
          <p:cNvPr id="57" name="Прямая со стрелкой 56"/>
          <p:cNvCxnSpPr>
            <a:stCxn id="55" idx="2"/>
            <a:endCxn id="56" idx="0"/>
          </p:cNvCxnSpPr>
          <p:nvPr/>
        </p:nvCxnSpPr>
        <p:spPr>
          <a:xfrm flipH="1">
            <a:off x="6804247" y="3372006"/>
            <a:ext cx="1" cy="291247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>
            <a:stCxn id="22" idx="3"/>
            <a:endCxn id="55" idx="0"/>
          </p:cNvCxnSpPr>
          <p:nvPr/>
        </p:nvCxnSpPr>
        <p:spPr>
          <a:xfrm>
            <a:off x="6025175" y="2581345"/>
            <a:ext cx="779073" cy="421329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>
            <a:stCxn id="22" idx="1"/>
            <a:endCxn id="23" idx="0"/>
          </p:cNvCxnSpPr>
          <p:nvPr/>
        </p:nvCxnSpPr>
        <p:spPr>
          <a:xfrm flipH="1">
            <a:off x="2347758" y="2581345"/>
            <a:ext cx="725089" cy="421329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/>
          <p:cNvSpPr/>
          <p:nvPr/>
        </p:nvSpPr>
        <p:spPr>
          <a:xfrm>
            <a:off x="2193792" y="2488097"/>
            <a:ext cx="587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70%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6432626" y="2430041"/>
            <a:ext cx="587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30%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857" y="0"/>
            <a:ext cx="1069348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Заголовок 1"/>
          <p:cNvSpPr txBox="1">
            <a:spLocks/>
          </p:cNvSpPr>
          <p:nvPr/>
        </p:nvSpPr>
        <p:spPr>
          <a:xfrm>
            <a:off x="1331640" y="273944"/>
            <a:ext cx="735516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моделей на эталонных данных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80734" y="626876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 smtClean="0">
                <a:solidFill>
                  <a:srgbClr val="0070C0"/>
                </a:solidFill>
              </a:rPr>
              <a:t>*Обучение - 927 672 случая, </a:t>
            </a:r>
          </a:p>
          <a:p>
            <a:r>
              <a:rPr lang="ru-RU" sz="1200" dirty="0" smtClean="0">
                <a:solidFill>
                  <a:srgbClr val="0070C0"/>
                </a:solidFill>
              </a:rPr>
              <a:t>   проверка- 397 573 случая</a:t>
            </a:r>
            <a:endParaRPr lang="ru-RU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91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24844</TotalTime>
  <Words>1410</Words>
  <Application>Microsoft Office PowerPoint</Application>
  <PresentationFormat>Экран (4:3)</PresentationFormat>
  <Paragraphs>475</Paragraphs>
  <Slides>21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Cambria Math</vt:lpstr>
      <vt:lpstr>Times New Roman</vt:lpstr>
      <vt:lpstr>Тема Office</vt:lpstr>
      <vt:lpstr>Применение технологии машинного обучения и нейронных сетей для выделения вероятных зон атмосферных явлений по данным спутникового зондирования</vt:lpstr>
      <vt:lpstr>Презентация PowerPoint</vt:lpstr>
      <vt:lpstr>Презентация PowerPoint</vt:lpstr>
      <vt:lpstr>Основные этапы технологии</vt:lpstr>
      <vt:lpstr>Основные этапы технологии</vt:lpstr>
      <vt:lpstr>Основные этапы технологии</vt:lpstr>
      <vt:lpstr>Основные этапы методики</vt:lpstr>
      <vt:lpstr>Обучение моделей на эталонных данных</vt:lpstr>
      <vt:lpstr>Презентация PowerPoint</vt:lpstr>
      <vt:lpstr>Оценка точности Реанализ ERA5</vt:lpstr>
      <vt:lpstr>Презентация PowerPoint</vt:lpstr>
      <vt:lpstr>Оценка точности ПК MIRS</vt:lpstr>
      <vt:lpstr>Презентация PowerPoint</vt:lpstr>
      <vt:lpstr>Основные этапы технологии</vt:lpstr>
      <vt:lpstr>Презентация PowerPoint</vt:lpstr>
      <vt:lpstr>Презентация PowerPoint</vt:lpstr>
      <vt:lpstr>Результирующие оценки достоверности детектирования атмосферных явлений для территории Сибири</vt:lpstr>
      <vt:lpstr>Таблица сопряженности выделения гроз технологией с фактическими данными о грозах на станциях для территории Сибири</vt:lpstr>
      <vt:lpstr>Презентация PowerPoint</vt:lpstr>
      <vt:lpstr>Презентация PowerPoint</vt:lpstr>
      <vt:lpstr>Благодарю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ВОССТАНОВЛЕНИЕ ИНТЕГРАЛЬНОЙ ВЕЛИЧИНЫ ВЛАГОСОДЕРЖАНИЯ БЕЗОБЛАЧНОЙ АТМОСФЕРЫ ПО ДАННЫМ МИКРОВОЛНОВОГО ЗОНДИРОВЩИКА  МТВЗА-ГЯ (КА МЕТЕОР-М №2).</dc:title>
  <dc:creator>Владислав Чурсин</dc:creator>
  <cp:lastModifiedBy>meteo</cp:lastModifiedBy>
  <cp:revision>1226</cp:revision>
  <dcterms:created xsi:type="dcterms:W3CDTF">2018-11-09T04:16:19Z</dcterms:created>
  <dcterms:modified xsi:type="dcterms:W3CDTF">2021-10-27T05:33:30Z</dcterms:modified>
</cp:coreProperties>
</file>