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9" r:id="rId3"/>
    <p:sldId id="277" r:id="rId4"/>
    <p:sldId id="263" r:id="rId5"/>
    <p:sldId id="261" r:id="rId6"/>
    <p:sldId id="260" r:id="rId7"/>
    <p:sldId id="278" r:id="rId8"/>
    <p:sldId id="282" r:id="rId9"/>
    <p:sldId id="259" r:id="rId10"/>
    <p:sldId id="284" r:id="rId11"/>
    <p:sldId id="285" r:id="rId12"/>
    <p:sldId id="269" r:id="rId13"/>
    <p:sldId id="274" r:id="rId14"/>
    <p:sldId id="273" r:id="rId15"/>
    <p:sldId id="270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9489" autoAdjust="0"/>
  </p:normalViewPr>
  <p:slideViewPr>
    <p:cSldViewPr>
      <p:cViewPr>
        <p:scale>
          <a:sx n="100" d="100"/>
          <a:sy n="100" d="100"/>
        </p:scale>
        <p:origin x="-7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3;&#1072;&#1096;&#1072;%20&#1082;&#1086;&#1092;&#1077;&#1088;&#1077;&#1085;&#1094;&#1080;&#1103;&#1102;&#1073;&#1080;&#1083;&#1077;&#1081;\&#1053;&#1086;&#1074;&#1086;&#1089;&#1080;&#1073;%20&#1057;&#1095;&#1077;&#1090;%203%20&#1075;&#1086;&#1076;&#1072;%20&#1084;&#1072;&#1082;&#1089;%2018_33_1&#1044;&#1051;&#1071;%201.2.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Admin\&#1056;&#1072;&#1073;&#1086;&#1095;&#1080;&#1081;%20&#1089;&#1090;&#1086;&#1083;\&#1061;&#1077;&#1088;&#1089;&#1090;%20&#1087;&#1088;&#1086;&#1075;&#1080;%20%20&#1080;%20&#1090;&#1076;%20&#1086;&#1074;&#1072;&#1103;%20&#1087;&#1072;&#1087;&#1082;&#1072;\&#1052;&#1054;&#1048;%20&#1056;&#1040;&#1057;&#1063;&#1045;&#1058;&#1067;%20(&#1074;&#1089;&#1077;%20&#1092;&#1072;&#1081;&#1083;&#1099;)\&#1044;&#1040;_&#1089;&#1082;&#1086;&#1083;&#1100;&#1079;&#1103;&#1097;&#1080;&#1081;%20&#1080;%20&#1080;&#1090;&#1086;&#1075;&#1086;%20&#1043;&#1088;&#1072;&#1092;&#1080;&#1082;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Ход среднегодовых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1400" b="0" baseline="0" dirty="0">
                <a:latin typeface="Times New Roman" pitchFamily="18" charset="0"/>
                <a:cs typeface="Times New Roman" pitchFamily="18" charset="0"/>
              </a:rPr>
              <a:t> р. </a:t>
            </a:r>
            <a:r>
              <a:rPr lang="ru-RU" sz="1400" b="0" baseline="0" dirty="0" err="1">
                <a:latin typeface="Times New Roman" pitchFamily="18" charset="0"/>
                <a:cs typeface="Times New Roman" pitchFamily="18" charset="0"/>
              </a:rPr>
              <a:t>Омь</a:t>
            </a:r>
            <a:r>
              <a:rPr lang="ru-RU" sz="1400" b="0" baseline="0" dirty="0">
                <a:latin typeface="Times New Roman" pitchFamily="18" charset="0"/>
                <a:cs typeface="Times New Roman" pitchFamily="18" charset="0"/>
              </a:rPr>
              <a:t> -Куйбышев (1939-2018</a:t>
            </a:r>
            <a:r>
              <a:rPr lang="ru-RU" sz="1400" b="0" i="0" baseline="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0" i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1466252628548489E-2"/>
          <c:y val="0.127753774870943"/>
          <c:w val="0.82947532918071998"/>
          <c:h val="0.69885971708022054"/>
        </c:manualLayout>
      </c:layout>
      <c:scatterChart>
        <c:scatterStyle val="lineMarker"/>
        <c:varyColors val="0"/>
        <c:ser>
          <c:idx val="0"/>
          <c:order val="0"/>
          <c:tx>
            <c:v>1939-2018</c:v>
          </c:tx>
          <c:trendline>
            <c:name>1939-2018</c:name>
            <c:spPr>
              <a:ln w="25400" cmpd="sng">
                <a:solidFill>
                  <a:srgbClr val="FF000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16423657027169442"/>
                  <c:y val="-3.092991813353398E-2"/>
                </c:manualLayout>
              </c:layout>
              <c:numFmt formatCode="General" sourceLinked="0"/>
            </c:trendlineLbl>
          </c:trendline>
          <c:xVal>
            <c:numRef>
              <c:f>'[Новосиб Счет 3 года макс 18_33_1ДЛЯ 1.2.6.xlsx]омь куйбышев'!$C$13:$C$92</c:f>
              <c:numCache>
                <c:formatCode>General</c:formatCode>
                <c:ptCount val="80"/>
                <c:pt idx="0">
                  <c:v>1939</c:v>
                </c:pt>
                <c:pt idx="1">
                  <c:v>1940</c:v>
                </c:pt>
                <c:pt idx="2">
                  <c:v>1941</c:v>
                </c:pt>
                <c:pt idx="3">
                  <c:v>1942</c:v>
                </c:pt>
                <c:pt idx="4">
                  <c:v>1943</c:v>
                </c:pt>
                <c:pt idx="5">
                  <c:v>1944</c:v>
                </c:pt>
                <c:pt idx="6">
                  <c:v>1945</c:v>
                </c:pt>
                <c:pt idx="7">
                  <c:v>1946</c:v>
                </c:pt>
                <c:pt idx="8">
                  <c:v>1947</c:v>
                </c:pt>
                <c:pt idx="9">
                  <c:v>1948</c:v>
                </c:pt>
                <c:pt idx="10">
                  <c:v>1949</c:v>
                </c:pt>
                <c:pt idx="11">
                  <c:v>1950</c:v>
                </c:pt>
                <c:pt idx="12">
                  <c:v>1951</c:v>
                </c:pt>
                <c:pt idx="13">
                  <c:v>1952</c:v>
                </c:pt>
                <c:pt idx="14">
                  <c:v>1953</c:v>
                </c:pt>
                <c:pt idx="15">
                  <c:v>1954</c:v>
                </c:pt>
                <c:pt idx="16">
                  <c:v>1955</c:v>
                </c:pt>
                <c:pt idx="17">
                  <c:v>1956</c:v>
                </c:pt>
                <c:pt idx="18">
                  <c:v>1957</c:v>
                </c:pt>
                <c:pt idx="19">
                  <c:v>1958</c:v>
                </c:pt>
                <c:pt idx="20">
                  <c:v>1959</c:v>
                </c:pt>
                <c:pt idx="21">
                  <c:v>1960</c:v>
                </c:pt>
                <c:pt idx="22">
                  <c:v>1961</c:v>
                </c:pt>
                <c:pt idx="23">
                  <c:v>1962</c:v>
                </c:pt>
                <c:pt idx="24">
                  <c:v>1963</c:v>
                </c:pt>
                <c:pt idx="25">
                  <c:v>1964</c:v>
                </c:pt>
                <c:pt idx="26">
                  <c:v>1965</c:v>
                </c:pt>
                <c:pt idx="27">
                  <c:v>1966</c:v>
                </c:pt>
                <c:pt idx="28">
                  <c:v>1967</c:v>
                </c:pt>
                <c:pt idx="29">
                  <c:v>1968</c:v>
                </c:pt>
                <c:pt idx="30">
                  <c:v>1969</c:v>
                </c:pt>
                <c:pt idx="31">
                  <c:v>1970</c:v>
                </c:pt>
                <c:pt idx="32">
                  <c:v>1971</c:v>
                </c:pt>
                <c:pt idx="33">
                  <c:v>1972</c:v>
                </c:pt>
                <c:pt idx="34">
                  <c:v>1973</c:v>
                </c:pt>
                <c:pt idx="35">
                  <c:v>1974</c:v>
                </c:pt>
                <c:pt idx="36">
                  <c:v>1975</c:v>
                </c:pt>
                <c:pt idx="37">
                  <c:v>1976</c:v>
                </c:pt>
                <c:pt idx="38">
                  <c:v>1977</c:v>
                </c:pt>
                <c:pt idx="39">
                  <c:v>1978</c:v>
                </c:pt>
                <c:pt idx="40">
                  <c:v>1979</c:v>
                </c:pt>
                <c:pt idx="41">
                  <c:v>1980</c:v>
                </c:pt>
                <c:pt idx="42">
                  <c:v>1981</c:v>
                </c:pt>
                <c:pt idx="43">
                  <c:v>1982</c:v>
                </c:pt>
                <c:pt idx="44">
                  <c:v>1983</c:v>
                </c:pt>
                <c:pt idx="45">
                  <c:v>1984</c:v>
                </c:pt>
                <c:pt idx="46">
                  <c:v>1985</c:v>
                </c:pt>
                <c:pt idx="47">
                  <c:v>1986</c:v>
                </c:pt>
                <c:pt idx="48">
                  <c:v>1987</c:v>
                </c:pt>
                <c:pt idx="49">
                  <c:v>1988</c:v>
                </c:pt>
                <c:pt idx="50">
                  <c:v>1989</c:v>
                </c:pt>
                <c:pt idx="51">
                  <c:v>1990</c:v>
                </c:pt>
                <c:pt idx="52">
                  <c:v>1991</c:v>
                </c:pt>
                <c:pt idx="53">
                  <c:v>1992</c:v>
                </c:pt>
                <c:pt idx="54">
                  <c:v>1993</c:v>
                </c:pt>
                <c:pt idx="55">
                  <c:v>1994</c:v>
                </c:pt>
                <c:pt idx="56">
                  <c:v>1995</c:v>
                </c:pt>
                <c:pt idx="57">
                  <c:v>1996</c:v>
                </c:pt>
                <c:pt idx="58">
                  <c:v>1997</c:v>
                </c:pt>
                <c:pt idx="59">
                  <c:v>1998</c:v>
                </c:pt>
                <c:pt idx="60">
                  <c:v>1999</c:v>
                </c:pt>
                <c:pt idx="61">
                  <c:v>2000</c:v>
                </c:pt>
                <c:pt idx="62">
                  <c:v>2001</c:v>
                </c:pt>
                <c:pt idx="63">
                  <c:v>2002</c:v>
                </c:pt>
                <c:pt idx="64">
                  <c:v>2003</c:v>
                </c:pt>
                <c:pt idx="65">
                  <c:v>2004</c:v>
                </c:pt>
                <c:pt idx="66">
                  <c:v>2005</c:v>
                </c:pt>
                <c:pt idx="67">
                  <c:v>2006</c:v>
                </c:pt>
                <c:pt idx="68">
                  <c:v>2007</c:v>
                </c:pt>
                <c:pt idx="69">
                  <c:v>2008</c:v>
                </c:pt>
                <c:pt idx="70">
                  <c:v>2009</c:v>
                </c:pt>
                <c:pt idx="71">
                  <c:v>2010</c:v>
                </c:pt>
                <c:pt idx="72">
                  <c:v>2011</c:v>
                </c:pt>
                <c:pt idx="73">
                  <c:v>2012</c:v>
                </c:pt>
                <c:pt idx="74">
                  <c:v>2013</c:v>
                </c:pt>
                <c:pt idx="75">
                  <c:v>2014</c:v>
                </c:pt>
                <c:pt idx="76">
                  <c:v>2015</c:v>
                </c:pt>
                <c:pt idx="77">
                  <c:v>2016</c:v>
                </c:pt>
                <c:pt idx="78">
                  <c:v>2017</c:v>
                </c:pt>
                <c:pt idx="79">
                  <c:v>2018</c:v>
                </c:pt>
              </c:numCache>
            </c:numRef>
          </c:xVal>
          <c:yVal>
            <c:numRef>
              <c:f>'[Новосиб Счет 3 года макс 18_33_1ДЛЯ 1.2.6.xlsx]омь куйбышев'!$P$13:$P$92</c:f>
              <c:numCache>
                <c:formatCode>General</c:formatCode>
                <c:ptCount val="80"/>
                <c:pt idx="0">
                  <c:v>39.299999999999997</c:v>
                </c:pt>
                <c:pt idx="1">
                  <c:v>17.8</c:v>
                </c:pt>
                <c:pt idx="2">
                  <c:v>50.3</c:v>
                </c:pt>
                <c:pt idx="3">
                  <c:v>25.8</c:v>
                </c:pt>
                <c:pt idx="4">
                  <c:v>26.4</c:v>
                </c:pt>
                <c:pt idx="5">
                  <c:v>14.1</c:v>
                </c:pt>
                <c:pt idx="6">
                  <c:v>7.8</c:v>
                </c:pt>
                <c:pt idx="7">
                  <c:v>39.1</c:v>
                </c:pt>
                <c:pt idx="8">
                  <c:v>53</c:v>
                </c:pt>
                <c:pt idx="9">
                  <c:v>56.5</c:v>
                </c:pt>
                <c:pt idx="10">
                  <c:v>47</c:v>
                </c:pt>
                <c:pt idx="11">
                  <c:v>29.6</c:v>
                </c:pt>
                <c:pt idx="12">
                  <c:v>15.8</c:v>
                </c:pt>
                <c:pt idx="13">
                  <c:v>5.5</c:v>
                </c:pt>
                <c:pt idx="14">
                  <c:v>6.9</c:v>
                </c:pt>
                <c:pt idx="15">
                  <c:v>6.57</c:v>
                </c:pt>
                <c:pt idx="16">
                  <c:v>8.9600000000000009</c:v>
                </c:pt>
                <c:pt idx="17">
                  <c:v>3.96</c:v>
                </c:pt>
                <c:pt idx="18">
                  <c:v>10.3</c:v>
                </c:pt>
                <c:pt idx="19">
                  <c:v>12.1</c:v>
                </c:pt>
                <c:pt idx="20">
                  <c:v>26.3</c:v>
                </c:pt>
                <c:pt idx="21">
                  <c:v>38.299999999999997</c:v>
                </c:pt>
                <c:pt idx="22">
                  <c:v>25.1</c:v>
                </c:pt>
                <c:pt idx="23">
                  <c:v>11.2</c:v>
                </c:pt>
                <c:pt idx="24">
                  <c:v>10.199999999999999</c:v>
                </c:pt>
                <c:pt idx="25">
                  <c:v>18.100000000000001</c:v>
                </c:pt>
                <c:pt idx="26">
                  <c:v>10.7</c:v>
                </c:pt>
                <c:pt idx="27">
                  <c:v>14.7</c:v>
                </c:pt>
                <c:pt idx="28">
                  <c:v>1.42</c:v>
                </c:pt>
                <c:pt idx="29">
                  <c:v>1.44</c:v>
                </c:pt>
                <c:pt idx="30">
                  <c:v>13.7</c:v>
                </c:pt>
                <c:pt idx="31">
                  <c:v>17.7</c:v>
                </c:pt>
                <c:pt idx="32">
                  <c:v>33</c:v>
                </c:pt>
                <c:pt idx="33">
                  <c:v>30</c:v>
                </c:pt>
                <c:pt idx="34">
                  <c:v>36.700000000000003</c:v>
                </c:pt>
                <c:pt idx="35">
                  <c:v>15</c:v>
                </c:pt>
                <c:pt idx="36">
                  <c:v>20.8</c:v>
                </c:pt>
                <c:pt idx="37">
                  <c:v>5.85</c:v>
                </c:pt>
                <c:pt idx="38">
                  <c:v>10.6</c:v>
                </c:pt>
                <c:pt idx="39">
                  <c:v>8.84</c:v>
                </c:pt>
                <c:pt idx="40">
                  <c:v>21.3</c:v>
                </c:pt>
                <c:pt idx="41">
                  <c:v>11.3</c:v>
                </c:pt>
                <c:pt idx="42">
                  <c:v>10.6</c:v>
                </c:pt>
                <c:pt idx="43">
                  <c:v>1.75</c:v>
                </c:pt>
                <c:pt idx="44">
                  <c:v>4.8499999999999996</c:v>
                </c:pt>
                <c:pt idx="45">
                  <c:v>17.7</c:v>
                </c:pt>
                <c:pt idx="46">
                  <c:v>49.9</c:v>
                </c:pt>
                <c:pt idx="47">
                  <c:v>48.1</c:v>
                </c:pt>
                <c:pt idx="48">
                  <c:v>28.4</c:v>
                </c:pt>
                <c:pt idx="49">
                  <c:v>24.7</c:v>
                </c:pt>
                <c:pt idx="50">
                  <c:v>3.84</c:v>
                </c:pt>
                <c:pt idx="51">
                  <c:v>3.36</c:v>
                </c:pt>
                <c:pt idx="52">
                  <c:v>3.18</c:v>
                </c:pt>
                <c:pt idx="53">
                  <c:v>7.14</c:v>
                </c:pt>
                <c:pt idx="54">
                  <c:v>22</c:v>
                </c:pt>
                <c:pt idx="55">
                  <c:v>12.5</c:v>
                </c:pt>
                <c:pt idx="56">
                  <c:v>21.2</c:v>
                </c:pt>
                <c:pt idx="57">
                  <c:v>42.1</c:v>
                </c:pt>
                <c:pt idx="58">
                  <c:v>35</c:v>
                </c:pt>
                <c:pt idx="59">
                  <c:v>23.4</c:v>
                </c:pt>
                <c:pt idx="60">
                  <c:v>12.5</c:v>
                </c:pt>
                <c:pt idx="61">
                  <c:v>4.2</c:v>
                </c:pt>
                <c:pt idx="62">
                  <c:v>9.8699999999999992</c:v>
                </c:pt>
                <c:pt idx="63">
                  <c:v>34.6</c:v>
                </c:pt>
                <c:pt idx="64">
                  <c:v>27.2</c:v>
                </c:pt>
                <c:pt idx="65">
                  <c:v>16.5</c:v>
                </c:pt>
                <c:pt idx="66">
                  <c:v>13.4</c:v>
                </c:pt>
                <c:pt idx="67">
                  <c:v>4.84</c:v>
                </c:pt>
                <c:pt idx="68">
                  <c:v>28.3</c:v>
                </c:pt>
                <c:pt idx="69">
                  <c:v>18.600000000000001</c:v>
                </c:pt>
                <c:pt idx="70">
                  <c:v>24.9</c:v>
                </c:pt>
                <c:pt idx="71">
                  <c:v>40.5</c:v>
                </c:pt>
                <c:pt idx="72">
                  <c:v>25</c:v>
                </c:pt>
                <c:pt idx="73">
                  <c:v>7.65</c:v>
                </c:pt>
                <c:pt idx="74">
                  <c:v>30.8</c:v>
                </c:pt>
                <c:pt idx="75">
                  <c:v>40.299999999999997</c:v>
                </c:pt>
                <c:pt idx="76">
                  <c:v>36.200000000000003</c:v>
                </c:pt>
                <c:pt idx="77">
                  <c:v>27.1</c:v>
                </c:pt>
                <c:pt idx="78">
                  <c:v>29</c:v>
                </c:pt>
                <c:pt idx="79">
                  <c:v>49.9</c:v>
                </c:pt>
              </c:numCache>
            </c:numRef>
          </c:yVal>
          <c:smooth val="0"/>
        </c:ser>
        <c:ser>
          <c:idx val="1"/>
          <c:order val="1"/>
          <c:spPr>
            <a:ln w="12700"/>
          </c:spPr>
          <c:marker>
            <c:symbol val="square"/>
            <c:size val="2"/>
          </c:marker>
          <c:trendline>
            <c:name>1939_2012</c:name>
            <c:spPr>
              <a:ln w="25400" cmpd="sng">
                <a:solidFill>
                  <a:schemeClr val="tx1"/>
                </a:solidFill>
                <a:prstDash val="dash"/>
              </a:ln>
            </c:spPr>
            <c:trendlineType val="linear"/>
            <c:dispRSqr val="1"/>
            <c:dispEq val="1"/>
            <c:trendlineLbl>
              <c:layout>
                <c:manualLayout>
                  <c:x val="0.16812205406805106"/>
                  <c:y val="3.4361009512600293E-2"/>
                </c:manualLayout>
              </c:layout>
              <c:numFmt formatCode="General" sourceLinked="0"/>
            </c:trendlineLbl>
          </c:trendline>
          <c:xVal>
            <c:numRef>
              <c:f>'[Новосиб Счет 3 года макс 18_33_1ДЛЯ 1.2.6.xlsx]омь куйбышев'!$C$13:$C$86</c:f>
              <c:numCache>
                <c:formatCode>General</c:formatCode>
                <c:ptCount val="74"/>
                <c:pt idx="0">
                  <c:v>1939</c:v>
                </c:pt>
                <c:pt idx="1">
                  <c:v>1940</c:v>
                </c:pt>
                <c:pt idx="2">
                  <c:v>1941</c:v>
                </c:pt>
                <c:pt idx="3">
                  <c:v>1942</c:v>
                </c:pt>
                <c:pt idx="4">
                  <c:v>1943</c:v>
                </c:pt>
                <c:pt idx="5">
                  <c:v>1944</c:v>
                </c:pt>
                <c:pt idx="6">
                  <c:v>1945</c:v>
                </c:pt>
                <c:pt idx="7">
                  <c:v>1946</c:v>
                </c:pt>
                <c:pt idx="8">
                  <c:v>1947</c:v>
                </c:pt>
                <c:pt idx="9">
                  <c:v>1948</c:v>
                </c:pt>
                <c:pt idx="10">
                  <c:v>1949</c:v>
                </c:pt>
                <c:pt idx="11">
                  <c:v>1950</c:v>
                </c:pt>
                <c:pt idx="12">
                  <c:v>1951</c:v>
                </c:pt>
                <c:pt idx="13">
                  <c:v>1952</c:v>
                </c:pt>
                <c:pt idx="14">
                  <c:v>1953</c:v>
                </c:pt>
                <c:pt idx="15">
                  <c:v>1954</c:v>
                </c:pt>
                <c:pt idx="16">
                  <c:v>1955</c:v>
                </c:pt>
                <c:pt idx="17">
                  <c:v>1956</c:v>
                </c:pt>
                <c:pt idx="18">
                  <c:v>1957</c:v>
                </c:pt>
                <c:pt idx="19">
                  <c:v>1958</c:v>
                </c:pt>
                <c:pt idx="20">
                  <c:v>1959</c:v>
                </c:pt>
                <c:pt idx="21">
                  <c:v>1960</c:v>
                </c:pt>
                <c:pt idx="22">
                  <c:v>1961</c:v>
                </c:pt>
                <c:pt idx="23">
                  <c:v>1962</c:v>
                </c:pt>
                <c:pt idx="24">
                  <c:v>1963</c:v>
                </c:pt>
                <c:pt idx="25">
                  <c:v>1964</c:v>
                </c:pt>
                <c:pt idx="26">
                  <c:v>1965</c:v>
                </c:pt>
                <c:pt idx="27">
                  <c:v>1966</c:v>
                </c:pt>
                <c:pt idx="28">
                  <c:v>1967</c:v>
                </c:pt>
                <c:pt idx="29">
                  <c:v>1968</c:v>
                </c:pt>
                <c:pt idx="30">
                  <c:v>1969</c:v>
                </c:pt>
                <c:pt idx="31">
                  <c:v>1970</c:v>
                </c:pt>
                <c:pt idx="32">
                  <c:v>1971</c:v>
                </c:pt>
                <c:pt idx="33">
                  <c:v>1972</c:v>
                </c:pt>
                <c:pt idx="34">
                  <c:v>1973</c:v>
                </c:pt>
                <c:pt idx="35">
                  <c:v>1974</c:v>
                </c:pt>
                <c:pt idx="36">
                  <c:v>1975</c:v>
                </c:pt>
                <c:pt idx="37">
                  <c:v>1976</c:v>
                </c:pt>
                <c:pt idx="38">
                  <c:v>1977</c:v>
                </c:pt>
                <c:pt idx="39">
                  <c:v>1978</c:v>
                </c:pt>
                <c:pt idx="40">
                  <c:v>1979</c:v>
                </c:pt>
                <c:pt idx="41">
                  <c:v>1980</c:v>
                </c:pt>
                <c:pt idx="42">
                  <c:v>1981</c:v>
                </c:pt>
                <c:pt idx="43">
                  <c:v>1982</c:v>
                </c:pt>
                <c:pt idx="44">
                  <c:v>1983</c:v>
                </c:pt>
                <c:pt idx="45">
                  <c:v>1984</c:v>
                </c:pt>
                <c:pt idx="46">
                  <c:v>1985</c:v>
                </c:pt>
                <c:pt idx="47">
                  <c:v>1986</c:v>
                </c:pt>
                <c:pt idx="48">
                  <c:v>1987</c:v>
                </c:pt>
                <c:pt idx="49">
                  <c:v>1988</c:v>
                </c:pt>
                <c:pt idx="50">
                  <c:v>1989</c:v>
                </c:pt>
                <c:pt idx="51">
                  <c:v>1990</c:v>
                </c:pt>
                <c:pt idx="52">
                  <c:v>1991</c:v>
                </c:pt>
                <c:pt idx="53">
                  <c:v>1992</c:v>
                </c:pt>
                <c:pt idx="54">
                  <c:v>1993</c:v>
                </c:pt>
                <c:pt idx="55">
                  <c:v>1994</c:v>
                </c:pt>
                <c:pt idx="56">
                  <c:v>1995</c:v>
                </c:pt>
                <c:pt idx="57">
                  <c:v>1996</c:v>
                </c:pt>
                <c:pt idx="58">
                  <c:v>1997</c:v>
                </c:pt>
                <c:pt idx="59">
                  <c:v>1998</c:v>
                </c:pt>
                <c:pt idx="60">
                  <c:v>1999</c:v>
                </c:pt>
                <c:pt idx="61">
                  <c:v>2000</c:v>
                </c:pt>
                <c:pt idx="62">
                  <c:v>2001</c:v>
                </c:pt>
                <c:pt idx="63">
                  <c:v>2002</c:v>
                </c:pt>
                <c:pt idx="64">
                  <c:v>2003</c:v>
                </c:pt>
                <c:pt idx="65">
                  <c:v>2004</c:v>
                </c:pt>
                <c:pt idx="66">
                  <c:v>2005</c:v>
                </c:pt>
                <c:pt idx="67">
                  <c:v>2006</c:v>
                </c:pt>
                <c:pt idx="68">
                  <c:v>2007</c:v>
                </c:pt>
                <c:pt idx="69">
                  <c:v>2008</c:v>
                </c:pt>
                <c:pt idx="70">
                  <c:v>2009</c:v>
                </c:pt>
                <c:pt idx="71">
                  <c:v>2010</c:v>
                </c:pt>
                <c:pt idx="72">
                  <c:v>2011</c:v>
                </c:pt>
                <c:pt idx="73">
                  <c:v>2012</c:v>
                </c:pt>
              </c:numCache>
            </c:numRef>
          </c:xVal>
          <c:yVal>
            <c:numRef>
              <c:f>'[Новосиб Счет 3 года макс 18_33_1ДЛЯ 1.2.6.xlsx]омь куйбышев'!$P$13:$P$86</c:f>
              <c:numCache>
                <c:formatCode>General</c:formatCode>
                <c:ptCount val="74"/>
                <c:pt idx="0">
                  <c:v>39.299999999999997</c:v>
                </c:pt>
                <c:pt idx="1">
                  <c:v>17.8</c:v>
                </c:pt>
                <c:pt idx="2">
                  <c:v>50.3</c:v>
                </c:pt>
                <c:pt idx="3">
                  <c:v>25.8</c:v>
                </c:pt>
                <c:pt idx="4">
                  <c:v>26.4</c:v>
                </c:pt>
                <c:pt idx="5">
                  <c:v>14.1</c:v>
                </c:pt>
                <c:pt idx="6">
                  <c:v>7.8</c:v>
                </c:pt>
                <c:pt idx="7">
                  <c:v>39.1</c:v>
                </c:pt>
                <c:pt idx="8">
                  <c:v>53</c:v>
                </c:pt>
                <c:pt idx="9">
                  <c:v>56.5</c:v>
                </c:pt>
                <c:pt idx="10">
                  <c:v>47</c:v>
                </c:pt>
                <c:pt idx="11">
                  <c:v>29.6</c:v>
                </c:pt>
                <c:pt idx="12">
                  <c:v>15.8</c:v>
                </c:pt>
                <c:pt idx="13">
                  <c:v>5.5</c:v>
                </c:pt>
                <c:pt idx="14">
                  <c:v>6.9</c:v>
                </c:pt>
                <c:pt idx="15">
                  <c:v>6.57</c:v>
                </c:pt>
                <c:pt idx="16">
                  <c:v>8.9600000000000009</c:v>
                </c:pt>
                <c:pt idx="17">
                  <c:v>3.96</c:v>
                </c:pt>
                <c:pt idx="18">
                  <c:v>10.3</c:v>
                </c:pt>
                <c:pt idx="19">
                  <c:v>12.1</c:v>
                </c:pt>
                <c:pt idx="20">
                  <c:v>26.3</c:v>
                </c:pt>
                <c:pt idx="21">
                  <c:v>38.299999999999997</c:v>
                </c:pt>
                <c:pt idx="22">
                  <c:v>25.1</c:v>
                </c:pt>
                <c:pt idx="23">
                  <c:v>11.2</c:v>
                </c:pt>
                <c:pt idx="24">
                  <c:v>10.199999999999999</c:v>
                </c:pt>
                <c:pt idx="25">
                  <c:v>18.100000000000001</c:v>
                </c:pt>
                <c:pt idx="26">
                  <c:v>10.7</c:v>
                </c:pt>
                <c:pt idx="27">
                  <c:v>14.7</c:v>
                </c:pt>
                <c:pt idx="28">
                  <c:v>1.42</c:v>
                </c:pt>
                <c:pt idx="29">
                  <c:v>1.44</c:v>
                </c:pt>
                <c:pt idx="30">
                  <c:v>13.7</c:v>
                </c:pt>
                <c:pt idx="31">
                  <c:v>17.7</c:v>
                </c:pt>
                <c:pt idx="32">
                  <c:v>33</c:v>
                </c:pt>
                <c:pt idx="33">
                  <c:v>30</c:v>
                </c:pt>
                <c:pt idx="34">
                  <c:v>36.700000000000003</c:v>
                </c:pt>
                <c:pt idx="35">
                  <c:v>15</c:v>
                </c:pt>
                <c:pt idx="36">
                  <c:v>20.8</c:v>
                </c:pt>
                <c:pt idx="37">
                  <c:v>5.85</c:v>
                </c:pt>
                <c:pt idx="38">
                  <c:v>10.6</c:v>
                </c:pt>
                <c:pt idx="39">
                  <c:v>8.84</c:v>
                </c:pt>
                <c:pt idx="40">
                  <c:v>21.3</c:v>
                </c:pt>
                <c:pt idx="41">
                  <c:v>11.3</c:v>
                </c:pt>
                <c:pt idx="42">
                  <c:v>10.6</c:v>
                </c:pt>
                <c:pt idx="43">
                  <c:v>1.75</c:v>
                </c:pt>
                <c:pt idx="44">
                  <c:v>4.8499999999999996</c:v>
                </c:pt>
                <c:pt idx="45">
                  <c:v>17.7</c:v>
                </c:pt>
                <c:pt idx="46">
                  <c:v>49.9</c:v>
                </c:pt>
                <c:pt idx="47">
                  <c:v>48.1</c:v>
                </c:pt>
                <c:pt idx="48">
                  <c:v>28.4</c:v>
                </c:pt>
                <c:pt idx="49">
                  <c:v>24.7</c:v>
                </c:pt>
                <c:pt idx="50">
                  <c:v>3.84</c:v>
                </c:pt>
                <c:pt idx="51">
                  <c:v>3.36</c:v>
                </c:pt>
                <c:pt idx="52">
                  <c:v>3.18</c:v>
                </c:pt>
                <c:pt idx="53">
                  <c:v>7.14</c:v>
                </c:pt>
                <c:pt idx="54">
                  <c:v>22</c:v>
                </c:pt>
                <c:pt idx="55">
                  <c:v>12.5</c:v>
                </c:pt>
                <c:pt idx="56">
                  <c:v>21.2</c:v>
                </c:pt>
                <c:pt idx="57">
                  <c:v>42.1</c:v>
                </c:pt>
                <c:pt idx="58">
                  <c:v>35</c:v>
                </c:pt>
                <c:pt idx="59">
                  <c:v>23.4</c:v>
                </c:pt>
                <c:pt idx="60">
                  <c:v>12.5</c:v>
                </c:pt>
                <c:pt idx="61">
                  <c:v>4.2</c:v>
                </c:pt>
                <c:pt idx="62">
                  <c:v>9.8699999999999992</c:v>
                </c:pt>
                <c:pt idx="63">
                  <c:v>34.6</c:v>
                </c:pt>
                <c:pt idx="64">
                  <c:v>27.2</c:v>
                </c:pt>
                <c:pt idx="65">
                  <c:v>16.5</c:v>
                </c:pt>
                <c:pt idx="66">
                  <c:v>13.4</c:v>
                </c:pt>
                <c:pt idx="67">
                  <c:v>4.84</c:v>
                </c:pt>
                <c:pt idx="68">
                  <c:v>28.3</c:v>
                </c:pt>
                <c:pt idx="69">
                  <c:v>18.600000000000001</c:v>
                </c:pt>
                <c:pt idx="70">
                  <c:v>24.9</c:v>
                </c:pt>
                <c:pt idx="71">
                  <c:v>40.5</c:v>
                </c:pt>
                <c:pt idx="72">
                  <c:v>25</c:v>
                </c:pt>
                <c:pt idx="73">
                  <c:v>7.65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605632"/>
        <c:axId val="131607552"/>
      </c:scatterChart>
      <c:valAx>
        <c:axId val="13160563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200" b="0">
                    <a:latin typeface="Times New Roman" pitchFamily="18" charset="0"/>
                    <a:cs typeface="Times New Roman" pitchFamily="18" charset="0"/>
                  </a:rPr>
                  <a:t>Год</a:t>
                </a:r>
              </a:p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 sz="1200" b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1607552"/>
        <c:crosses val="autoZero"/>
        <c:crossBetween val="midCat"/>
      </c:valAx>
      <c:valAx>
        <c:axId val="131607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200" b="0">
                    <a:latin typeface="Times New Roman" pitchFamily="18" charset="0"/>
                    <a:cs typeface="Times New Roman" pitchFamily="18" charset="0"/>
                  </a:rPr>
                  <a:t>Расход,</a:t>
                </a:r>
                <a:r>
                  <a:rPr lang="ru-RU" sz="1200" b="0" baseline="0">
                    <a:latin typeface="Times New Roman" pitchFamily="18" charset="0"/>
                    <a:cs typeface="Times New Roman" pitchFamily="18" charset="0"/>
                  </a:rPr>
                  <a:t> м</a:t>
                </a:r>
                <a:r>
                  <a:rPr lang="ru-RU" sz="1200" b="0" baseline="3000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200" b="0" baseline="0">
                    <a:latin typeface="Times New Roman" pitchFamily="18" charset="0"/>
                    <a:cs typeface="Times New Roman" pitchFamily="18" charset="0"/>
                  </a:rPr>
                  <a:t>/с</a:t>
                </a:r>
                <a:endParaRPr lang="ru-RU" sz="1200" b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16056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0275812479472"/>
          <c:y val="7.4670934647113926E-2"/>
          <c:w val="0.73599375049934301"/>
          <c:h val="0.68424817449092168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solidFill>
                <a:schemeClr val="tx1"/>
              </a:solidFill>
            </a:ln>
          </c:spPr>
          <c:marker>
            <c:symbol val="diamond"/>
            <c:size val="3"/>
            <c:spPr>
              <a:solidFill>
                <a:schemeClr val="tx1"/>
              </a:solidFill>
              <a:ln w="3175">
                <a:solidFill>
                  <a:schemeClr val="tx1"/>
                </a:solidFill>
              </a:ln>
            </c:spPr>
          </c:marker>
          <c:trendline>
            <c:trendlineType val="linear"/>
            <c:forward val="6"/>
            <c:dispRSqr val="0"/>
            <c:dispEq val="1"/>
            <c:trendlineLbl>
              <c:layout>
                <c:manualLayout>
                  <c:x val="0.17850372419663771"/>
                  <c:y val="-0.44856202974628184"/>
                </c:manualLayout>
              </c:layout>
              <c:numFmt formatCode="General" sourceLinked="0"/>
              <c:spPr>
                <a:solidFill>
                  <a:srgbClr val="FFFFCC"/>
                </a:solidFill>
              </c:spPr>
              <c:txPr>
                <a:bodyPr/>
                <a:lstStyle/>
                <a:p>
                  <a:pPr>
                    <a:defRPr sz="800" b="1" baseline="0"/>
                  </a:pPr>
                  <a:endParaRPr lang="ru-RU"/>
                </a:p>
              </c:txPr>
            </c:trendlineLbl>
          </c:trendline>
          <c:yVal>
            <c:numRef>
              <c:f>'33 Acf'!$B$6:$B$66</c:f>
              <c:numCache>
                <c:formatCode>0.0000</c:formatCode>
                <c:ptCount val="61"/>
                <c:pt idx="0">
                  <c:v>3.22</c:v>
                </c:pt>
                <c:pt idx="1">
                  <c:v>5.6</c:v>
                </c:pt>
                <c:pt idx="2">
                  <c:v>3.96</c:v>
                </c:pt>
                <c:pt idx="3">
                  <c:v>9.92</c:v>
                </c:pt>
                <c:pt idx="4">
                  <c:v>12.8</c:v>
                </c:pt>
                <c:pt idx="5">
                  <c:v>23.1</c:v>
                </c:pt>
                <c:pt idx="6">
                  <c:v>29.3</c:v>
                </c:pt>
                <c:pt idx="7">
                  <c:v>22.7</c:v>
                </c:pt>
                <c:pt idx="8">
                  <c:v>7.68</c:v>
                </c:pt>
                <c:pt idx="9">
                  <c:v>10.8</c:v>
                </c:pt>
                <c:pt idx="10">
                  <c:v>15.7</c:v>
                </c:pt>
                <c:pt idx="11">
                  <c:v>13.4</c:v>
                </c:pt>
                <c:pt idx="12">
                  <c:v>18.100000000000001</c:v>
                </c:pt>
                <c:pt idx="13">
                  <c:v>3.3899999999999997</c:v>
                </c:pt>
                <c:pt idx="14">
                  <c:v>2.74</c:v>
                </c:pt>
                <c:pt idx="15">
                  <c:v>10.6</c:v>
                </c:pt>
                <c:pt idx="16">
                  <c:v>22.7</c:v>
                </c:pt>
                <c:pt idx="17">
                  <c:v>27.6</c:v>
                </c:pt>
                <c:pt idx="18">
                  <c:v>19.7</c:v>
                </c:pt>
                <c:pt idx="19">
                  <c:v>24</c:v>
                </c:pt>
                <c:pt idx="20">
                  <c:v>15.7</c:v>
                </c:pt>
                <c:pt idx="21">
                  <c:v>25.8</c:v>
                </c:pt>
                <c:pt idx="22">
                  <c:v>9.5</c:v>
                </c:pt>
                <c:pt idx="23">
                  <c:v>7.03</c:v>
                </c:pt>
                <c:pt idx="24">
                  <c:v>9.51</c:v>
                </c:pt>
                <c:pt idx="25">
                  <c:v>21.5</c:v>
                </c:pt>
                <c:pt idx="26">
                  <c:v>17</c:v>
                </c:pt>
                <c:pt idx="27">
                  <c:v>7.59</c:v>
                </c:pt>
                <c:pt idx="28">
                  <c:v>4.4000000000000004</c:v>
                </c:pt>
                <c:pt idx="29">
                  <c:v>10.4</c:v>
                </c:pt>
                <c:pt idx="30">
                  <c:v>15.8</c:v>
                </c:pt>
                <c:pt idx="31">
                  <c:v>43.7</c:v>
                </c:pt>
                <c:pt idx="32">
                  <c:v>29.8</c:v>
                </c:pt>
                <c:pt idx="33">
                  <c:v>24.1</c:v>
                </c:pt>
                <c:pt idx="34">
                  <c:v>23.2</c:v>
                </c:pt>
                <c:pt idx="35">
                  <c:v>8.91</c:v>
                </c:pt>
                <c:pt idx="36">
                  <c:v>4.5200000000000005</c:v>
                </c:pt>
                <c:pt idx="37">
                  <c:v>10.5</c:v>
                </c:pt>
                <c:pt idx="38">
                  <c:v>23.8</c:v>
                </c:pt>
                <c:pt idx="39">
                  <c:v>23.4</c:v>
                </c:pt>
                <c:pt idx="40">
                  <c:v>12.5</c:v>
                </c:pt>
                <c:pt idx="41">
                  <c:v>16.899999999999999</c:v>
                </c:pt>
                <c:pt idx="42">
                  <c:v>19.5</c:v>
                </c:pt>
                <c:pt idx="43">
                  <c:v>16.8</c:v>
                </c:pt>
                <c:pt idx="44">
                  <c:v>17.7</c:v>
                </c:pt>
                <c:pt idx="45">
                  <c:v>9.94</c:v>
                </c:pt>
                <c:pt idx="46">
                  <c:v>20.7</c:v>
                </c:pt>
                <c:pt idx="47">
                  <c:v>38.6</c:v>
                </c:pt>
                <c:pt idx="48">
                  <c:v>19.899999999999999</c:v>
                </c:pt>
                <c:pt idx="49">
                  <c:v>9.27</c:v>
                </c:pt>
                <c:pt idx="50">
                  <c:v>14</c:v>
                </c:pt>
                <c:pt idx="51">
                  <c:v>13</c:v>
                </c:pt>
                <c:pt idx="52">
                  <c:v>41.2</c:v>
                </c:pt>
                <c:pt idx="53">
                  <c:v>16.2</c:v>
                </c:pt>
                <c:pt idx="54">
                  <c:v>28.3</c:v>
                </c:pt>
                <c:pt idx="55">
                  <c:v>24</c:v>
                </c:pt>
                <c:pt idx="56">
                  <c:v>24.9</c:v>
                </c:pt>
                <c:pt idx="57">
                  <c:v>9.7399999999999984</c:v>
                </c:pt>
                <c:pt idx="58">
                  <c:v>20.9</c:v>
                </c:pt>
                <c:pt idx="59">
                  <c:v>20.100000000000001</c:v>
                </c:pt>
                <c:pt idx="60">
                  <c:v>29.7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165568"/>
        <c:axId val="65167744"/>
      </c:scatterChart>
      <c:valAx>
        <c:axId val="65165568"/>
        <c:scaling>
          <c:orientation val="minMax"/>
          <c:max val="67.100000000000009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</a:t>
                </a:r>
              </a:p>
            </c:rich>
          </c:tx>
          <c:layout>
            <c:manualLayout>
              <c:xMode val="edge"/>
              <c:yMode val="edge"/>
              <c:x val="0.86216216216216157"/>
              <c:y val="0.93242204724409461"/>
            </c:manualLayout>
          </c:layout>
          <c:overlay val="0"/>
        </c:title>
        <c:majorTickMark val="out"/>
        <c:minorTickMark val="none"/>
        <c:tickLblPos val="nextTo"/>
        <c:crossAx val="65167744"/>
        <c:crosses val="autoZero"/>
        <c:crossBetween val="midCat"/>
        <c:majorUnit val="10"/>
      </c:valAx>
      <c:valAx>
        <c:axId val="65167744"/>
        <c:scaling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crossAx val="65165568"/>
        <c:crosses val="autoZero"/>
        <c:crossBetween val="midCat"/>
        <c:majorUnit val="19.482791986944534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67618886985588"/>
          <c:y val="7.4672197990722194E-2"/>
          <c:w val="0.71989951087005155"/>
          <c:h val="0.812714826632919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</c:spPr>
          <c:invertIfNegative val="0"/>
          <c:val>
            <c:numRef>
              <c:f>'33 Acf'!$E$6:$E$21</c:f>
              <c:numCache>
                <c:formatCode>0.000</c:formatCode>
                <c:ptCount val="16"/>
                <c:pt idx="0">
                  <c:v>0.34448862202307901</c:v>
                </c:pt>
                <c:pt idx="1">
                  <c:v>1.2006076740212155E-2</c:v>
                </c:pt>
                <c:pt idx="2">
                  <c:v>-0.25386081471845096</c:v>
                </c:pt>
                <c:pt idx="3">
                  <c:v>-0.12412665693464585</c:v>
                </c:pt>
                <c:pt idx="4">
                  <c:v>-3.4849268312374497E-2</c:v>
                </c:pt>
                <c:pt idx="5">
                  <c:v>9.8787237024786502E-4</c:v>
                </c:pt>
                <c:pt idx="6">
                  <c:v>-3.1841425534587686E-2</c:v>
                </c:pt>
                <c:pt idx="7">
                  <c:v>0.11147626461648009</c:v>
                </c:pt>
                <c:pt idx="8">
                  <c:v>1.8449666140904871E-2</c:v>
                </c:pt>
                <c:pt idx="9">
                  <c:v>-2.4414461496953154E-2</c:v>
                </c:pt>
                <c:pt idx="10">
                  <c:v>-5.5709131699513414E-2</c:v>
                </c:pt>
                <c:pt idx="11">
                  <c:v>0.10038937421425398</c:v>
                </c:pt>
                <c:pt idx="12">
                  <c:v>0.32714935759636876</c:v>
                </c:pt>
                <c:pt idx="13">
                  <c:v>0.26269054036323775</c:v>
                </c:pt>
                <c:pt idx="14">
                  <c:v>0.12128880679788448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82432"/>
        <c:axId val="38100992"/>
      </c:barChart>
      <c:lineChart>
        <c:grouping val="standard"/>
        <c:varyColors val="0"/>
        <c:ser>
          <c:idx val="1"/>
          <c:order val="1"/>
          <c:spPr>
            <a:ln w="25400">
              <a:solidFill>
                <a:srgbClr val="000000"/>
              </a:solidFill>
              <a:prstDash val="sysDash"/>
            </a:ln>
          </c:spPr>
          <c:marker>
            <c:symbol val="none"/>
          </c:marker>
          <c:val>
            <c:numRef>
              <c:f>'33 Acf'!$F$6:$F$21</c:f>
              <c:numCache>
                <c:formatCode>0.000</c:formatCode>
                <c:ptCount val="16"/>
                <c:pt idx="0">
                  <c:v>0.24039961120732453</c:v>
                </c:pt>
                <c:pt idx="1">
                  <c:v>0.28484621348746592</c:v>
                </c:pt>
                <c:pt idx="2">
                  <c:v>0.28487939503530285</c:v>
                </c:pt>
                <c:pt idx="3">
                  <c:v>0.29934614424821132</c:v>
                </c:pt>
                <c:pt idx="4">
                  <c:v>0.30270242852542756</c:v>
                </c:pt>
                <c:pt idx="5">
                  <c:v>0.30296540262257932</c:v>
                </c:pt>
                <c:pt idx="6">
                  <c:v>0.30296561384433596</c:v>
                </c:pt>
                <c:pt idx="7">
                  <c:v>0.30318497747445466</c:v>
                </c:pt>
                <c:pt idx="8">
                  <c:v>0.30586090873756705</c:v>
                </c:pt>
                <c:pt idx="9">
                  <c:v>0.30593387656312809</c:v>
                </c:pt>
                <c:pt idx="10">
                  <c:v>0.30606161048055552</c:v>
                </c:pt>
                <c:pt idx="11">
                  <c:v>0.30672581692441264</c:v>
                </c:pt>
                <c:pt idx="12">
                  <c:v>0.30887284625798239</c:v>
                </c:pt>
                <c:pt idx="13">
                  <c:v>0.33081524143460678</c:v>
                </c:pt>
                <c:pt idx="14">
                  <c:v>0.34422192426584758</c:v>
                </c:pt>
              </c:numCache>
            </c:numRef>
          </c:val>
          <c:smooth val="0"/>
        </c:ser>
        <c:ser>
          <c:idx val="2"/>
          <c:order val="2"/>
          <c:spPr>
            <a:ln w="25400">
              <a:solidFill>
                <a:srgbClr val="000000"/>
              </a:solidFill>
              <a:prstDash val="sysDash"/>
            </a:ln>
          </c:spPr>
          <c:marker>
            <c:symbol val="none"/>
          </c:marker>
          <c:val>
            <c:numRef>
              <c:f>'33 Acf'!$G$6:$G$21</c:f>
              <c:numCache>
                <c:formatCode>0.000</c:formatCode>
                <c:ptCount val="16"/>
                <c:pt idx="0">
                  <c:v>-0.24039961120732453</c:v>
                </c:pt>
                <c:pt idx="1">
                  <c:v>-0.28484621348746592</c:v>
                </c:pt>
                <c:pt idx="2">
                  <c:v>-0.28487939503530285</c:v>
                </c:pt>
                <c:pt idx="3">
                  <c:v>-0.29934614424821132</c:v>
                </c:pt>
                <c:pt idx="4">
                  <c:v>-0.30270242852542756</c:v>
                </c:pt>
                <c:pt idx="5">
                  <c:v>-0.30296540262257932</c:v>
                </c:pt>
                <c:pt idx="6">
                  <c:v>-0.30296561384433596</c:v>
                </c:pt>
                <c:pt idx="7">
                  <c:v>-0.30318497747445466</c:v>
                </c:pt>
                <c:pt idx="8">
                  <c:v>-0.30586090873756705</c:v>
                </c:pt>
                <c:pt idx="9">
                  <c:v>-0.30593387656312809</c:v>
                </c:pt>
                <c:pt idx="10">
                  <c:v>-0.30606161048055552</c:v>
                </c:pt>
                <c:pt idx="11">
                  <c:v>-0.30672581692441264</c:v>
                </c:pt>
                <c:pt idx="12">
                  <c:v>-0.30887284625798239</c:v>
                </c:pt>
                <c:pt idx="13">
                  <c:v>-0.33081524143460678</c:v>
                </c:pt>
                <c:pt idx="14">
                  <c:v>-0.34422192426584758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82432"/>
        <c:axId val="38100992"/>
      </c:lineChart>
      <c:catAx>
        <c:axId val="38082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i="1"/>
                </a:pPr>
                <a:r>
                  <a:rPr lang="ru-RU"/>
                  <a:t>Лаг</a:t>
                </a:r>
              </a:p>
            </c:rich>
          </c:tx>
          <c:layout>
            <c:manualLayout>
              <c:xMode val="edge"/>
              <c:yMode val="edge"/>
              <c:x val="0.86216216216216157"/>
              <c:y val="0.93242204724409461"/>
            </c:manualLayout>
          </c:layout>
          <c:overlay val="0"/>
          <c:spPr>
            <a:solidFill>
              <a:srgbClr val="FFFFCC"/>
            </a:solidFill>
          </c:spPr>
        </c:title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8100992"/>
        <c:crosses val="autoZero"/>
        <c:auto val="1"/>
        <c:lblAlgn val="ctr"/>
        <c:lblOffset val="100"/>
        <c:noMultiLvlLbl val="0"/>
      </c:catAx>
      <c:valAx>
        <c:axId val="38100992"/>
        <c:scaling>
          <c:orientation val="minMax"/>
        </c:scaling>
        <c:delete val="0"/>
        <c:axPos val="l"/>
        <c:majorGridlines>
          <c:spPr>
            <a:ln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i="1"/>
                </a:pPr>
                <a:r>
                  <a:rPr lang="ru-RU"/>
                  <a:t>Корреляция</a:t>
                </a:r>
              </a:p>
            </c:rich>
          </c:tx>
          <c:layout>
            <c:manualLayout>
              <c:xMode val="edge"/>
              <c:yMode val="edge"/>
              <c:x val="2.9729729729729752E-2"/>
              <c:y val="2.2222222222222251E-2"/>
            </c:manualLayout>
          </c:layout>
          <c:overlay val="0"/>
          <c:spPr>
            <a:noFill/>
          </c:spPr>
        </c:title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8082432"/>
        <c:crosses val="autoZero"/>
        <c:crossBetween val="between"/>
      </c:valAx>
      <c:spPr>
        <a:solidFill>
          <a:srgbClr val="FFFFCC"/>
        </a:solidFill>
      </c:spPr>
    </c:plotArea>
    <c:plotVisOnly val="1"/>
    <c:dispBlanksAs val="gap"/>
    <c:showDLblsOverMax val="0"/>
  </c:chart>
  <c:spPr>
    <a:solidFill>
      <a:srgbClr val="FFFFCC"/>
    </a:solidFill>
    <a:effectLst/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523322287861731E-2"/>
          <c:y val="0.11595608300466614"/>
          <c:w val="0.8737190432947064"/>
          <c:h val="0.66619572651649817"/>
        </c:manualLayout>
      </c:layout>
      <c:scatterChart>
        <c:scatterStyle val="lineMarker"/>
        <c:varyColors val="0"/>
        <c:ser>
          <c:idx val="0"/>
          <c:order val="0"/>
          <c:spPr>
            <a:ln w="22225"/>
          </c:spPr>
          <c:marker>
            <c:symbol val="diamond"/>
            <c:size val="4"/>
            <c:spPr>
              <a:ln w="19050"/>
            </c:spPr>
          </c:marker>
          <c:trendline>
            <c:spPr>
              <a:ln w="12700"/>
            </c:spPr>
            <c:trendlineType val="linear"/>
            <c:dispRSqr val="0"/>
            <c:dispEq val="1"/>
            <c:trendlineLbl>
              <c:layout>
                <c:manualLayout>
                  <c:x val="-4.721698294230494E-2"/>
                  <c:y val="-3.8884785371069881E-2"/>
                </c:manualLayout>
              </c:layout>
              <c:numFmt formatCode="General" sourceLinked="0"/>
            </c:trendlineLbl>
          </c:trendline>
          <c:xVal>
            <c:numRef>
              <c:f>'Расчет Хорст'!$F$5:$F$63</c:f>
              <c:numCache>
                <c:formatCode>General</c:formatCode>
                <c:ptCount val="59"/>
                <c:pt idx="0">
                  <c:v>0.69897000433601908</c:v>
                </c:pt>
                <c:pt idx="1">
                  <c:v>0.77815125038364386</c:v>
                </c:pt>
                <c:pt idx="2">
                  <c:v>0.84509804001425681</c:v>
                </c:pt>
                <c:pt idx="3">
                  <c:v>0.90308998699194332</c:v>
                </c:pt>
                <c:pt idx="4">
                  <c:v>0.95424250943932487</c:v>
                </c:pt>
                <c:pt idx="5">
                  <c:v>1</c:v>
                </c:pt>
                <c:pt idx="6">
                  <c:v>1.0413926851582247</c:v>
                </c:pt>
                <c:pt idx="7">
                  <c:v>1.0791812460476244</c:v>
                </c:pt>
                <c:pt idx="8">
                  <c:v>1.1139433523068363</c:v>
                </c:pt>
                <c:pt idx="9">
                  <c:v>1.1461280356782384</c:v>
                </c:pt>
                <c:pt idx="10">
                  <c:v>1.1760912590556809</c:v>
                </c:pt>
                <c:pt idx="11">
                  <c:v>1.2041199826559248</c:v>
                </c:pt>
                <c:pt idx="12">
                  <c:v>1.2304489213782746</c:v>
                </c:pt>
                <c:pt idx="13">
                  <c:v>1.255272505103306</c:v>
                </c:pt>
                <c:pt idx="14">
                  <c:v>1.2787536009528289</c:v>
                </c:pt>
                <c:pt idx="15">
                  <c:v>1.3010299956639808</c:v>
                </c:pt>
                <c:pt idx="16">
                  <c:v>1.3222192947339193</c:v>
                </c:pt>
                <c:pt idx="17">
                  <c:v>1.3424226808222062</c:v>
                </c:pt>
                <c:pt idx="18">
                  <c:v>1.3617278360175928</c:v>
                </c:pt>
                <c:pt idx="19">
                  <c:v>1.3802112417116061</c:v>
                </c:pt>
                <c:pt idx="20">
                  <c:v>1.3979400086720377</c:v>
                </c:pt>
                <c:pt idx="21">
                  <c:v>1.4149733479708178</c:v>
                </c:pt>
                <c:pt idx="22">
                  <c:v>1.4313637641589874</c:v>
                </c:pt>
                <c:pt idx="23">
                  <c:v>1.4471580313422197</c:v>
                </c:pt>
                <c:pt idx="24">
                  <c:v>1.4623979978989559</c:v>
                </c:pt>
                <c:pt idx="25">
                  <c:v>1.4771212547196615</c:v>
                </c:pt>
                <c:pt idx="26">
                  <c:v>1.4913616938342718</c:v>
                </c:pt>
                <c:pt idx="27">
                  <c:v>1.5051499783199058</c:v>
                </c:pt>
                <c:pt idx="28">
                  <c:v>1.518513939877888</c:v>
                </c:pt>
                <c:pt idx="29">
                  <c:v>1.5314789170422547</c:v>
                </c:pt>
                <c:pt idx="30">
                  <c:v>1.5440680443502761</c:v>
                </c:pt>
                <c:pt idx="31">
                  <c:v>1.5563025007672877</c:v>
                </c:pt>
                <c:pt idx="32">
                  <c:v>1.5682017240669954</c:v>
                </c:pt>
                <c:pt idx="33">
                  <c:v>1.5797835966168101</c:v>
                </c:pt>
                <c:pt idx="34">
                  <c:v>1.5910646070264982</c:v>
                </c:pt>
                <c:pt idx="35">
                  <c:v>1.6020599913279623</c:v>
                </c:pt>
                <c:pt idx="36">
                  <c:v>1.6127838567197359</c:v>
                </c:pt>
                <c:pt idx="37">
                  <c:v>1.6232492903978999</c:v>
                </c:pt>
                <c:pt idx="38">
                  <c:v>1.633468455579586</c:v>
                </c:pt>
                <c:pt idx="39">
                  <c:v>1.6434526764861879</c:v>
                </c:pt>
                <c:pt idx="40">
                  <c:v>1.6532125137753442</c:v>
                </c:pt>
                <c:pt idx="41">
                  <c:v>1.662757831681575</c:v>
                </c:pt>
                <c:pt idx="42">
                  <c:v>1.672097857935718</c:v>
                </c:pt>
                <c:pt idx="43">
                  <c:v>1.6812412373755872</c:v>
                </c:pt>
                <c:pt idx="44">
                  <c:v>1.6901960800285141</c:v>
                </c:pt>
                <c:pt idx="45">
                  <c:v>1.6989700043360194</c:v>
                </c:pt>
                <c:pt idx="46">
                  <c:v>1.7075701760979358</c:v>
                </c:pt>
                <c:pt idx="47">
                  <c:v>1.7160033436347992</c:v>
                </c:pt>
                <c:pt idx="48">
                  <c:v>1.7242758696007896</c:v>
                </c:pt>
                <c:pt idx="49">
                  <c:v>1.7323937598229682</c:v>
                </c:pt>
                <c:pt idx="50">
                  <c:v>1.7403626894942439</c:v>
                </c:pt>
                <c:pt idx="51">
                  <c:v>1.7481880270062009</c:v>
                </c:pt>
                <c:pt idx="52">
                  <c:v>1.7558748556724906</c:v>
                </c:pt>
                <c:pt idx="53">
                  <c:v>1.7634279935629369</c:v>
                </c:pt>
                <c:pt idx="54">
                  <c:v>1.7708520116421442</c:v>
                </c:pt>
                <c:pt idx="55">
                  <c:v>1.7781512503836436</c:v>
                </c:pt>
                <c:pt idx="56">
                  <c:v>1.7853298350107667</c:v>
                </c:pt>
                <c:pt idx="57">
                  <c:v>1.7923916894982539</c:v>
                </c:pt>
                <c:pt idx="58">
                  <c:v>1.7993405494535821</c:v>
                </c:pt>
              </c:numCache>
            </c:numRef>
          </c:xVal>
          <c:yVal>
            <c:numRef>
              <c:f>'Расчет Хорст'!$G$5:$G$63</c:f>
              <c:numCache>
                <c:formatCode>General</c:formatCode>
                <c:ptCount val="59"/>
                <c:pt idx="0">
                  <c:v>0.39633572248714871</c:v>
                </c:pt>
                <c:pt idx="1">
                  <c:v>0.43229382640016284</c:v>
                </c:pt>
                <c:pt idx="2">
                  <c:v>0.45894322307628133</c:v>
                </c:pt>
                <c:pt idx="3">
                  <c:v>0.48315237590372889</c:v>
                </c:pt>
                <c:pt idx="4">
                  <c:v>0.50109928383698399</c:v>
                </c:pt>
                <c:pt idx="5">
                  <c:v>0.51370226931382101</c:v>
                </c:pt>
                <c:pt idx="6">
                  <c:v>0.5237253433477147</c:v>
                </c:pt>
                <c:pt idx="7">
                  <c:v>0.53138563835910924</c:v>
                </c:pt>
                <c:pt idx="8">
                  <c:v>0.53704994476594459</c:v>
                </c:pt>
                <c:pt idx="9">
                  <c:v>0.54362770055762621</c:v>
                </c:pt>
                <c:pt idx="10">
                  <c:v>0.55026807125197297</c:v>
                </c:pt>
                <c:pt idx="11">
                  <c:v>0.5568743076156627</c:v>
                </c:pt>
                <c:pt idx="12">
                  <c:v>0.56341472058335151</c:v>
                </c:pt>
                <c:pt idx="13">
                  <c:v>0.56990010600622032</c:v>
                </c:pt>
                <c:pt idx="14">
                  <c:v>0.57580445577248551</c:v>
                </c:pt>
                <c:pt idx="15">
                  <c:v>0.58166330745095229</c:v>
                </c:pt>
                <c:pt idx="16">
                  <c:v>0.58738642022748855</c:v>
                </c:pt>
                <c:pt idx="17">
                  <c:v>0.59329104132416821</c:v>
                </c:pt>
                <c:pt idx="18">
                  <c:v>0.59953728731355782</c:v>
                </c:pt>
                <c:pt idx="19">
                  <c:v>0.60422440256108534</c:v>
                </c:pt>
                <c:pt idx="20">
                  <c:v>0.60852255897775342</c:v>
                </c:pt>
                <c:pt idx="21">
                  <c:v>0.61258307662683975</c:v>
                </c:pt>
                <c:pt idx="22">
                  <c:v>0.61618301251948659</c:v>
                </c:pt>
                <c:pt idx="23">
                  <c:v>0.61908783878427864</c:v>
                </c:pt>
                <c:pt idx="24">
                  <c:v>0.62234483527208428</c:v>
                </c:pt>
                <c:pt idx="25">
                  <c:v>0.62560093141289475</c:v>
                </c:pt>
                <c:pt idx="26">
                  <c:v>0.6291877971921086</c:v>
                </c:pt>
                <c:pt idx="27">
                  <c:v>0.6325254433246229</c:v>
                </c:pt>
                <c:pt idx="28">
                  <c:v>0.63606513791320285</c:v>
                </c:pt>
                <c:pt idx="29">
                  <c:v>0.63936802842239648</c:v>
                </c:pt>
                <c:pt idx="30">
                  <c:v>0.64282494484384123</c:v>
                </c:pt>
                <c:pt idx="31">
                  <c:v>0.64609942222896621</c:v>
                </c:pt>
                <c:pt idx="32">
                  <c:v>0.64615985705496193</c:v>
                </c:pt>
                <c:pt idx="33">
                  <c:v>0.64609062760597735</c:v>
                </c:pt>
                <c:pt idx="34">
                  <c:v>0.64651957893449374</c:v>
                </c:pt>
                <c:pt idx="35">
                  <c:v>0.64773455603832386</c:v>
                </c:pt>
                <c:pt idx="36">
                  <c:v>0.64871961768369801</c:v>
                </c:pt>
                <c:pt idx="37">
                  <c:v>0.64967939217292192</c:v>
                </c:pt>
                <c:pt idx="38">
                  <c:v>0.65039825051730782</c:v>
                </c:pt>
                <c:pt idx="39">
                  <c:v>0.65083412206661528</c:v>
                </c:pt>
                <c:pt idx="40">
                  <c:v>0.65117015966274738</c:v>
                </c:pt>
                <c:pt idx="41">
                  <c:v>0.65162655070150222</c:v>
                </c:pt>
                <c:pt idx="42">
                  <c:v>0.65173046095722054</c:v>
                </c:pt>
                <c:pt idx="43">
                  <c:v>0.65188429484464461</c:v>
                </c:pt>
                <c:pt idx="44">
                  <c:v>0.6519021124158626</c:v>
                </c:pt>
                <c:pt idx="45">
                  <c:v>0.6521578478678457</c:v>
                </c:pt>
                <c:pt idx="46">
                  <c:v>0.65229695786279029</c:v>
                </c:pt>
                <c:pt idx="47">
                  <c:v>0.6526705262171697</c:v>
                </c:pt>
                <c:pt idx="48">
                  <c:v>0.65266025093216185</c:v>
                </c:pt>
                <c:pt idx="49">
                  <c:v>0.65342815362368412</c:v>
                </c:pt>
                <c:pt idx="50">
                  <c:v>0.65435790001489635</c:v>
                </c:pt>
                <c:pt idx="51">
                  <c:v>0.6546587967376658</c:v>
                </c:pt>
                <c:pt idx="52">
                  <c:v>0.65446817960219938</c:v>
                </c:pt>
                <c:pt idx="53">
                  <c:v>0.65522689442017923</c:v>
                </c:pt>
                <c:pt idx="54">
                  <c:v>0.65717073578130214</c:v>
                </c:pt>
                <c:pt idx="55">
                  <c:v>0.65908344233382399</c:v>
                </c:pt>
                <c:pt idx="56">
                  <c:v>0.66173820516377346</c:v>
                </c:pt>
                <c:pt idx="57">
                  <c:v>0.66455262100093149</c:v>
                </c:pt>
                <c:pt idx="58">
                  <c:v>0.67112091843005373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129536"/>
        <c:axId val="132131072"/>
      </c:scatterChart>
      <c:valAx>
        <c:axId val="13212953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32131072"/>
        <c:crosses val="autoZero"/>
        <c:crossBetween val="midCat"/>
      </c:valAx>
      <c:valAx>
        <c:axId val="1321310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21295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0.21559</cdr:x>
      <cdr:y>0.02222</cdr:y>
    </cdr:from>
    <cdr:to>
      <cdr:x>0.59743</cdr:x>
      <cdr:y>0.13862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7160" y="32832"/>
          <a:ext cx="1075335" cy="171993"/>
        </a:xfrm>
        <a:prstGeom xmlns:a="http://schemas.openxmlformats.org/drawingml/2006/main" prst="rect">
          <a:avLst/>
        </a:prstGeom>
        <a:solidFill xmlns:a="http://schemas.openxmlformats.org/drawingml/2006/main">
          <a:srgbClr val="FFFFCC"/>
        </a:solidFill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ru-RU" sz="800" b="1" i="0">
              <a:solidFill>
                <a:srgbClr val="003300"/>
              </a:solidFill>
            </a:rPr>
            <a:t>Исходный ряд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0.26495</cdr:x>
      <cdr:y>0.02222</cdr:y>
    </cdr:from>
    <cdr:to>
      <cdr:x>0.9429</cdr:x>
      <cdr:y>0.13862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6150" y="32832"/>
          <a:ext cx="1909267" cy="171993"/>
        </a:xfrm>
        <a:prstGeom xmlns:a="http://schemas.openxmlformats.org/drawingml/2006/main" prst="rect">
          <a:avLst/>
        </a:prstGeom>
        <a:solidFill xmlns:a="http://schemas.openxmlformats.org/drawingml/2006/main">
          <a:srgbClr val="FFFFCC"/>
        </a:solidFill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ru-RU" sz="800" b="1" i="0">
              <a:solidFill>
                <a:srgbClr val="003300"/>
              </a:solidFill>
            </a:rPr>
            <a:t>Автокорреляционная функция АКФ()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0.36047</cdr:x>
      <cdr:y>0.85938</cdr:y>
    </cdr:from>
    <cdr:to>
      <cdr:x>0.50812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3960440"/>
          <a:ext cx="91440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Log N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5702-162F-43EC-91EC-2E9A02C36EA6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46884-366E-498C-B6BE-A1195AFEA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4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46884-366E-498C-B6BE-A1195AFEAE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6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12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5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83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52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64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4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0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3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6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4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1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514AAD-A2AF-4210-8AF2-99CD8F2D07D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AA97F4D-FCAD-4E13-9C1F-70F461CE68A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0768"/>
            <a:ext cx="756084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учреждение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«СИБИРСКИЙ РЕГИОНАЛЬНЫЙ НАУЧНО-ИССЛЕДОВАТЕЛЬСКИЙ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ГИДРОМЕТЕОРОЛОГИЧЕСКИЙ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ИНСТИТУТ»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(ФГБУ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СибНИГМИ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endParaRPr lang="ru-RU" dirty="0"/>
          </a:p>
          <a:p>
            <a:endParaRPr lang="ru-RU" dirty="0"/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Закономерности временных колебаний рядов стока рек Новосибирской области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pPr algn="ctr"/>
            <a:r>
              <a:rPr lang="ru-RU" dirty="0"/>
              <a:t>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Топоров В.М. канд. геогр. наук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711532"/>
              </p:ext>
            </p:extLst>
          </p:nvPr>
        </p:nvGraphicFramePr>
        <p:xfrm>
          <a:off x="683568" y="573832"/>
          <a:ext cx="8064897" cy="57451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7707"/>
                <a:gridCol w="742865"/>
                <a:gridCol w="742865"/>
                <a:gridCol w="742865"/>
                <a:gridCol w="742865"/>
                <a:gridCol w="742865"/>
                <a:gridCol w="742865"/>
              </a:tblGrid>
              <a:tr h="150850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Река - пункт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DW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DWu</a:t>
                      </a:r>
                      <a:endParaRPr lang="ru-RU" sz="10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DW</a:t>
                      </a:r>
                      <a:r>
                        <a:rPr lang="en-US" sz="1000" baseline="-25000">
                          <a:effectLst/>
                        </a:rPr>
                        <a:t>L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Период цикличности, (лаг)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Нижний Сузун - пос. Шипуновский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1,55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1,46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-13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Каракан - с. Рождественка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0,2</a:t>
                      </a: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1,62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1,55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Бердь - пгт. Маслянино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0,1</a:t>
                      </a: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1,64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1,58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Бердь - д. Старый Искитим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0,11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1,62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1,55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Елбань - с. Елбань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0,16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1,6</a:t>
                      </a: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1,52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Шипуниха - с. Ургун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0,20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1,38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Коен - с. Нижний Коен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1,57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-10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Иня - с. Кусьмень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1,41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1,20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Иня - с. Березовка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0,21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1,54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Иня - с. Кайлы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1,60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Иня - с. Тогучин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1,46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1,30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Чик - с. Прокудское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0,18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Ояш - с. Ояш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0,25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1,58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Бакса - с. Пихтовка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1,58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Карасук - с. Черновка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1,46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Чулым - с. Ярки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0,80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1,59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Чулым - с. Старогорносталево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0,71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1,42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Каргат - пос. Гавриловский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1,58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Каргат - с. Здвинск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Омь - с.Крещенка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0,38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1,72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р. </a:t>
                      </a:r>
                      <a:r>
                        <a:rPr lang="ru-RU" sz="1000" dirty="0" err="1">
                          <a:effectLst/>
                        </a:rPr>
                        <a:t>Омь</a:t>
                      </a:r>
                      <a:r>
                        <a:rPr lang="ru-RU" sz="1000" dirty="0">
                          <a:effectLst/>
                        </a:rPr>
                        <a:t> - </a:t>
                      </a:r>
                      <a:r>
                        <a:rPr lang="ru-RU" sz="1000" dirty="0" err="1">
                          <a:effectLst/>
                        </a:rPr>
                        <a:t>с.Чумаково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1,59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-5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Омь - г.Куйбышев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Омь - с. Вознесенское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Ича - с. Назарово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Тартас - с. Чуваш0и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1,45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Тартас - с. Северное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1,58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Тартас - с. Венгерово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1,60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-5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Тара - с. Верхняя Тарка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0,28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1,62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Тара -д.Кыштовка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0,36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1,46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-7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Тара - с.Мало-Красноярское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0,23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1,64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1,58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Чека - с. Бочкарево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0,25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1,58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-7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Кама - с. Усть-Ламенка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1,64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1,58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/>
                </a:tc>
              </a:tr>
              <a:tr h="1508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р. Чем - с. Мосты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0,09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1,55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1,46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-3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084" marR="21084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1166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Данные автокорреляционного анализа среднегодовых расходов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500034" y="-488089"/>
            <a:ext cx="7715304" cy="69865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89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Общее понятие критерия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Херста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88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88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Создатель этой статистики –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Херст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гидролог, изучавший в первой половине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XX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века движение потоков воды в долине Нила. Основным достоинством критерия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Херста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его устойчивость к априорному распределению временного ряда. Выделяют три различных интервала для показателя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Херста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8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447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0,5;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8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44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0&lt;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&lt;0.5;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8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44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0.5&lt;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&lt;1;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8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равное 0.5. указывает на случайный ряд. События случайны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некоррелированны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Настоящее не влияет па будущее.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8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Диапазон 0 &lt;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 0.5 соответствует  типу системы часто называемой «возврат к среднему». Если система демонстрирует рост в предыдущий период, то скорее всего в следующем периоде начнется спад. И наоборот, если шло снижение, то вероятен, близкий подъем. Устойчивость такого поведения зависит от того, насколько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близко к нулю. Чем ближе его значение к нулю, тем ряд более изменчив.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8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0.5 &lt;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&lt; 1.0 мы имеем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трендоустойчивые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ряды. Тренды очевидны.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Трендоустойчивость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поведения, или сила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персистентности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увеличивается при приближении Н к единице. Чем ближе Н к 0.5. тем более зашумлен ряд и тем менее выражен его тренд.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Расчет показателя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Xepc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можно произвести по следующей формуле: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R/S = (</a:t>
            </a:r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b="1" i="1" baseline="30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откуда                                            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Н=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 - показатель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Херста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-среднеквадратичное отклонение ряда наблюдений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размах накопленного отклонения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N - число периодов наблюдений;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- заданная константа,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попожительное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число (автор показателя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Херст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эмпирически рассчитал эту константу для сравнительно краткосрочных временных рядов природных явлений как 0.5, </a:t>
            </a:r>
          </a:p>
          <a:p>
            <a:pPr marL="0" marR="0" lvl="0" indent="388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221088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77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10250502"/>
              </p:ext>
            </p:extLst>
          </p:nvPr>
        </p:nvGraphicFramePr>
        <p:xfrm>
          <a:off x="827584" y="990020"/>
          <a:ext cx="68407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67744" y="764704"/>
            <a:ext cx="510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Показатель </a:t>
            </a:r>
            <a:r>
              <a:rPr lang="ru-RU" dirty="0" err="1" smtClean="0"/>
              <a:t>херста</a:t>
            </a:r>
            <a:r>
              <a:rPr lang="ru-RU" dirty="0"/>
              <a:t>,</a:t>
            </a:r>
            <a:r>
              <a:rPr lang="ru-RU" dirty="0" smtClean="0"/>
              <a:t> годовой расход </a:t>
            </a:r>
            <a:r>
              <a:rPr lang="ru-RU" dirty="0" err="1" smtClean="0"/>
              <a:t>Коен</a:t>
            </a:r>
            <a:r>
              <a:rPr lang="ru-RU" dirty="0" smtClean="0"/>
              <a:t> –Н. </a:t>
            </a:r>
            <a:r>
              <a:rPr lang="ru-RU" dirty="0" err="1" smtClean="0"/>
              <a:t>Коен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688982"/>
            <a:ext cx="353943" cy="6052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dirty="0" smtClean="0"/>
              <a:t>Log (R/S)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9649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564" y="1052736"/>
            <a:ext cx="78488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06489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cap="small" dirty="0"/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Отрицательную тенденцию изменения стока (тренд) имеют 7 створов, положительную 26. Отрицательный коэффициент наклона тренда имеют, как правило, небольшие реки, причем эти изменения стока незначительны, (0,01-0,1 за 10 лет) и имеют значительный уровень значимости не позволяющий судить об их надежности.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Шесть из семи  значимых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уровне 0,05 имеют положительное значение (увеличение стока  в пределах 0,01 – 7,92 м3/с за 10 лет) и только 1 – отрицательное, с небольшим углом наклона.</a:t>
            </a:r>
          </a:p>
          <a:p>
            <a:pPr algn="just" eaLnBrk="0" hangingPunct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R/S – анализ, позволяет при минимуме исходных гипотез о характере рассматриваемого процесса оценить такую важную для решения практических задач характеристику как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персистентность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устойчивость в формируемых тенденциях</a:t>
            </a:r>
          </a:p>
          <a:p>
            <a:pPr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Рассчитанные величины индекса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Херста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для среднегодовых расходов рек приведены в таблице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(слайд №6 графа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7). У всех рек  коэффициенты наклоны средних линий на графиках за весь период наблюдений менее критического значения 0,5. Это позволяет сделать вывод 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антиперсистемности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рядов стока, то есть о стремлении ежегодных расходов  к среднему значению.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Практическое значение автокорреляционной функции состоит в том, что она характеризует структуру временного ряда, а именно:</a:t>
            </a:r>
          </a:p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наиболее высоким оказался коэффициент автокорреляции первого порядка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(1), то изучаемый ряд содержит линейную тенденцию;</a:t>
            </a:r>
          </a:p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наиболее высоким оказался коэффициент автокорреляции порядка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то изучаемый ряд содержит циклические колебания с периодом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/>
              <a:t>Для рек Новосибирской области характерны 12 – 13-летние циклы </a:t>
            </a:r>
            <a:r>
              <a:rPr lang="ru-RU" sz="1400" dirty="0" smtClean="0"/>
              <a:t>колебаний </a:t>
            </a:r>
            <a:r>
              <a:rPr lang="ru-RU" sz="1400" dirty="0"/>
              <a:t>водности . В районе 1985 г. на отдельных реках он заменился </a:t>
            </a:r>
            <a:r>
              <a:rPr lang="ru-RU" sz="1400" dirty="0" smtClean="0"/>
              <a:t>на </a:t>
            </a:r>
            <a:r>
              <a:rPr lang="ru-RU" sz="1400" dirty="0"/>
              <a:t>7 – 8-летний, а примерно с 2000 года стал проявляться  5-летний цикл.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связь расходов соседних лет (лаг один) можно объяснить тем, что коэффициент автокорреляции характеризует переходящую из года в год влагу в бассейнах рек, которая, как известно, имеет большую инерционность, то значение в 13 означает цикл колебаний водности рек Новосибирской области. Следует иметь в виду, что коэффициенты автокорреляции имеют различный уровень значимости и сравнивать их напрямую  необходимо с большой осторожностью.</a:t>
            </a:r>
          </a:p>
        </p:txBody>
      </p:sp>
    </p:spTree>
    <p:extLst>
      <p:ext uri="{BB962C8B-B14F-4D97-AF65-F5344CB8AC3E}">
        <p14:creationId xmlns:p14="http://schemas.microsoft.com/office/powerpoint/2010/main" val="24393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лмурза2"/>
          <p:cNvPicPr>
            <a:picLocks noChangeAspect="1" noChangeArrowheads="1"/>
          </p:cNvPicPr>
          <p:nvPr/>
        </p:nvPicPr>
        <p:blipFill>
          <a:blip r:embed="rId2" cstate="print"/>
          <a:srcRect l="-27034" r="-17615" b="49106"/>
          <a:stretch>
            <a:fillRect/>
          </a:stretch>
        </p:blipFill>
        <p:spPr bwMode="auto">
          <a:xfrm>
            <a:off x="-2773364" y="1"/>
            <a:ext cx="13825539" cy="78216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69" y="1571613"/>
            <a:ext cx="515519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bg1"/>
                  </a:solidFill>
                </a:ln>
              </a:rPr>
              <a:t>Благодарю за внимание </a:t>
            </a:r>
            <a:r>
              <a:rPr lang="ru-RU" sz="2800" dirty="0" smtClean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363A4-DEDF-44C2-A3B2-9677B88EF362}" type="slidenum">
              <a:rPr lang="ru-RU" smtClean="0">
                <a:solidFill>
                  <a:srgbClr val="53548A">
                    <a:shade val="75000"/>
                  </a:srgbClr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53548A">
                  <a:shade val="75000"/>
                </a:srgb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041" y="1412776"/>
            <a:ext cx="799288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59144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/>
              <a:t>Схема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гидрологической</a:t>
            </a:r>
            <a:r>
              <a:rPr lang="ru-RU" b="1" dirty="0"/>
              <a:t> сети рек Новосибирской области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04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0424" y="279510"/>
            <a:ext cx="820891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ВРЕМЕННЫХ РЯДОВ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Временной ряд можно представить как сумму или произведение трендовой, циклической и случайной компоненты. При исследовании  временных рядов Х</a:t>
            </a:r>
            <a:r>
              <a:rPr kumimoji="0" lang="en-US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выделяют несколько составляющих (аддитивная модель):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</a:t>
            </a:r>
            <a:r>
              <a:rPr kumimoji="0" lang="en-US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+ S +E,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где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(t = 1,2,…n),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или мультипликативная модель: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</a:t>
            </a:r>
            <a:r>
              <a:rPr kumimoji="0" lang="en-US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здесь Т – тренд, плавно меняющаяся компонента, описывающая чистое влияние долговременных факторов, т. е. длительную («вековую») тенденцию изменения признака;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сезонная компонента, отражающая повторяемость процессов в течение не очень длительного периода;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циклическая компонента, отражающая повторяемость процессов в течение длительных периодов;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случайная компонента.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Классическая задача исследования временного ряда состоит в выявлении и статистической оценке  основной тенденции развития изучаемого процесса и отклонений от неё.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изучении многолетних колебаний речного стока существует три направления: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сследование распределения вероятностей величин стока во времени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протранстве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изучение режима в многолетних колебаниях стока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выявление районов синхронных и асинхронных колебаний стока;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исследование связи между многолетними колебаниями стока и гелиофизическими процессами (циклы солнечной активности,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атмосферная циркуляция, температурный режим океана и пр.).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0" name="Рисунок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098" y="661268"/>
            <a:ext cx="6169297" cy="1080120"/>
          </a:xfrm>
          <a:prstGeom prst="rect">
            <a:avLst/>
          </a:prstGeom>
          <a:noFill/>
        </p:spPr>
      </p:pic>
      <p:pic>
        <p:nvPicPr>
          <p:cNvPr id="74758" name="Рисунок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007691"/>
            <a:ext cx="5857875" cy="1114425"/>
          </a:xfrm>
          <a:prstGeom prst="rect">
            <a:avLst/>
          </a:prstGeom>
          <a:noFill/>
        </p:spPr>
      </p:pic>
      <p:pic>
        <p:nvPicPr>
          <p:cNvPr id="74756" name="Рисунок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300" y="3324225"/>
            <a:ext cx="5867400" cy="1040879"/>
          </a:xfrm>
          <a:prstGeom prst="rect">
            <a:avLst/>
          </a:prstGeom>
          <a:noFill/>
        </p:spPr>
      </p:pic>
      <p:pic>
        <p:nvPicPr>
          <p:cNvPr id="74754" name="Рисунок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8300" y="4561681"/>
            <a:ext cx="6115050" cy="1143000"/>
          </a:xfrm>
          <a:prstGeom prst="rect">
            <a:avLst/>
          </a:prstGeom>
          <a:noFill/>
        </p:spPr>
      </p:pic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772369"/>
            <a:ext cx="342900" cy="276225"/>
          </a:xfrm>
          <a:prstGeom prst="rect">
            <a:avLst/>
          </a:prstGeom>
          <a:noFill/>
        </p:spPr>
      </p:pic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508104" y="620688"/>
            <a:ext cx="923925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Ояш-Ояш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4716016" y="1844824"/>
            <a:ext cx="1552575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Каргат-Гавриловский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716016" y="3284984"/>
            <a:ext cx="1409700" cy="361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Тартас-Венгерово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355976" y="4725144"/>
            <a:ext cx="1704975" cy="31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Тара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Малокрасноярское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0" y="2867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0" y="4229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0" y="468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39752" y="1196752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55776" y="2564904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23728" y="3717032"/>
            <a:ext cx="4896544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555776" y="4882306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31640" y="188640"/>
            <a:ext cx="654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Разностные интегральные кривые среднегодовых расходов 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0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9602" y="620688"/>
            <a:ext cx="446946" cy="360040"/>
          </a:xfrm>
          <a:prstGeom prst="rect">
            <a:avLst/>
          </a:prstGeom>
          <a:noFill/>
        </p:spPr>
      </p:pic>
      <p:pic>
        <p:nvPicPr>
          <p:cNvPr id="73733" name="Рисунок 10"/>
          <p:cNvPicPr>
            <a:picLocks noChangeAspect="1" noChangeArrowheads="1"/>
          </p:cNvPicPr>
          <p:nvPr/>
        </p:nvPicPr>
        <p:blipFill>
          <a:blip r:embed="rId3" cstate="print"/>
          <a:srcRect t="31177"/>
          <a:stretch>
            <a:fillRect/>
          </a:stretch>
        </p:blipFill>
        <p:spPr bwMode="auto">
          <a:xfrm>
            <a:off x="1633538" y="733425"/>
            <a:ext cx="5876925" cy="762000"/>
          </a:xfrm>
          <a:prstGeom prst="rect">
            <a:avLst/>
          </a:prstGeom>
          <a:noFill/>
        </p:spPr>
      </p:pic>
      <p:pic>
        <p:nvPicPr>
          <p:cNvPr id="73732" name="Рисунок 6"/>
          <p:cNvPicPr>
            <a:picLocks noChangeAspect="1" noChangeArrowheads="1"/>
          </p:cNvPicPr>
          <p:nvPr/>
        </p:nvPicPr>
        <p:blipFill>
          <a:blip r:embed="rId4" cstate="print"/>
          <a:srcRect t="19028" b="15488"/>
          <a:stretch>
            <a:fillRect/>
          </a:stretch>
        </p:blipFill>
        <p:spPr bwMode="auto">
          <a:xfrm>
            <a:off x="1673994" y="1495425"/>
            <a:ext cx="6019800" cy="838200"/>
          </a:xfrm>
          <a:prstGeom prst="rect">
            <a:avLst/>
          </a:prstGeom>
          <a:noFill/>
        </p:spPr>
      </p:pic>
      <p:pic>
        <p:nvPicPr>
          <p:cNvPr id="73731" name="Рисунок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3994" y="2304678"/>
            <a:ext cx="5876925" cy="1383407"/>
          </a:xfrm>
          <a:prstGeom prst="rect">
            <a:avLst/>
          </a:prstGeom>
          <a:noFill/>
        </p:spPr>
      </p:pic>
      <p:pic>
        <p:nvPicPr>
          <p:cNvPr id="73729" name="Рисунок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6575" y="3536801"/>
            <a:ext cx="5857875" cy="1594842"/>
          </a:xfrm>
          <a:prstGeom prst="rect">
            <a:avLst/>
          </a:prstGeom>
          <a:noFill/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572000" y="476672"/>
            <a:ext cx="1200150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Бердь-Маслянино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076056" y="1484784"/>
            <a:ext cx="93345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Иня-Кайлы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860032" y="2420888"/>
            <a:ext cx="1647825" cy="257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Коен-Н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Коен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4860032" y="3933056"/>
            <a:ext cx="1495425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Чик-Прокудское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0" y="3105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331640" y="188640"/>
            <a:ext cx="654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Разностные интегральные кривые среднегодовых расходов воды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192415" y="1008262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699792" y="2073821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99792" y="3283843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71800" y="4793704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43978740"/>
              </p:ext>
            </p:extLst>
          </p:nvPr>
        </p:nvGraphicFramePr>
        <p:xfrm>
          <a:off x="702469" y="744140"/>
          <a:ext cx="7739062" cy="536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959935"/>
              </p:ext>
            </p:extLst>
          </p:nvPr>
        </p:nvGraphicFramePr>
        <p:xfrm>
          <a:off x="1187624" y="635334"/>
          <a:ext cx="6768755" cy="5656978"/>
        </p:xfrm>
        <a:graphic>
          <a:graphicData uri="http://schemas.openxmlformats.org/drawingml/2006/table">
            <a:tbl>
              <a:tblPr firstRow="1" firstCol="1" bandRow="1"/>
              <a:tblGrid>
                <a:gridCol w="2520281"/>
                <a:gridCol w="708079"/>
                <a:gridCol w="708079"/>
                <a:gridCol w="708079"/>
                <a:gridCol w="708079"/>
                <a:gridCol w="708079"/>
                <a:gridCol w="708079"/>
              </a:tblGrid>
              <a:tr h="48455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Река - пункт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10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*10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Значи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мость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F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Индекс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Херста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476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Нижний Сузун - пос.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Шипуновский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0,682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0,309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Каракан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с. Рождественка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0,117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-0,18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8,06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0,311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Бердь - пгт. Маслянино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0,895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0,301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Бердь - д. Старый Искитим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0,018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0,18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0,291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0,312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Елбань - с. Елбань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0,008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-0,03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0,507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0,327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Шипуниха - с. Ургун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0,010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0,31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0,579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0,231</a:t>
                      </a: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Коен - с. Нижний Коен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0,007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-0,02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0,480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0,289</a:t>
                      </a: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Иня - с. Кусьмень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0,52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0,266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7,92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7,63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0,012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0,242</a:t>
                      </a: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Иня - с. Березовка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0,042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1,76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2,53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0,117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0,256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Иня - с. Кайлы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0,022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0,97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1,68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0,198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0,382</a:t>
                      </a: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Иня - с. Тогучин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0,17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0,029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2,65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0,71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0,409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0,266</a:t>
                      </a: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Чик - с. Прокудское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0,009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-0,04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0,51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0,477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0,213</a:t>
                      </a: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Ояш - с. Ояш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0,009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-0,06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0,63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0,430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0,242</a:t>
                      </a: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Бакса - с. Пихтовка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0,009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0,66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0,419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0,216</a:t>
                      </a: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Карасук - с. Черновка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0,27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0,070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0,43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3,19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0,082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0,358</a:t>
                      </a: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Чулым - с. Ярки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0,017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0,37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0,391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0,353</a:t>
                      </a: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Чулым - с. Старогорносталево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0,003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0,24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0,755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0,234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Каргат - пос. Гавриловский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-0,04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0,971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0,218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Каргат - с. Здвинск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0,07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0,005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-0,17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0,39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0,536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0,452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Омь - с.Крещенка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0,27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0,074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1,87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3,53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0,067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0,313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Омь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с.Чумаково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0,33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0,109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2,85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6,12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0,017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0,322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Омь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г.Куйбышев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0,858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0,342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Омь - с. Вознесенское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0,36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0,128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6,45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8,77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0,004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0,349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Ича - с. Назарово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0,22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0,046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0,48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0,137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0,314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Тартас - с. Чуваши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2,02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4,26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0,045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0,362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Тартас - с. Северное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0,36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0,129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10,23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0,364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Тартас - с. Венгерово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0,19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0,035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1,21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2,82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0,316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Тара - с. Верхняя Тарка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0,35</a:t>
                      </a:r>
                      <a:endParaRPr lang="ru-RU" sz="10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0,120</a:t>
                      </a:r>
                      <a:endParaRPr lang="ru-RU" sz="10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1,67</a:t>
                      </a:r>
                      <a:endParaRPr lang="ru-RU" sz="10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8,61</a:t>
                      </a:r>
                      <a:endParaRPr lang="ru-RU" sz="10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0,284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Тара -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д.Кыштовка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0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0,061</a:t>
                      </a:r>
                      <a:endParaRPr lang="ru-RU" sz="10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2,30</a:t>
                      </a:r>
                      <a:endParaRPr lang="ru-RU" sz="10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2,85</a:t>
                      </a:r>
                      <a:endParaRPr lang="ru-RU" sz="10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0,099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0,298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Тара - с.Мало-Красноярское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0,27</a:t>
                      </a:r>
                      <a:endParaRPr lang="ru-RU" sz="10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0,073</a:t>
                      </a:r>
                      <a:endParaRPr lang="ru-RU" sz="10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2,45</a:t>
                      </a:r>
                      <a:endParaRPr lang="ru-RU" sz="10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5,43</a:t>
                      </a:r>
                      <a:endParaRPr lang="ru-RU" sz="10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0,023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0,314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Чека - с. Бочкарево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0,21</a:t>
                      </a:r>
                      <a:endParaRPr lang="ru-RU" sz="10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0,045</a:t>
                      </a:r>
                      <a:endParaRPr lang="ru-RU" sz="10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0,35</a:t>
                      </a:r>
                      <a:endParaRPr lang="ru-RU" sz="10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3,25</a:t>
                      </a:r>
                      <a:endParaRPr lang="ru-RU" sz="10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0,076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0,369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90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Кама - с. Усть-Ламенка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0,34</a:t>
                      </a:r>
                      <a:endParaRPr lang="ru-RU" sz="10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0,115</a:t>
                      </a:r>
                      <a:endParaRPr lang="ru-RU" sz="10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0,47</a:t>
                      </a:r>
                      <a:endParaRPr lang="ru-RU" sz="10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6,89</a:t>
                      </a:r>
                      <a:endParaRPr lang="ru-RU" sz="10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0,384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95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 Чем - с. Мосты</a:t>
                      </a: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0,32</a:t>
                      </a:r>
                      <a:endParaRPr lang="ru-RU" sz="10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0,103</a:t>
                      </a:r>
                      <a:endParaRPr lang="ru-RU" sz="10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0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4,92</a:t>
                      </a:r>
                      <a:endParaRPr lang="ru-RU" sz="10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0,237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868" marR="20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332656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Характеристики тренда среднегодовых расходов рек Новосибирской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808"/>
            <a:ext cx="784887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690639" y="5373216"/>
            <a:ext cx="361081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45385588"/>
              </p:ext>
            </p:extLst>
          </p:nvPr>
        </p:nvGraphicFramePr>
        <p:xfrm>
          <a:off x="1475656" y="620688"/>
          <a:ext cx="338437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8126416"/>
              </p:ext>
            </p:extLst>
          </p:nvPr>
        </p:nvGraphicFramePr>
        <p:xfrm>
          <a:off x="5364088" y="692696"/>
          <a:ext cx="281635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73513"/>
              </p:ext>
            </p:extLst>
          </p:nvPr>
        </p:nvGraphicFramePr>
        <p:xfrm>
          <a:off x="2195736" y="2435270"/>
          <a:ext cx="5688632" cy="416208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710470"/>
                <a:gridCol w="1092552"/>
                <a:gridCol w="1319420"/>
                <a:gridCol w="726377"/>
                <a:gridCol w="839813"/>
              </a:tblGrid>
              <a:tr h="49387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Дарбина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-Ватсона (DW)</a:t>
                      </a: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Лаг</a:t>
                      </a: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АКФ(...)</a:t>
                      </a:r>
                    </a:p>
                  </a:txBody>
                  <a:tcPr marL="51431" marR="51431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Ошибка АКФ</a:t>
                      </a:r>
                    </a:p>
                  </a:txBody>
                  <a:tcPr marL="51431" marR="514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68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0,278</a:t>
                      </a: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0,344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0,240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-0,240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b"/>
                </a:tc>
              </a:tr>
              <a:tr h="245686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DW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0,012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0,285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-0,285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</a:tr>
              <a:tr h="24568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1,622</a:t>
                      </a: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-0,254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0,285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-0,285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</a:tr>
              <a:tr h="245686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DW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-0,124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0,299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-0,299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</a:tr>
              <a:tr h="24568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1,554</a:t>
                      </a: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-0,035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0,303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-0,303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</a:tr>
              <a:tr h="24568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0,001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0,303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-0,303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</a:tr>
              <a:tr h="24568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-0,032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0,303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-0,303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</a:tr>
              <a:tr h="24568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0,111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0,303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-0,303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</a:tr>
              <a:tr h="24568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9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0,018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0,306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-0,306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</a:tr>
              <a:tr h="24568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-0,024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0,306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-0,306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</a:tr>
              <a:tr h="24568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11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-0,056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0,306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-0,306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</a:tr>
              <a:tr h="24568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12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0,100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0,307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-0,307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</a:tr>
              <a:tr h="24568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0,327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0,309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-0,309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</a:tr>
              <a:tr h="24568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0,263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0,331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-0,331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0,121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>
                          <a:effectLst/>
                        </a:rPr>
                        <a:t>0,344</a:t>
                      </a:r>
                      <a:endParaRPr lang="ru-RU" sz="10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effectLst/>
                        </a:rPr>
                        <a:t>-0,344</a:t>
                      </a:r>
                      <a:endParaRPr lang="ru-RU" sz="10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332656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Автокорреляционнпя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функция среднегодовых расходов воды р. Тара – с. Верхняя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372</TotalTime>
  <Words>1612</Words>
  <Application>Microsoft Office PowerPoint</Application>
  <PresentationFormat>Экран (4:3)</PresentationFormat>
  <Paragraphs>651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50</cp:revision>
  <dcterms:created xsi:type="dcterms:W3CDTF">2021-10-15T04:55:52Z</dcterms:created>
  <dcterms:modified xsi:type="dcterms:W3CDTF">2021-10-20T14:40:51Z</dcterms:modified>
</cp:coreProperties>
</file>