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1" r:id="rId5"/>
    <p:sldId id="259" r:id="rId6"/>
    <p:sldId id="263" r:id="rId7"/>
    <p:sldId id="260" r:id="rId8"/>
    <p:sldId id="262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23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B7116A-4D62-46FC-81D2-54884AD84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4019EDE-769A-4E67-B1CB-81653FF826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4A5228-48A9-42E9-9D2B-85C1ADC03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57B6-351F-4C06-9868-3B3815D12819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75927B-3F35-4365-A7FF-968A450F8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642094-5454-4424-A1C9-EE9C1C5A9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BA555-424C-413C-A30A-B5B97E6AA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300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DDE37B-8A77-4D3D-A72B-ACBD4B478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B9F545-62F6-42E3-925D-2F93DE40D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56FEC1-0F2D-4F2F-A006-DBFFBC7AD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57B6-351F-4C06-9868-3B3815D12819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422616-00E5-4285-96A1-841BF9B3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FA4BC6-7880-4BCD-814B-328F62F9B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BA555-424C-413C-A30A-B5B97E6AA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292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3A1E8F8-40A7-4CAE-8DFE-6A5D053C14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1D6C676-2997-4B05-998B-63D15ABC19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BD7186-D3F2-4D6D-BD49-0D82122AC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57B6-351F-4C06-9868-3B3815D12819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E5607E-F1C3-4A3E-B596-850A2D7B8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4AC1F3-A1C8-4FB0-ACE4-EAAF086EB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BA555-424C-413C-A30A-B5B97E6AA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294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E5158E-869F-4C58-AE1A-00F9105E6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25F70E-BFA0-4287-98F0-6C5CCC390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9FE4AB-2808-4251-8E11-A8CB97B09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57B6-351F-4C06-9868-3B3815D12819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0BF821-7732-437B-949E-12DD8EA0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C339BC-EB97-4C25-905E-0D78CC053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BA555-424C-413C-A30A-B5B97E6AA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884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AEE525-C85E-4A53-9EED-1E5E32AAF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3A1A3D7-F015-410D-85FC-6C42FD208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DA33E4-CB53-411A-8E5E-6B6082CFE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57B6-351F-4C06-9868-3B3815D12819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7BED91-0923-4AD3-8838-238A82C5D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AE9A1C-BDFF-4867-8A4B-1C79AA609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BA555-424C-413C-A30A-B5B97E6AA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735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CA0B30-4E40-491D-9B82-46E3E143B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0C7EE3-CC36-4712-9120-243484AE75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ABD3F9D-415D-403A-A933-C1A6D809E3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6FBD06-6E69-4EB7-83C9-37230D4DE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57B6-351F-4C06-9868-3B3815D12819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3F84F94-5631-4A0E-8AF9-A8ADE310B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A8E8ED-0EBF-470A-B1F7-CD5F7166F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BA555-424C-413C-A30A-B5B97E6AA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01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3163AD-888A-4A00-BABE-6E4418AC8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34A234D-7872-4FAB-B5FA-4843229FA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DE7F499-E798-46F5-8533-37AAD7D9B4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1D64D1B-1495-4429-A429-385F717B72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B4A887D-B4DA-4ABA-88F9-ECA3A54D35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EAB2C89-6423-42AF-8C0D-31E4C7787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57B6-351F-4C06-9868-3B3815D12819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0EE565-6DDC-4F71-9631-3626C590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6D4D044-23CF-4D97-842F-0E037BB22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BA555-424C-413C-A30A-B5B97E6AA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454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2522F8-1CD4-4FB0-8E6F-E83E0B1E8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0530441-4E36-4E77-BA58-3CE2D5B6F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57B6-351F-4C06-9868-3B3815D12819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7330837-99FF-456B-917C-D9DC2504F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F940B04-BFFC-4AEC-B014-9C46B735D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BA555-424C-413C-A30A-B5B97E6AA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473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4467A2-1445-4335-A862-78B30995F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57B6-351F-4C06-9868-3B3815D12819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AE23456-2471-479F-B62A-F08C8C6EB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0AB0C4B-959B-400A-8CE7-5EDA4188A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BA555-424C-413C-A30A-B5B97E6AA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490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F4B59D-2F2E-4FFD-A85D-34DA240F9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6C81DE-E3BF-46E1-AE7C-9DC32D66F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22CDAEF-0DC5-4044-B7C9-72BF44B2EF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FF047D0-3B65-4737-AD90-2E8C2E503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57B6-351F-4C06-9868-3B3815D12819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6A72BA3-346D-48E6-B497-FE648ABC1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7365882-F4FB-462F-98D4-471C4E022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BA555-424C-413C-A30A-B5B97E6AA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610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237C8B-2D87-49FD-AB6B-53C48E0E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F4DD63E-F264-4AF8-8FD3-43A5DF3DC4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72B5A90-2326-466B-B641-59C00CA26A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951443-F520-4A2D-8874-89A18A486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057B6-351F-4C06-9868-3B3815D12819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E6EA510-915D-4AD9-A681-1F0F2BEAF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DE5296-6938-44D8-9AA4-754EA9518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BA555-424C-413C-A30A-B5B97E6AA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92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5A3D5B-8B95-4419-BCCA-54C24A3B7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87C4155-4914-4E2E-9632-6B5EBA518C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F24732-A162-4C93-886D-DF1BF04480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057B6-351F-4C06-9868-3B3815D12819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2484CA-2EFB-4268-ACB4-2763E5CFB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134CD2-C100-400B-8CE9-D19958273E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BA555-424C-413C-A30A-B5B97E6AA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902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lydia_tarasova@mail.r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6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66A6B2-EC48-431B-8130-660A4D71FC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646946"/>
            <a:ext cx="11935326" cy="3031959"/>
          </a:xfrm>
        </p:spPr>
        <p:txBody>
          <a:bodyPr>
            <a:normAutofit fontScale="90000"/>
          </a:bodyPr>
          <a:lstStyle/>
          <a:p>
            <a:pPr algn="r"/>
            <a:r>
              <a:rPr lang="ru-RU" sz="8000" b="1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Режим влажности почвы</a:t>
            </a:r>
            <a:br>
              <a:rPr lang="ru-RU" sz="4400" b="1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</a:br>
            <a:r>
              <a:rPr lang="ru-RU" sz="4400" b="1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 </a:t>
            </a:r>
            <a:r>
              <a:rPr lang="ru-RU" sz="4900" b="1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в земледельческих районах Западной Сибири</a:t>
            </a:r>
            <a:r>
              <a:rPr lang="ru-RU" sz="4400" b="1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, </a:t>
            </a:r>
            <a:br>
              <a:rPr lang="ru-RU" sz="4400" b="1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</a:br>
            <a:r>
              <a:rPr lang="ru-RU" sz="5300" b="1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как результат региональных проявлений </a:t>
            </a:r>
            <a:br>
              <a:rPr lang="ru-RU" sz="5300" b="1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</a:br>
            <a:r>
              <a:rPr lang="ru-RU" sz="5300" b="1" dirty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изменения климата</a:t>
            </a:r>
            <a:endParaRPr lang="ru-RU" sz="11500" b="1" dirty="0">
              <a:ln w="0">
                <a:solidFill>
                  <a:schemeClr val="bg2">
                    <a:lumMod val="50000"/>
                  </a:schemeClr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85E0E67-9912-4534-8B19-8EA63A7C61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3367" y="5678905"/>
            <a:ext cx="10539663" cy="951531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  <a:spcAft>
                <a:spcPts val="800"/>
              </a:spcAft>
            </a:pP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Лидия Л. Тарасова, </a:t>
            </a:r>
            <a:r>
              <a:rPr lang="ru-RU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ФГБУ «ГИДРОМЕТЦЕНТР РОССИИ»</a:t>
            </a:r>
            <a:r>
              <a:rPr lang="ru-RU" sz="1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,</a:t>
            </a:r>
            <a:r>
              <a:rPr lang="ru-RU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 </a:t>
            </a:r>
            <a:r>
              <a:rPr lang="ru-RU" sz="1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Москва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Light" panose="020B0502040204020203" pitchFamily="34" charset="0"/>
              <a:ea typeface="Calibri" panose="020F0502020204030204" pitchFamily="34" charset="0"/>
              <a:cs typeface="Segoe UI Light" panose="020B0502040204020203" pitchFamily="34" charset="0"/>
            </a:endParaRP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28D112-CC2D-4B52-9048-39EFC1383465}"/>
              </a:ext>
            </a:extLst>
          </p:cNvPr>
          <p:cNvSpPr txBox="1"/>
          <p:nvPr/>
        </p:nvSpPr>
        <p:spPr>
          <a:xfrm>
            <a:off x="125961" y="227564"/>
            <a:ext cx="119400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Научно-практическая конференция по проблемам гидрометеорологических прогнозов, экологии, климата Сибири (к 50-летию ФГБУ "</a:t>
            </a:r>
            <a:r>
              <a:rPr lang="ru-RU" sz="1400" b="1" i="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СибНИГМИ</a:t>
            </a:r>
            <a:r>
              <a:rPr lang="ru-RU" sz="1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"), </a:t>
            </a:r>
          </a:p>
          <a:p>
            <a:r>
              <a:rPr lang="ru-RU" sz="1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г. Новосибирск, 20-22 октября 2021 г.</a:t>
            </a:r>
            <a:endParaRPr lang="ru-RU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971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A518D0B-74E4-4761-839E-9FE19905B8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83" y="513346"/>
            <a:ext cx="5191125" cy="5821433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0847696-5166-49B3-AEE0-34578CF54EAE}"/>
              </a:ext>
            </a:extLst>
          </p:cNvPr>
          <p:cNvSpPr txBox="1"/>
          <p:nvPr/>
        </p:nvSpPr>
        <p:spPr>
          <a:xfrm>
            <a:off x="6673756" y="900751"/>
            <a:ext cx="50087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Динамика отклонений запасов продуктивной влаги от нормы в % в годы с хорошим увлажнением почвы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DE933F6-0A58-43FF-A4C9-5DB8C57B53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2628" y="2638038"/>
            <a:ext cx="5238400" cy="31486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9967013-050A-4CA6-A000-1E5837F0306F}"/>
              </a:ext>
            </a:extLst>
          </p:cNvPr>
          <p:cNvSpPr txBox="1"/>
          <p:nvPr/>
        </p:nvSpPr>
        <p:spPr>
          <a:xfrm>
            <a:off x="125960" y="6334780"/>
            <a:ext cx="119400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Научно-практическая конференция по проблемам гидрометеорологических прогнозов, экологии, климата Сибири (к 50-летию ФГБУ "</a:t>
            </a:r>
            <a:r>
              <a:rPr lang="ru-RU" sz="1400" b="1" i="0" dirty="0" err="1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СибНИГМИ</a:t>
            </a:r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"), </a:t>
            </a:r>
          </a:p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г. Новосибирск, 20-22 октября 2021 г.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83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2363820-8649-41A3-BDE6-6B8A43B437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5825" y="2829107"/>
            <a:ext cx="4584589" cy="275563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6F7A916-ABC1-4978-9D6C-1EFBBDACD027}"/>
              </a:ext>
            </a:extLst>
          </p:cNvPr>
          <p:cNvSpPr txBox="1"/>
          <p:nvPr/>
        </p:nvSpPr>
        <p:spPr>
          <a:xfrm>
            <a:off x="6673756" y="900751"/>
            <a:ext cx="5008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Динамика отклонений запасов продуктивной влаги от нормы в % в годы с непостоянным увлажнением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CB8B2A5-7373-4210-AEC8-8D284304A1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482" y="900751"/>
            <a:ext cx="5789093" cy="3207901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B1CBB83-41AC-45B4-86D2-2E280F8A53D9}"/>
              </a:ext>
            </a:extLst>
          </p:cNvPr>
          <p:cNvSpPr txBox="1"/>
          <p:nvPr/>
        </p:nvSpPr>
        <p:spPr>
          <a:xfrm>
            <a:off x="125960" y="6334780"/>
            <a:ext cx="119400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Научно-практическая конференция по проблемам гидрометеорологических прогнозов, экологии, климата Сибири (к 50-летию ФГБУ "</a:t>
            </a:r>
            <a:r>
              <a:rPr lang="ru-RU" sz="1400" b="1" i="0" dirty="0" err="1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СибНИГМИ</a:t>
            </a:r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"), </a:t>
            </a:r>
          </a:p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г. Новосибирск, 20-22 октября 2021 г.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106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CBACE1-6415-464A-AF91-CF5DFBCB38BA}"/>
              </a:ext>
            </a:extLst>
          </p:cNvPr>
          <p:cNvSpPr txBox="1"/>
          <p:nvPr/>
        </p:nvSpPr>
        <p:spPr>
          <a:xfrm>
            <a:off x="1050877" y="1120676"/>
            <a:ext cx="1065890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В настоящее время изменения климата положительно влияют на режим почвенной влаги, который стал ближе к оптимальному для роста и развития яровых зерновых по сравнению с периодом до 1991г. и более ровным без резких колебаний от года к году, т.е. периоды недостаточного увлажнения почвы стали короче и чаще имеют локальный характер. </a:t>
            </a:r>
            <a:endParaRPr lang="ru-RU" sz="2800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77544E-16C0-40F4-A017-90E57150BE60}"/>
              </a:ext>
            </a:extLst>
          </p:cNvPr>
          <p:cNvSpPr txBox="1"/>
          <p:nvPr/>
        </p:nvSpPr>
        <p:spPr>
          <a:xfrm>
            <a:off x="1325539" y="4738851"/>
            <a:ext cx="10109578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Л.Л. Тарасова </a:t>
            </a:r>
            <a:endParaRPr lang="ru-RU" sz="2400" b="1" dirty="0">
              <a:solidFill>
                <a:schemeClr val="tx1">
                  <a:lumMod val="50000"/>
                  <a:lumOff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Гидрометцентр России, отдел  </a:t>
            </a:r>
            <a:r>
              <a:rPr lang="ru-RU" sz="2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агромет.прогнозов</a:t>
            </a:r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, </a:t>
            </a: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lydia_tarasova@mail.ru</a:t>
            </a:r>
            <a:r>
              <a:rPr lang="ru-RU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2569DA-536D-42D4-B1C7-8DA1FE4AEF8B}"/>
              </a:ext>
            </a:extLst>
          </p:cNvPr>
          <p:cNvSpPr txBox="1"/>
          <p:nvPr/>
        </p:nvSpPr>
        <p:spPr>
          <a:xfrm>
            <a:off x="125960" y="6334780"/>
            <a:ext cx="119400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Научно-практическая конференция по проблемам гидрометеорологических прогнозов, экологии, климата Сибири (к 50-летию ФГБУ "</a:t>
            </a:r>
            <a:r>
              <a:rPr lang="ru-RU" sz="1400" b="1" i="0" dirty="0" err="1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СибНИГМИ</a:t>
            </a:r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"), </a:t>
            </a:r>
          </a:p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г. Новосибирск, 20-22 октября 2021 г.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048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6E4ECEE-E1DF-4A7C-A51F-C0807353BE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065" y="488347"/>
            <a:ext cx="7819048" cy="578095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46DC9A-3E64-4704-A30A-B5A230A8BF0C}"/>
              </a:ext>
            </a:extLst>
          </p:cNvPr>
          <p:cNvSpPr txBox="1"/>
          <p:nvPr/>
        </p:nvSpPr>
        <p:spPr>
          <a:xfrm>
            <a:off x="125960" y="6334780"/>
            <a:ext cx="119400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Научно-практическая конференция по проблемам гидрометеорологических прогнозов, экологии, климата Сибири (к 50-летию ФГБУ "</a:t>
            </a:r>
            <a:r>
              <a:rPr lang="ru-RU" sz="1400" b="1" i="0" dirty="0" err="1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СибНИГМИ</a:t>
            </a:r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"), </a:t>
            </a:r>
          </a:p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г. Новосибирск, 20-22 октября 2021 г.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551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48F07F3-8D24-42BA-8749-E7DE43F90A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096" y="2438759"/>
            <a:ext cx="11171582" cy="39194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3194644-A9E8-4258-AF19-3771898AB5C8}"/>
              </a:ext>
            </a:extLst>
          </p:cNvPr>
          <p:cNvSpPr txBox="1"/>
          <p:nvPr/>
        </p:nvSpPr>
        <p:spPr>
          <a:xfrm>
            <a:off x="583096" y="499767"/>
            <a:ext cx="11410121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База данных:</a:t>
            </a:r>
          </a:p>
          <a:p>
            <a:r>
              <a:rPr lang="ru-RU" sz="24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архив средних по области запасов продуктивной влаги в пахотном и метровом слоях почвы под ранними яровыми зерновыми культурами </a:t>
            </a:r>
          </a:p>
          <a:p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по </a:t>
            </a:r>
            <a:r>
              <a:rPr lang="ru-RU" sz="22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Омской, Новосибирской, Томской, Кемеровской областям и Алтайскому краю </a:t>
            </a:r>
          </a:p>
          <a:p>
            <a:r>
              <a:rPr lang="ru-RU" sz="24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за 1958-2020 гг. </a:t>
            </a: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808D3C-E4D4-447D-B691-02514753A065}"/>
              </a:ext>
            </a:extLst>
          </p:cNvPr>
          <p:cNvSpPr txBox="1"/>
          <p:nvPr/>
        </p:nvSpPr>
        <p:spPr>
          <a:xfrm>
            <a:off x="125960" y="6334780"/>
            <a:ext cx="119400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Научно-практическая конференция по проблемам гидрометеорологических прогнозов, экологии, климата Сибири (к 50-летию ФГБУ "</a:t>
            </a:r>
            <a:r>
              <a:rPr lang="ru-RU" sz="1400" b="1" i="0" dirty="0" err="1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СибНИГМИ</a:t>
            </a:r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"), </a:t>
            </a:r>
          </a:p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г. Новосибирск, 20-22 октября 2021 г.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485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D4A5776-7330-410B-B1B1-80AA4F4403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5991" y="1464247"/>
            <a:ext cx="7720013" cy="464147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1781120-345C-4C62-9493-BE947D3B7ED9}"/>
              </a:ext>
            </a:extLst>
          </p:cNvPr>
          <p:cNvSpPr txBox="1"/>
          <p:nvPr/>
        </p:nvSpPr>
        <p:spPr>
          <a:xfrm>
            <a:off x="523234" y="404190"/>
            <a:ext cx="11363966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Годовой ход запасов продуктивной влаги в метровом слое почвы</a:t>
            </a:r>
          </a:p>
          <a:p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 </a:t>
            </a: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(средние значения за весь период с 1958 по 2020 </a:t>
            </a:r>
            <a:r>
              <a:rPr lang="ru-RU" b="1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гг</a:t>
            </a: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)</a:t>
            </a:r>
            <a:r>
              <a:rPr lang="ru-RU" sz="28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. </a:t>
            </a:r>
            <a:endParaRPr lang="ru-RU" sz="24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Segoe UI Light" panose="020B0502040204020203" pitchFamily="34" charset="0"/>
              <a:ea typeface="Calibri" panose="020F0502020204030204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2D257E-A2A3-404C-91B1-53B4BE593A1D}"/>
              </a:ext>
            </a:extLst>
          </p:cNvPr>
          <p:cNvSpPr txBox="1"/>
          <p:nvPr/>
        </p:nvSpPr>
        <p:spPr>
          <a:xfrm>
            <a:off x="125960" y="6334780"/>
            <a:ext cx="119400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Научно-практическая конференция по проблемам гидрометеорологических прогнозов, экологии, климата Сибири (к 50-летию ФГБУ "</a:t>
            </a:r>
            <a:r>
              <a:rPr lang="ru-RU" sz="1400" b="1" i="0" dirty="0" err="1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СибНИГМИ</a:t>
            </a:r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"), </a:t>
            </a:r>
          </a:p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г. Новосибирск, 20-22 октября 2021 г.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179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74043117-28D6-414F-B599-4945BCFC8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910" y="483708"/>
            <a:ext cx="108220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Средние за периоды 1958-1990 и 1991-2020 </a:t>
            </a:r>
            <a:r>
              <a:rPr kumimoji="0" lang="ru-RU" altLang="ru-RU" sz="20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гг</a:t>
            </a: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 </a:t>
            </a:r>
            <a:endParaRPr kumimoji="0" lang="en-US" altLang="ru-RU" sz="2000" b="1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Segoe UI Light" panose="020B0502040204020203" pitchFamily="34" charset="0"/>
              <a:ea typeface="Times New Roman" panose="02020603050405020304" pitchFamily="18" charset="0"/>
              <a:cs typeface="Segoe UI Light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Times New Roman" panose="02020603050405020304" pitchFamily="18" charset="0"/>
                <a:cs typeface="Segoe UI Light" panose="020B0502040204020203" pitchFamily="34" charset="0"/>
              </a:rPr>
              <a:t>значения запасов продуктивной влаги в метровом слое почвы под ранними яровыми зерновыми культурами.</a:t>
            </a:r>
            <a:endParaRPr kumimoji="0" lang="ru-RU" altLang="ru-RU" sz="1400" b="1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92C2901-6E52-4E7B-9DA4-C405C5A0F5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504960"/>
              </p:ext>
            </p:extLst>
          </p:nvPr>
        </p:nvGraphicFramePr>
        <p:xfrm>
          <a:off x="817501" y="1214498"/>
          <a:ext cx="10556993" cy="5035822"/>
        </p:xfrm>
        <a:graphic>
          <a:graphicData uri="http://schemas.openxmlformats.org/drawingml/2006/table">
            <a:tbl>
              <a:tblPr bandCol="1">
                <a:tableStyleId>{5C22544A-7EE6-4342-B048-85BDC9FD1C3A}</a:tableStyleId>
              </a:tblPr>
              <a:tblGrid>
                <a:gridCol w="1161203">
                  <a:extLst>
                    <a:ext uri="{9D8B030D-6E8A-4147-A177-3AD203B41FA5}">
                      <a16:colId xmlns:a16="http://schemas.microsoft.com/office/drawing/2014/main" val="1960996677"/>
                    </a:ext>
                  </a:extLst>
                </a:gridCol>
                <a:gridCol w="939579">
                  <a:extLst>
                    <a:ext uri="{9D8B030D-6E8A-4147-A177-3AD203B41FA5}">
                      <a16:colId xmlns:a16="http://schemas.microsoft.com/office/drawing/2014/main" val="3404342160"/>
                    </a:ext>
                  </a:extLst>
                </a:gridCol>
                <a:gridCol w="939579">
                  <a:extLst>
                    <a:ext uri="{9D8B030D-6E8A-4147-A177-3AD203B41FA5}">
                      <a16:colId xmlns:a16="http://schemas.microsoft.com/office/drawing/2014/main" val="2076770226"/>
                    </a:ext>
                  </a:extLst>
                </a:gridCol>
                <a:gridCol w="939579">
                  <a:extLst>
                    <a:ext uri="{9D8B030D-6E8A-4147-A177-3AD203B41FA5}">
                      <a16:colId xmlns:a16="http://schemas.microsoft.com/office/drawing/2014/main" val="4263173344"/>
                    </a:ext>
                  </a:extLst>
                </a:gridCol>
                <a:gridCol w="939579">
                  <a:extLst>
                    <a:ext uri="{9D8B030D-6E8A-4147-A177-3AD203B41FA5}">
                      <a16:colId xmlns:a16="http://schemas.microsoft.com/office/drawing/2014/main" val="2509558233"/>
                    </a:ext>
                  </a:extLst>
                </a:gridCol>
                <a:gridCol w="939579">
                  <a:extLst>
                    <a:ext uri="{9D8B030D-6E8A-4147-A177-3AD203B41FA5}">
                      <a16:colId xmlns:a16="http://schemas.microsoft.com/office/drawing/2014/main" val="2529707453"/>
                    </a:ext>
                  </a:extLst>
                </a:gridCol>
                <a:gridCol w="939579">
                  <a:extLst>
                    <a:ext uri="{9D8B030D-6E8A-4147-A177-3AD203B41FA5}">
                      <a16:colId xmlns:a16="http://schemas.microsoft.com/office/drawing/2014/main" val="2659785093"/>
                    </a:ext>
                  </a:extLst>
                </a:gridCol>
                <a:gridCol w="939579">
                  <a:extLst>
                    <a:ext uri="{9D8B030D-6E8A-4147-A177-3AD203B41FA5}">
                      <a16:colId xmlns:a16="http://schemas.microsoft.com/office/drawing/2014/main" val="4031661530"/>
                    </a:ext>
                  </a:extLst>
                </a:gridCol>
                <a:gridCol w="939579">
                  <a:extLst>
                    <a:ext uri="{9D8B030D-6E8A-4147-A177-3AD203B41FA5}">
                      <a16:colId xmlns:a16="http://schemas.microsoft.com/office/drawing/2014/main" val="991258251"/>
                    </a:ext>
                  </a:extLst>
                </a:gridCol>
                <a:gridCol w="939579">
                  <a:extLst>
                    <a:ext uri="{9D8B030D-6E8A-4147-A177-3AD203B41FA5}">
                      <a16:colId xmlns:a16="http://schemas.microsoft.com/office/drawing/2014/main" val="1407445681"/>
                    </a:ext>
                  </a:extLst>
                </a:gridCol>
                <a:gridCol w="939579">
                  <a:extLst>
                    <a:ext uri="{9D8B030D-6E8A-4147-A177-3AD203B41FA5}">
                      <a16:colId xmlns:a16="http://schemas.microsoft.com/office/drawing/2014/main" val="3719088710"/>
                    </a:ext>
                  </a:extLst>
                </a:gridCol>
              </a:tblGrid>
              <a:tr h="43608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Омская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Томская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Новосибирская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Кемеровская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Алтайский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644463"/>
                  </a:ext>
                </a:extLst>
              </a:tr>
              <a:tr h="3806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до 1991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после 1991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до 1991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после 1991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до 1991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после 1991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до 1991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после 1991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до 1991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после 1991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403468"/>
                  </a:ext>
                </a:extLst>
              </a:tr>
              <a:tr h="351589">
                <a:tc>
                  <a:txBody>
                    <a:bodyPr/>
                    <a:lstStyle/>
                    <a:p>
                      <a:pPr marL="216000" lvl="0" algn="l" fontAlgn="b"/>
                      <a:r>
                        <a:rPr lang="ru-RU" sz="1600" u="none" strike="noStrike" dirty="0">
                          <a:effectLst/>
                        </a:rPr>
                        <a:t>10 май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132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192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201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131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147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153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154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136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93527151"/>
                  </a:ext>
                </a:extLst>
              </a:tr>
              <a:tr h="351589">
                <a:tc>
                  <a:txBody>
                    <a:bodyPr/>
                    <a:lstStyle/>
                    <a:p>
                      <a:pPr marL="216000" lvl="0" algn="l" fontAlgn="b"/>
                      <a:r>
                        <a:rPr lang="ru-RU" sz="1600" u="none" strike="noStrike" dirty="0">
                          <a:effectLst/>
                        </a:rPr>
                        <a:t>20 май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119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153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189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188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129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136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152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119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133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99681913"/>
                  </a:ext>
                </a:extLst>
              </a:tr>
              <a:tr h="351589">
                <a:tc>
                  <a:txBody>
                    <a:bodyPr/>
                    <a:lstStyle/>
                    <a:p>
                      <a:pPr marL="216000" lvl="0" algn="l" fontAlgn="b"/>
                      <a:r>
                        <a:rPr lang="ru-RU" sz="1600" u="none" strike="noStrike" dirty="0">
                          <a:effectLst/>
                        </a:rPr>
                        <a:t>31 май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142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184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182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127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128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152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5929165"/>
                  </a:ext>
                </a:extLst>
              </a:tr>
              <a:tr h="351589">
                <a:tc>
                  <a:txBody>
                    <a:bodyPr/>
                    <a:lstStyle/>
                    <a:p>
                      <a:pPr marL="216000" lvl="0" algn="l" fontAlgn="b"/>
                      <a:r>
                        <a:rPr lang="ru-RU" sz="1600" u="none" strike="noStrike" dirty="0">
                          <a:effectLst/>
                        </a:rPr>
                        <a:t>10 </a:t>
                      </a:r>
                      <a:r>
                        <a:rPr lang="ru-RU" sz="1600" u="none" strike="noStrike" dirty="0" err="1">
                          <a:effectLst/>
                        </a:rPr>
                        <a:t>июн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107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137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183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172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124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151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156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74369370"/>
                  </a:ext>
                </a:extLst>
              </a:tr>
              <a:tr h="351589">
                <a:tc>
                  <a:txBody>
                    <a:bodyPr/>
                    <a:lstStyle/>
                    <a:p>
                      <a:pPr marL="216000" lvl="0" algn="l" fontAlgn="b"/>
                      <a:r>
                        <a:rPr lang="ru-RU" sz="1600" u="none" strike="noStrike" dirty="0">
                          <a:effectLst/>
                        </a:rPr>
                        <a:t>20 </a:t>
                      </a:r>
                      <a:r>
                        <a:rPr lang="ru-RU" sz="1600" u="none" strike="noStrike" dirty="0" err="1">
                          <a:effectLst/>
                        </a:rPr>
                        <a:t>июн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134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181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111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143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148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102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109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653214313"/>
                  </a:ext>
                </a:extLst>
              </a:tr>
              <a:tr h="351589">
                <a:tc>
                  <a:txBody>
                    <a:bodyPr/>
                    <a:lstStyle/>
                    <a:p>
                      <a:pPr marL="216000" lvl="0" algn="l" fontAlgn="b"/>
                      <a:r>
                        <a:rPr lang="ru-RU" sz="1600" u="none" strike="noStrike" dirty="0">
                          <a:effectLst/>
                        </a:rPr>
                        <a:t>30 </a:t>
                      </a:r>
                      <a:r>
                        <a:rPr lang="ru-RU" sz="1600" u="none" strike="noStrike" dirty="0" err="1">
                          <a:effectLst/>
                        </a:rPr>
                        <a:t>июн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91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161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97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102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131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136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91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25446826"/>
                  </a:ext>
                </a:extLst>
              </a:tr>
              <a:tr h="351589">
                <a:tc>
                  <a:txBody>
                    <a:bodyPr/>
                    <a:lstStyle/>
                    <a:p>
                      <a:pPr marL="216000" lvl="0" algn="l" fontAlgn="b"/>
                      <a:r>
                        <a:rPr lang="ru-RU" sz="1600" u="none" strike="noStrike" dirty="0">
                          <a:effectLst/>
                        </a:rPr>
                        <a:t>10 </a:t>
                      </a:r>
                      <a:r>
                        <a:rPr lang="ru-RU" sz="1600" u="none" strike="noStrike" dirty="0" err="1">
                          <a:effectLst/>
                        </a:rPr>
                        <a:t>июл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82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147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151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83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94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117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125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71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81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754979135"/>
                  </a:ext>
                </a:extLst>
              </a:tr>
              <a:tr h="351589">
                <a:tc>
                  <a:txBody>
                    <a:bodyPr/>
                    <a:lstStyle/>
                    <a:p>
                      <a:pPr marL="216000" lvl="0" algn="l" fontAlgn="b"/>
                      <a:r>
                        <a:rPr lang="ru-RU" sz="1600" u="none" strike="noStrike" dirty="0">
                          <a:effectLst/>
                        </a:rPr>
                        <a:t>20 </a:t>
                      </a:r>
                      <a:r>
                        <a:rPr lang="ru-RU" sz="1600" u="none" strike="noStrike" dirty="0" err="1">
                          <a:effectLst/>
                        </a:rPr>
                        <a:t>июл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71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109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135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138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85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112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60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70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1203563"/>
                  </a:ext>
                </a:extLst>
              </a:tr>
              <a:tr h="351589">
                <a:tc>
                  <a:txBody>
                    <a:bodyPr/>
                    <a:lstStyle/>
                    <a:p>
                      <a:pPr marL="216000" lvl="0" algn="l" fontAlgn="b"/>
                      <a:r>
                        <a:rPr lang="ru-RU" sz="1600" u="none" strike="noStrike" dirty="0">
                          <a:effectLst/>
                        </a:rPr>
                        <a:t>31 </a:t>
                      </a:r>
                      <a:r>
                        <a:rPr lang="ru-RU" sz="1600" u="none" strike="noStrike" dirty="0" err="1">
                          <a:effectLst/>
                        </a:rPr>
                        <a:t>июл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67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101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131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68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82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91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113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57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69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95696292"/>
                  </a:ext>
                </a:extLst>
              </a:tr>
              <a:tr h="351589">
                <a:tc>
                  <a:txBody>
                    <a:bodyPr/>
                    <a:lstStyle/>
                    <a:p>
                      <a:pPr marL="216000" lvl="0" algn="l" fontAlgn="b"/>
                      <a:r>
                        <a:rPr lang="ru-RU" sz="1600" u="none" strike="noStrike" dirty="0">
                          <a:effectLst/>
                        </a:rPr>
                        <a:t>10 </a:t>
                      </a:r>
                      <a:r>
                        <a:rPr lang="ru-RU" sz="1600" u="none" strike="noStrike" dirty="0" err="1">
                          <a:effectLst/>
                        </a:rPr>
                        <a:t>авг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65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91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66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86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116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56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65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94934145"/>
                  </a:ext>
                </a:extLst>
              </a:tr>
              <a:tr h="351589">
                <a:tc>
                  <a:txBody>
                    <a:bodyPr/>
                    <a:lstStyle/>
                    <a:p>
                      <a:pPr marL="216000" lvl="0" algn="l" fontAlgn="b"/>
                      <a:r>
                        <a:rPr lang="ru-RU" sz="1600" u="none" strike="noStrike" dirty="0">
                          <a:effectLst/>
                        </a:rPr>
                        <a:t>20 </a:t>
                      </a:r>
                      <a:r>
                        <a:rPr lang="ru-RU" sz="1600" u="none" strike="noStrike" dirty="0" err="1">
                          <a:effectLst/>
                        </a:rPr>
                        <a:t>авг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70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93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144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82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89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119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62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61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68442152"/>
                  </a:ext>
                </a:extLst>
              </a:tr>
              <a:tr h="351589">
                <a:tc>
                  <a:txBody>
                    <a:bodyPr/>
                    <a:lstStyle/>
                    <a:p>
                      <a:pPr marL="216000" lvl="0" algn="l" fontAlgn="b"/>
                      <a:r>
                        <a:rPr lang="ru-RU" sz="1600" u="none" strike="noStrike" dirty="0">
                          <a:effectLst/>
                        </a:rPr>
                        <a:t>31 </a:t>
                      </a:r>
                      <a:r>
                        <a:rPr lang="ru-RU" sz="1600" u="none" strike="noStrike" dirty="0" err="1">
                          <a:effectLst/>
                        </a:rPr>
                        <a:t>авг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73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105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133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97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95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139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60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69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431917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2A09E7A-B9F5-4E83-8472-3BE33D664B60}"/>
              </a:ext>
            </a:extLst>
          </p:cNvPr>
          <p:cNvSpPr txBox="1"/>
          <p:nvPr/>
        </p:nvSpPr>
        <p:spPr>
          <a:xfrm>
            <a:off x="125960" y="6334780"/>
            <a:ext cx="119400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Научно-практическая конференция по проблемам гидрометеорологических прогнозов, экологии, климата Сибири (к 50-летию ФГБУ "</a:t>
            </a:r>
            <a:r>
              <a:rPr lang="ru-RU" sz="1400" b="1" i="0" dirty="0" err="1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СибНИГМИ</a:t>
            </a:r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"), </a:t>
            </a:r>
          </a:p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г. Новосибирск, 20-22 октября 2021 г.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760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2B01B0-13C2-4621-A806-00484B146500}"/>
              </a:ext>
            </a:extLst>
          </p:cNvPr>
          <p:cNvSpPr txBox="1"/>
          <p:nvPr/>
        </p:nvSpPr>
        <p:spPr>
          <a:xfrm>
            <a:off x="696036" y="827272"/>
            <a:ext cx="1149596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Разность средних </a:t>
            </a:r>
          </a:p>
          <a:p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за современный период (</a:t>
            </a:r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1991 – 2020 гг.) и предшествующий период (1958 – 1990 гг.)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89F29DC-365C-47D6-A1CB-AE4CB119C9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135" y="1787857"/>
            <a:ext cx="9431729" cy="454692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249E870-9B88-47B5-8431-E09E26A6CB69}"/>
              </a:ext>
            </a:extLst>
          </p:cNvPr>
          <p:cNvSpPr txBox="1"/>
          <p:nvPr/>
        </p:nvSpPr>
        <p:spPr>
          <a:xfrm>
            <a:off x="125960" y="6334780"/>
            <a:ext cx="119400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Научно-практическая конференция по проблемам гидрометеорологических прогнозов, экологии, климата Сибири (к 50-летию ФГБУ "</a:t>
            </a:r>
            <a:r>
              <a:rPr lang="ru-RU" sz="1400" b="1" i="0" dirty="0" err="1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СибНИГМИ</a:t>
            </a:r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"), </a:t>
            </a:r>
          </a:p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г. Новосибирск, 20-22 октября 2021 г.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488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49CFBCC-3FF2-44CC-B3BB-B75E8283FA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964" y="1799843"/>
            <a:ext cx="11178235" cy="350580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D49850-7FD9-45A9-AECD-240249DADB99}"/>
              </a:ext>
            </a:extLst>
          </p:cNvPr>
          <p:cNvSpPr txBox="1"/>
          <p:nvPr/>
        </p:nvSpPr>
        <p:spPr>
          <a:xfrm>
            <a:off x="523233" y="404190"/>
            <a:ext cx="1154280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Отклонения от средних значений </a:t>
            </a:r>
          </a:p>
          <a:p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Рассчитаны отклонения от средних значений = «факт» – «норма» по каждой области (краю) и далее были рассчитаны средние за каждый год в целом по региону </a:t>
            </a:r>
            <a:endParaRPr lang="ru-RU" sz="2000" dirty="0">
              <a:solidFill>
                <a:schemeClr val="tx1">
                  <a:lumMod val="50000"/>
                  <a:lumOff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4CFA242-CF87-477B-AD24-3A1CD6EFD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415393"/>
              </p:ext>
            </p:extLst>
          </p:nvPr>
        </p:nvGraphicFramePr>
        <p:xfrm>
          <a:off x="1520479" y="5167594"/>
          <a:ext cx="10180989" cy="1167186"/>
        </p:xfrm>
        <a:graphic>
          <a:graphicData uri="http://schemas.openxmlformats.org/drawingml/2006/table">
            <a:tbl>
              <a:tblPr/>
              <a:tblGrid>
                <a:gridCol w="161603">
                  <a:extLst>
                    <a:ext uri="{9D8B030D-6E8A-4147-A177-3AD203B41FA5}">
                      <a16:colId xmlns:a16="http://schemas.microsoft.com/office/drawing/2014/main" val="1357098801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1125472845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4210791374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77813962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912966993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945936124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347522798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1895477239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451665323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035559236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860101603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51335927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743172481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965149409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1153534897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12797687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382957299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958979131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1108014209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274564041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348405126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1908283043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4049694121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049454636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177360204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347355940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166015961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1068168656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252672274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602877170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661892302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4149952064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552642722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1980571265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431239535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203526809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1016376999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101645548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1398946509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591857945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858418342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611815664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1907288674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926058819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4013963917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38782520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906167583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4179410344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571238600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447312962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468427409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464788356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527538253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497183706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4115407490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2645486610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466820597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1098148328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4068254628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1838467954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1110192673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700237589"/>
                    </a:ext>
                  </a:extLst>
                </a:gridCol>
                <a:gridCol w="161603">
                  <a:extLst>
                    <a:ext uri="{9D8B030D-6E8A-4147-A177-3AD203B41FA5}">
                      <a16:colId xmlns:a16="http://schemas.microsoft.com/office/drawing/2014/main" val="3287663135"/>
                    </a:ext>
                  </a:extLst>
                </a:gridCol>
              </a:tblGrid>
              <a:tr h="194531">
                <a:tc>
                  <a:txBody>
                    <a:bodyPr/>
                    <a:lstStyle/>
                    <a:p>
                      <a:pPr algn="l" fontAlgn="b"/>
                      <a:endParaRPr lang="ru-RU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702274"/>
                  </a:ext>
                </a:extLst>
              </a:tr>
              <a:tr h="194531"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Омская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3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A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0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2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B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AEB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A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7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-57,0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-39,9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94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-36,0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9E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D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5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FD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D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6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AF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C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A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F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8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8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B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4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D8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9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8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ED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E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D1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2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DE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5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3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9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A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2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9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5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D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E0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8AA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C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4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0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A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4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CD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5B4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2A7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C0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A8A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F99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E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9596335"/>
                  </a:ext>
                </a:extLst>
              </a:tr>
              <a:tr h="194531"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Томская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2D4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C8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A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7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C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4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D2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D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9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D2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F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7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6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B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B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B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FD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0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6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7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6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D5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D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C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7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D3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D6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1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F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E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3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6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D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6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8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A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4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B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4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0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D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E8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4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9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F1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B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C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F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657739"/>
                  </a:ext>
                </a:extLst>
              </a:tr>
              <a:tr h="194531"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Новосибирская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D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FC6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D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3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ED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B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AC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-51,1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87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8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3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DB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D9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E8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3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B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7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C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C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7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1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5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D6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D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C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9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C2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FC6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4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8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D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6C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CB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D9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D2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4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5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9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5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C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A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C0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F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A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D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2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0C7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5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F1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AEB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D4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E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0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D8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9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9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D4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881942"/>
                  </a:ext>
                </a:extLst>
              </a:tr>
              <a:tr h="194531"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Кемеровская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CB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A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E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4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0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A7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D1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C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B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E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E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E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A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E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4B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E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E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0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6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C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3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D3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E7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0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0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D8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AE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E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5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2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D1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7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D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9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0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A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4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9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9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3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5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9CD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C5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C9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9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8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C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D6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DB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C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ED1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B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B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43929"/>
                  </a:ext>
                </a:extLst>
              </a:tr>
              <a:tr h="194531">
                <a:tc>
                  <a:txBody>
                    <a:bodyPr/>
                    <a:lstStyle/>
                    <a:p>
                      <a:pPr algn="l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Алтайский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0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0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6F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5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8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3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E7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A7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D6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7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2E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8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DC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9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9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C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9B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9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D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D6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7F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D6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7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8F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C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9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F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0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3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9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B4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C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D4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E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B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####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C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6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8C1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BF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A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D1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CC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9F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AF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E0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-26,3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7B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ED1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-13,4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8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DCE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20,8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1D3E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21,9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ED1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FC6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13,7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-11,0</a:t>
                      </a:r>
                    </a:p>
                  </a:txBody>
                  <a:tcPr marL="2880" marR="2880" marT="28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F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59189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83C7D68-0C58-4678-9439-498B6851E228}"/>
              </a:ext>
            </a:extLst>
          </p:cNvPr>
          <p:cNvSpPr txBox="1"/>
          <p:nvPr/>
        </p:nvSpPr>
        <p:spPr>
          <a:xfrm>
            <a:off x="125960" y="6334780"/>
            <a:ext cx="119400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Научно-практическая конференция по проблемам гидрометеорологических прогнозов, экологии, климата Сибири (к 50-летию ФГБУ "</a:t>
            </a:r>
            <a:r>
              <a:rPr lang="ru-RU" sz="1400" b="1" i="0" dirty="0" err="1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СибНИГМИ</a:t>
            </a:r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"), </a:t>
            </a:r>
          </a:p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г. Новосибирск, 20-22 октября 2021 г.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429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54A1D1C-A292-4DC0-A912-71397E1D5524}"/>
              </a:ext>
            </a:extLst>
          </p:cNvPr>
          <p:cNvSpPr txBox="1"/>
          <p:nvPr/>
        </p:nvSpPr>
        <p:spPr>
          <a:xfrm>
            <a:off x="616687" y="606056"/>
            <a:ext cx="1090900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Видно, что в ХХ веке примерно раз в 3-5 лет знак аномалии меняется, т.е. наблюдаются чередование сухих и влажных периодов. Такие осцилляции могут быть связаны только с особенностями общей циркуляции атмосферы и их региональными проявлениями в циклонической деятельности. </a:t>
            </a:r>
          </a:p>
          <a:p>
            <a:endParaRPr lang="ru-RU" sz="2400" b="1" dirty="0">
              <a:latin typeface="Segoe UI Light" panose="020B0502040204020203" pitchFamily="34" charset="0"/>
              <a:ea typeface="Calibri" panose="020F0502020204030204" pitchFamily="34" charset="0"/>
              <a:cs typeface="Segoe UI Light" panose="020B0502040204020203" pitchFamily="34" charset="0"/>
            </a:endParaRPr>
          </a:p>
          <a:p>
            <a:r>
              <a:rPr lang="ru-RU" sz="2400" b="1" dirty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В </a:t>
            </a:r>
            <a:r>
              <a:rPr lang="en-US" sz="2400" b="1" dirty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XXI</a:t>
            </a:r>
            <a:r>
              <a:rPr lang="ru-RU" sz="2400" b="1" dirty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 веке колебания режима увлажнения почвы не имеют четкой периодичности в отдельные годы (2006, 2008, 2011) отмечается понижение запасов влаги за счёт локальных засушливых явлений, засухи отхватывающие большинство районов Западной Сибири наблюдались только в 2003, 2005, 2012 и 2020. Т.е. можно предположить, что в настоящее время наблюдается перестройка процессов циркуляции атмосферы, что и выражается в режиме увлажнения, который становится более ровным от года к году. </a:t>
            </a:r>
            <a:endParaRPr lang="ru-RU" sz="2400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B28E97-33B0-4631-BF6D-4118398D55F4}"/>
              </a:ext>
            </a:extLst>
          </p:cNvPr>
          <p:cNvSpPr txBox="1"/>
          <p:nvPr/>
        </p:nvSpPr>
        <p:spPr>
          <a:xfrm>
            <a:off x="125960" y="6334780"/>
            <a:ext cx="119400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Научно-практическая конференция по проблемам гидрометеорологических прогнозов, экологии, климата Сибири (к 50-летию ФГБУ "</a:t>
            </a:r>
            <a:r>
              <a:rPr lang="ru-RU" sz="1400" b="1" i="0" dirty="0" err="1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СибНИГМИ</a:t>
            </a:r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"), </a:t>
            </a:r>
          </a:p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г. Новосибирск, 20-22 октября 2021 г.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424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CB4D9EB-96A9-48FA-85EF-079DE64B518E}"/>
              </a:ext>
            </a:extLst>
          </p:cNvPr>
          <p:cNvSpPr txBox="1"/>
          <p:nvPr/>
        </p:nvSpPr>
        <p:spPr>
          <a:xfrm>
            <a:off x="6673756" y="900751"/>
            <a:ext cx="5008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Динамика отклонений запасов продуктивной влаги от нормы в % в годы с пониженным увлажнением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377637D-05EA-488C-B8A1-A24BB25A53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431" y="466725"/>
            <a:ext cx="5191125" cy="59245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012006A-A554-4164-860B-69D90A0905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3756" y="2365083"/>
            <a:ext cx="5192987" cy="338062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9D49B3-1417-441B-9603-F098CC93B68E}"/>
              </a:ext>
            </a:extLst>
          </p:cNvPr>
          <p:cNvSpPr txBox="1"/>
          <p:nvPr/>
        </p:nvSpPr>
        <p:spPr>
          <a:xfrm>
            <a:off x="125960" y="6334780"/>
            <a:ext cx="119400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Научно-практическая конференция по проблемам гидрометеорологических прогнозов, экологии, климата Сибири (к 50-летию ФГБУ "</a:t>
            </a:r>
            <a:r>
              <a:rPr lang="ru-RU" sz="1400" b="1" i="0" dirty="0" err="1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СибНИГМИ</a:t>
            </a:r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"), </a:t>
            </a:r>
          </a:p>
          <a:p>
            <a:r>
              <a:rPr lang="ru-RU" sz="1400" b="1" i="0" dirty="0">
                <a:solidFill>
                  <a:schemeClr val="bg1">
                    <a:lumMod val="50000"/>
                  </a:schemeClr>
                </a:solidFill>
                <a:effectLst/>
                <a:latin typeface="Segoe UI Light" panose="020B0502040204020203" pitchFamily="34" charset="0"/>
                <a:cs typeface="Segoe UI Light" panose="020B0502040204020203" pitchFamily="34" charset="0"/>
              </a:rPr>
              <a:t>г. Новосибирск, 20-22 октября 2021 г.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3180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1421</Words>
  <Application>Microsoft Office PowerPoint</Application>
  <PresentationFormat>Широкоэкранный</PresentationFormat>
  <Paragraphs>572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Segoe UI Light</vt:lpstr>
      <vt:lpstr>Тема Office</vt:lpstr>
      <vt:lpstr>Режим влажности почвы  в земледельческих районах Западной Сибири,  как результат региональных проявлений  изменения климата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Режим влажности почвы в земледельческих районах Западной Сибири, как результат региональных проявлений изменения климата </dc:title>
  <dc:creator>Лидия  Тарасова</dc:creator>
  <cp:lastModifiedBy>Лидия  Тарасова</cp:lastModifiedBy>
  <cp:revision>3</cp:revision>
  <dcterms:created xsi:type="dcterms:W3CDTF">2021-10-06T22:15:31Z</dcterms:created>
  <dcterms:modified xsi:type="dcterms:W3CDTF">2021-10-16T08:59:54Z</dcterms:modified>
</cp:coreProperties>
</file>