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2" r:id="rId3"/>
    <p:sldMasterId id="2147483772" r:id="rId4"/>
    <p:sldMasterId id="2147483784" r:id="rId5"/>
    <p:sldMasterId id="2147483810" r:id="rId6"/>
    <p:sldMasterId id="2147483836" r:id="rId7"/>
    <p:sldMasterId id="2147483849" r:id="rId8"/>
    <p:sldMasterId id="2147483861" r:id="rId9"/>
    <p:sldMasterId id="2147483873" r:id="rId10"/>
    <p:sldMasterId id="2147483885" r:id="rId11"/>
    <p:sldMasterId id="2147483899" r:id="rId12"/>
  </p:sldMasterIdLst>
  <p:notesMasterIdLst>
    <p:notesMasterId r:id="rId55"/>
  </p:notesMasterIdLst>
  <p:sldIdLst>
    <p:sldId id="256" r:id="rId13"/>
    <p:sldId id="407" r:id="rId14"/>
    <p:sldId id="408" r:id="rId15"/>
    <p:sldId id="405" r:id="rId16"/>
    <p:sldId id="406" r:id="rId17"/>
    <p:sldId id="409" r:id="rId18"/>
    <p:sldId id="379" r:id="rId19"/>
    <p:sldId id="357" r:id="rId20"/>
    <p:sldId id="375" r:id="rId21"/>
    <p:sldId id="367" r:id="rId22"/>
    <p:sldId id="368" r:id="rId23"/>
    <p:sldId id="381" r:id="rId24"/>
    <p:sldId id="341" r:id="rId25"/>
    <p:sldId id="401" r:id="rId26"/>
    <p:sldId id="410" r:id="rId27"/>
    <p:sldId id="411" r:id="rId28"/>
    <p:sldId id="413" r:id="rId29"/>
    <p:sldId id="414" r:id="rId30"/>
    <p:sldId id="415" r:id="rId31"/>
    <p:sldId id="421" r:id="rId32"/>
    <p:sldId id="422" r:id="rId33"/>
    <p:sldId id="424" r:id="rId34"/>
    <p:sldId id="423" r:id="rId35"/>
    <p:sldId id="425" r:id="rId36"/>
    <p:sldId id="426" r:id="rId37"/>
    <p:sldId id="419" r:id="rId38"/>
    <p:sldId id="43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5" r:id="rId47"/>
    <p:sldId id="346" r:id="rId48"/>
    <p:sldId id="347" r:id="rId49"/>
    <p:sldId id="348" r:id="rId50"/>
    <p:sldId id="349" r:id="rId51"/>
    <p:sldId id="350" r:id="rId52"/>
    <p:sldId id="437" r:id="rId53"/>
    <p:sldId id="32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  <a:srgbClr val="800080"/>
    <a:srgbClr val="660033"/>
    <a:srgbClr val="3333FF"/>
    <a:srgbClr val="0000CC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3" autoAdjust="0"/>
    <p:restoredTop sz="99331" autoAdjust="0"/>
  </p:normalViewPr>
  <p:slideViewPr>
    <p:cSldViewPr>
      <p:cViewPr>
        <p:scale>
          <a:sx n="60" d="100"/>
          <a:sy n="60" d="100"/>
        </p:scale>
        <p:origin x="-784" y="-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DD6FF-9D59-47C0-A3B4-56739591AC8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74605-3C8B-44B2-B069-4E06F94F5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2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/>
              <a:t>На слайде приведены основные (эволюционные) соотношения системы:</a:t>
            </a:r>
          </a:p>
          <a:p>
            <a:pPr>
              <a:buFontTx/>
              <a:buChar char="-"/>
            </a:pPr>
            <a:r>
              <a:rPr lang="ru-RU" altLang="ru-RU" dirty="0" smtClean="0"/>
              <a:t>три уравнения движения</a:t>
            </a:r>
          </a:p>
          <a:p>
            <a:pPr>
              <a:buFontTx/>
              <a:buChar char="-"/>
            </a:pPr>
            <a:r>
              <a:rPr lang="ru-RU" altLang="ru-RU" dirty="0" smtClean="0"/>
              <a:t>Уравнение изменения геопотенциала</a:t>
            </a:r>
          </a:p>
          <a:p>
            <a:pPr>
              <a:buFontTx/>
              <a:buChar char="-"/>
            </a:pPr>
            <a:r>
              <a:rPr lang="ru-RU" altLang="ru-RU" dirty="0" smtClean="0"/>
              <a:t>Уравнение баланса массы</a:t>
            </a:r>
          </a:p>
          <a:p>
            <a:pPr>
              <a:buFontTx/>
              <a:buChar char="-"/>
            </a:pPr>
            <a:r>
              <a:rPr lang="ru-RU" altLang="ru-RU" dirty="0" smtClean="0"/>
              <a:t>Уравнение баланса температуры </a:t>
            </a:r>
          </a:p>
          <a:p>
            <a:r>
              <a:rPr lang="ru-RU" altLang="ru-RU" dirty="0" smtClean="0"/>
              <a:t> </a:t>
            </a:r>
          </a:p>
          <a:p>
            <a:r>
              <a:rPr lang="ru-RU" altLang="ru-RU" b="1" dirty="0" smtClean="0"/>
              <a:t>Для целей данной работы особенно важны</a:t>
            </a:r>
          </a:p>
          <a:p>
            <a:r>
              <a:rPr lang="ru-RU" altLang="ru-RU" dirty="0" smtClean="0"/>
              <a:t>Уравнение (3) – </a:t>
            </a:r>
            <a:r>
              <a:rPr lang="ru-RU" altLang="ru-RU" dirty="0" err="1" smtClean="0"/>
              <a:t>негидростатичность</a:t>
            </a:r>
            <a:r>
              <a:rPr lang="ru-RU" altLang="ru-RU" dirty="0" smtClean="0"/>
              <a:t> системы – эволюционное уравнение для вертикальных скоростей движения частиц воздуха</a:t>
            </a:r>
          </a:p>
          <a:p>
            <a:r>
              <a:rPr lang="ru-RU" altLang="ru-RU" dirty="0" smtClean="0"/>
              <a:t>Уравнение (5) – сжимаемость атмосферы – эволюционное уравнение для плотности воздуха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179A6E3-3195-4064-9C37-559C50861440}" type="slidenum">
              <a:rPr lang="ru-RU" altLang="en-US">
                <a:solidFill>
                  <a:prstClr val="black"/>
                </a:solidFill>
              </a:rPr>
              <a:pPr/>
              <a:t>5</a:t>
            </a:fld>
            <a:endParaRPr lang="ru-RU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Наиболее яркое представление о полученном в результате моделирования вихре </a:t>
            </a:r>
          </a:p>
          <a:p>
            <a:r>
              <a:rPr lang="ru-RU" altLang="ru-RU" smtClean="0"/>
              <a:t>дает трехмерное изображение поля вектора ветра. </a:t>
            </a:r>
          </a:p>
          <a:p>
            <a:r>
              <a:rPr lang="ru-RU" altLang="ru-RU" smtClean="0"/>
              <a:t>Наноске подлежали только данные со скоростями ветра больше 15 м/сек.</a:t>
            </a:r>
          </a:p>
          <a:p>
            <a:endParaRPr lang="ru-RU" altLang="ru-RU" smtClean="0"/>
          </a:p>
          <a:p>
            <a:r>
              <a:rPr lang="ru-RU" altLang="ru-RU" b="1" smtClean="0"/>
              <a:t>На слайде видно </a:t>
            </a:r>
          </a:p>
          <a:p>
            <a:pPr>
              <a:buFontTx/>
              <a:buChar char="-"/>
            </a:pPr>
            <a:r>
              <a:rPr lang="ru-RU" altLang="ru-RU" smtClean="0"/>
              <a:t>местоположение грозового облака (по модельным слоям) с мощными разнонаправленными воздушными потоками</a:t>
            </a:r>
          </a:p>
          <a:p>
            <a:pPr>
              <a:buFontTx/>
              <a:buChar char="-"/>
            </a:pPr>
            <a:r>
              <a:rPr lang="ru-RU" altLang="ru-RU" smtClean="0"/>
              <a:t>воронки смерчей, спускающиеся из облака</a:t>
            </a:r>
          </a:p>
          <a:p>
            <a:pPr>
              <a:buFontTx/>
              <a:buChar char="-"/>
            </a:pPr>
            <a:endParaRPr lang="ru-RU" altLang="ru-RU" smtClean="0"/>
          </a:p>
          <a:p>
            <a:r>
              <a:rPr lang="ru-RU" altLang="ru-RU" smtClean="0"/>
              <a:t>Результаты моделирования показывают, что это грозовое облако породило одновременно 2 смерча, каждый из которых имел 2 хобота.</a:t>
            </a:r>
          </a:p>
          <a:p>
            <a:r>
              <a:rPr lang="ru-RU" altLang="ru-RU" b="1" smtClean="0"/>
              <a:t>Сиреневым цветом отмечен смерч, наблюдавшийся в Благовещенске</a:t>
            </a:r>
            <a:r>
              <a:rPr lang="ru-RU" altLang="ru-RU" smtClean="0"/>
              <a:t>.</a:t>
            </a:r>
          </a:p>
          <a:p>
            <a:pPr>
              <a:buFontTx/>
              <a:buChar char="-"/>
            </a:pPr>
            <a:r>
              <a:rPr lang="ru-RU" altLang="ru-RU" smtClean="0"/>
              <a:t>Хобот слева спустился до земли и породил область ураганного ветра</a:t>
            </a:r>
          </a:p>
          <a:p>
            <a:pPr>
              <a:buFontTx/>
              <a:buChar char="-"/>
            </a:pPr>
            <a:r>
              <a:rPr lang="ru-RU" altLang="ru-RU" smtClean="0"/>
              <a:t>Второй хобот (на картинке справа) получился на расстоянии около 20 км от первого, не спустился до земли и не вызвал сильных ветров.</a:t>
            </a:r>
          </a:p>
          <a:p>
            <a:r>
              <a:rPr lang="ru-RU" altLang="ru-RU" b="1" smtClean="0"/>
              <a:t>Красным цветом</a:t>
            </a:r>
            <a:r>
              <a:rPr lang="ru-RU" altLang="ru-RU" smtClean="0"/>
              <a:t> </a:t>
            </a:r>
            <a:r>
              <a:rPr lang="ru-RU" altLang="ru-RU" b="1" smtClean="0"/>
              <a:t>выделен смерч над территорией КНР</a:t>
            </a:r>
          </a:p>
          <a:p>
            <a:r>
              <a:rPr lang="ru-RU" altLang="ru-RU" smtClean="0"/>
              <a:t>Согласно полученным результатом он так же был 2 хобота:</a:t>
            </a:r>
          </a:p>
          <a:p>
            <a:r>
              <a:rPr lang="ru-RU" altLang="ru-RU" smtClean="0"/>
              <a:t>Так же как и в первом случае, один из хоботов спустился до земли и сопровождался сильным (ураганным) ветром, а второй не дошел до уровня земли.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5A9C384-1B2F-4E0D-AF33-02DF3F8EC514}" type="slidenum">
              <a:rPr lang="ru-RU" altLang="ru-RU" sz="12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 слайду</a:t>
            </a: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FE7C76B-4950-445E-8399-36FA9D6BA42D}" type="slidenum">
              <a:rPr lang="ru-RU" altLang="ru-RU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alt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6384A-4837-4565-9AF1-4E219EC61FB1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C084D-9114-4D53-B7F2-DA1178EB5C6E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ru-RU" altLang="ja-JP"/>
              <a:t>Всего </a:t>
            </a:r>
            <a:r>
              <a:rPr lang="ru-RU" altLang="ja-JP">
                <a:solidFill>
                  <a:schemeClr val="bg2"/>
                </a:solidFill>
              </a:rPr>
              <a:t>31 вертикальных уровней, из них 12 в пограничном слое.</a:t>
            </a:r>
          </a:p>
          <a:p>
            <a:pPr>
              <a:buFontTx/>
              <a:buChar char="•"/>
            </a:pPr>
            <a:r>
              <a:rPr lang="en-US" altLang="ru-RU">
                <a:solidFill>
                  <a:schemeClr val="bg2"/>
                </a:solidFill>
              </a:rPr>
              <a:t>GFS – Global Forecast System</a:t>
            </a:r>
          </a:p>
          <a:p>
            <a:pPr>
              <a:buFontTx/>
              <a:buChar char="•"/>
            </a:pPr>
            <a:r>
              <a:rPr lang="en-US" altLang="ru-RU">
                <a:solidFill>
                  <a:schemeClr val="bg2"/>
                </a:solidFill>
              </a:rPr>
              <a:t>NCEP - … </a:t>
            </a:r>
            <a:r>
              <a:rPr lang="ru-RU" altLang="ru-RU">
                <a:solidFill>
                  <a:schemeClr val="bg2"/>
                </a:solidFill>
              </a:rPr>
              <a:t>?!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69C95-CBF2-44B7-AB14-66773D9B8271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2129C-CE04-4502-8DDC-3944ED16C999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02E6C-324D-45CB-BA71-A39C71ADBB60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Рис. 1. − Смерч, случившийся 31 июля 2011 г. в г. Благовещенск а) фотография смерча, б) траектория перемещения смерча по свидетельствам очевидцев (выделена фиолетовым), оранжевыми кружками отмечены пункты метеорологических наблюдений: 1 – г. Благовещенск, 2 – г. Хэйхэ (Китай), 3 – аэропорт «Игнатьево»</a:t>
            </a:r>
            <a:endParaRPr lang="en-US" altLang="ru-RU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Рис. 1. − Смерч, случившийся 31 июля 2011 г. в г. Благовещенск 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а) фотография смерча, 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б) траектория перемещения смерча по свидетельствам очевидцев (выделена фиолетовым), оранжевыми кружками отмечены пункты метеорологических наблюдений: 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1 – г. Благовещенск, 2 – г. Хэйхэ (Китай), 3 – аэропорт «Игнатьево»</a:t>
            </a:r>
          </a:p>
          <a:p>
            <a:pPr>
              <a:spcBef>
                <a:spcPct val="0"/>
              </a:spcBef>
            </a:pPr>
            <a:endParaRPr lang="en-US" altLang="ru-RU" smtClean="0">
              <a:latin typeface="Arial" charset="0"/>
            </a:endParaRPr>
          </a:p>
          <a:p>
            <a:r>
              <a:rPr lang="ru-RU" altLang="ru-RU" smtClean="0"/>
              <a:t>По описаниям очевидцев зарождение смерча произошло из грозового облака во второй половине дня в 9 ч 45 мин ВСВ над водной поверхностью вблизи слияния рек Зея и Амур в районе ул. Набережной недалеко от берега. </a:t>
            </a:r>
          </a:p>
          <a:p>
            <a:r>
              <a:rPr lang="ru-RU" altLang="ru-RU" smtClean="0"/>
              <a:t>Вихрь вышел на сушу и стал перемещаться в центр города.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Над городом наблюдалась сплошная облачность, на фоне которой четко выделялось грозовое облако, образовавшее смерч.</a:t>
            </a:r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Зарождение у Желтого моря 18 ч 29.07 – 1001 гПа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На Желтым морем (1000 – 998 гПа) с 00ч до 12 ч 30.07</a:t>
            </a:r>
            <a:r>
              <a:rPr lang="en-US" altLang="ru-RU" smtClean="0"/>
              <a:t>;</a:t>
            </a:r>
          </a:p>
          <a:p>
            <a:r>
              <a:rPr lang="ru-RU" altLang="ru-RU" smtClean="0"/>
              <a:t>Быстрое перемещение к Блг. 12 ч 30.07 – 06 ч 31.07 (998 - 998 гПа)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Образование общего с Забайкальем циклона 997 гПа 18 ч 31.07</a:t>
            </a:r>
            <a:r>
              <a:rPr lang="en-US" altLang="ru-RU" smtClean="0"/>
              <a:t>;</a:t>
            </a:r>
            <a:endParaRPr lang="ru-RU" altLang="ru-RU" smtClean="0"/>
          </a:p>
          <a:p>
            <a:r>
              <a:rPr lang="ru-RU" altLang="ru-RU" smtClean="0"/>
              <a:t>После 06 ч 01.08 быстрое заполнение к 00 ч 02</a:t>
            </a:r>
            <a:r>
              <a:rPr lang="en-US" altLang="ru-RU" smtClean="0"/>
              <a:t>.</a:t>
            </a:r>
            <a:r>
              <a:rPr lang="ru-RU" altLang="ru-RU" smtClean="0"/>
              <a:t>08 (999</a:t>
            </a:r>
            <a:r>
              <a:rPr lang="en-US" altLang="ru-RU" smtClean="0"/>
              <a:t> </a:t>
            </a:r>
            <a:r>
              <a:rPr lang="ru-RU" altLang="ru-RU" smtClean="0"/>
              <a:t>– 1005 гПа)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7221194-665F-405C-AB8C-1EC652925BA7}" type="slidenum">
              <a:rPr lang="ru-RU" altLang="ru-RU">
                <a:solidFill>
                  <a:prstClr val="black"/>
                </a:solidFill>
              </a:rPr>
              <a:pPr/>
              <a:t>24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9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263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6BB3-3423-4D78-AD66-EE6AA1EB2247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B042-50D9-429F-8D3F-B005EBBD40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31272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9ECB-4ACC-473A-A50D-9E9684D5357E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9E62-467A-46FC-A2BA-9636C2B4255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73531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DBE0-CD8C-4006-ACF7-F7C7E3B9954C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5FB45-9CE4-4F7B-A9BA-D37081CA1D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2415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34D9-F198-451E-9960-17062A3D45B0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74C8-A921-4B41-9423-D2838BF67DB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4000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9D65-A90B-47CD-BDC9-A6967EAE42DB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1217D-0706-4203-8140-E369A10C15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75762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91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58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09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831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3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051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719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234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31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165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664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933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9AE2-612C-4265-9D1D-855AAED31A57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7944-B314-4B60-987D-4335C542A9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35181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D86F-F96F-4977-B229-1BAB43FAB1D4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0E2F-6500-4E9A-ACFC-980A82236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087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414F-38C9-438A-9079-E3330A66E0FA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2479-B004-466A-9EE3-B19F87A4F3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041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5888-ED11-4440-8A86-738109D98E21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83A2-9E91-4F52-A966-F489FCD5F6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39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364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BC83-EB09-4507-95B9-08D2AEF56070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7BF8-456F-4917-8C2D-1E53CFCD90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5451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71F8-8052-4B6D-80A3-25AD3A0DF777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ACCE-E199-4938-B7F1-4843376E4D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1725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B668-B6C0-484E-95A9-55D713C0C9E1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33E7-A4F3-4A2D-A03B-DB7327FF3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8683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4B02-5264-48B1-92C6-C57703B3355D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2325-D71C-40E6-B332-04799E9842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4722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D17C-61F9-4AB1-8D5B-776B6E34A510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2B3E-2B85-4DD0-AC19-E323B89804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0116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30B6-95EE-4AD2-B3EF-CF02580C34D8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A127-DFF0-41CD-A6AC-543C65F64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8003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0EB7F-FC99-450E-8E4B-1A4C64475763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56CC-282D-496F-A450-1647F7E84A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1761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3413" y="1828800"/>
            <a:ext cx="7886700" cy="43513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52A0-03A2-4D35-941B-977837697C61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ED4F-0007-493D-BCF2-75E62D9C3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8192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3413" y="1828800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828800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5A06-6699-4368-A8EE-A86891C0FC14}" type="datetime1">
              <a:rPr lang="ru-RU" altLang="ru-RU"/>
              <a:pPr>
                <a:defRPr/>
              </a:pPr>
              <a:t>20.10.2021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22A8-1852-4208-A5A8-228823552F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4765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67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3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297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835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38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935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303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783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752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655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62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0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8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9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54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4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77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9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3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99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69536-3E43-4C79-96CE-1509565EF4C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8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27D90-0641-4B9C-B7D4-E497401DBA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18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E1512-4989-4667-A543-705921E379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3C3B6-C2F9-4F54-8795-70F98A2F7C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46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3BB1-3078-45FE-AAD3-000B5921CD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12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6ADA-5F85-4685-AF29-61AEDFC31F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37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86E12-7CA2-45D6-B429-DC195F9027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91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B1452-3311-40BF-8BBC-56D63393AD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82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8EC6-6D65-4FCF-B59D-44B829059E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28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D2D7F-034D-4826-84A0-DD2987D293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74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4B40E-09DF-40C0-A818-FFE8D33925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85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76DFDD-B076-4389-AA07-5649C21D9D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53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58BB6C-DC84-477B-A4C4-412FA45AB4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7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11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7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15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0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07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7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82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36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28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68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01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A698-E45B-4F9F-B7D8-D9C9CCC213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75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DCE6-5976-4283-B94C-75D2A30A19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32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AAC0A-8C16-4BE0-A049-43EC1456BF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16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97F7C-5EE8-4521-BF7A-1348FD9162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40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AE72-DDF1-4234-90F4-7FC2F0435A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49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4DCB-63CA-4412-92BB-962080BFA7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54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8733E-DEC4-4768-966B-D9D3AB45E8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96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B54D-B436-4156-91E9-4521CE01A5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87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1AF6-FC01-43CF-9B2C-96395F5545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6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43C04-9B1A-489F-B6AB-9E94F36DCF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05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A84B7-39BA-4123-9766-4374145FC4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732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24C37C-3E69-4459-BF94-CB23086562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5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A698-E45B-4F9F-B7D8-D9C9CCC213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5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92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DCE6-5976-4283-B94C-75D2A30A19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49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AAC0A-8C16-4BE0-A049-43EC1456BF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834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97F7C-5EE8-4521-BF7A-1348FD9162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07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AE72-DDF1-4234-90F4-7FC2F0435A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22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4DCB-63CA-4412-92BB-962080BFA7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95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8733E-DEC4-4768-966B-D9D3AB45E8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B54D-B436-4156-91E9-4521CE01A5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17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1AF6-FC01-43CF-9B2C-96395F5545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83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43C04-9B1A-489F-B6AB-9E94F36DCF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3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A84B7-39BA-4123-9766-4374145FC4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928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24C37C-3E69-4459-BF94-CB23086562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76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A698-E45B-4F9F-B7D8-D9C9CCC213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35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DCE6-5976-4283-B94C-75D2A30A19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32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AAC0A-8C16-4BE0-A049-43EC1456BF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43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97F7C-5EE8-4521-BF7A-1348FD9162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636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AE72-DDF1-4234-90F4-7FC2F0435A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92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4DCB-63CA-4412-92BB-962080BFA7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49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8733E-DEC4-4768-966B-D9D3AB45E8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75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B54D-B436-4156-91E9-4521CE01A5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67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1AF6-FC01-43CF-9B2C-96395F5545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2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661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43C04-9B1A-489F-B6AB-9E94F36DCF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22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A84B7-39BA-4123-9766-4374145FC4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2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24C37C-3E69-4459-BF94-CB23086562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76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292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43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101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983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34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805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50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923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971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80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02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A56A-C540-4D6E-A075-F936E75C74D1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CBA2-88CA-418F-9BFB-8CB84E5B1A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2285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2E15-2440-4BD2-B01B-78A12D7424BE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B7D21-5A77-4F10-8236-D83C4F74FD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666366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BC53-3CB8-4F86-B9BA-E01358D6B5C0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3EBD6-34FB-4B2C-8840-57A7D9FEDAC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10451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B68-23C8-4194-8FE0-19D135580551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76804-0BD3-449B-99AC-4D8F720C182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97970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12D4-89E4-4A3F-9A95-430E490C6E60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A0E3B-124B-4288-8D30-B28782D5FCF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814591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7EC6-0D87-4752-8112-D6F47185A2DC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9ED89-0D2B-426F-B70C-CFEFB19A45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099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891E-858F-44C7-B081-D8EDF41EFE1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7C0A-EA95-4BAC-B53E-C64A8DFAA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5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891E-858F-44C7-B081-D8EDF41EFE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7C0A-EA95-4BAC-B53E-C64A8DFAA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9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9000">
              <a:schemeClr val="accent1">
                <a:tint val="66000"/>
                <a:satMod val="160000"/>
              </a:schemeClr>
            </a:gs>
            <a:gs pos="89000">
              <a:schemeClr val="bg1">
                <a:lumMod val="9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6A6666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3B449-2796-4F1B-B91F-EC1DE7203FA9}" type="datetime1">
              <a:rPr lang="ru-RU" altLang="ru-RU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20.10.2021</a:t>
            </a:fld>
            <a:endParaRPr lang="ru-RU" altLang="ru-RU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9A351-17E5-40B1-A15B-55975583FADA}" type="slidenum">
              <a:rPr lang="ru-RU" altLang="ru-RU"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90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accent1">
                <a:tint val="66000"/>
                <a:satMod val="160000"/>
              </a:schemeClr>
            </a:gs>
            <a:gs pos="89000">
              <a:schemeClr val="bg1">
                <a:lumMod val="9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A1FEF-3BC3-420C-9DF9-7F3BBF9A39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EBE1-969E-4B4C-B6AD-F54303E982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4A271-92A1-4E36-8C2D-AFAB3CEF76F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2839-7665-4FE2-BCA8-EAAD4782C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99B2-2C1C-4919-AEE9-0CF8CCD61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1407BB-B71F-4504-AF83-FA7606F8069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6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1407BB-B71F-4504-AF83-FA7606F8069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1407BB-B71F-4504-AF83-FA7606F8069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A1D4F-D029-49C2-8201-76D52B5826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B4F6-71F8-4D67-917A-C4D0D07D12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DD54BA-2D56-4C17-B881-EBC502614AB8}" type="datetimeFigureOut">
              <a:rPr lang="ru-RU">
                <a:solidFill>
                  <a:srgbClr val="171616">
                    <a:lumMod val="65000"/>
                    <a:lumOff val="35000"/>
                  </a:srgbClr>
                </a:solidFill>
              </a:rPr>
              <a:pPr>
                <a:defRPr/>
              </a:pPr>
              <a:t>20.10.2021</a:t>
            </a:fld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7161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A87757-BB5E-42E2-BF66-9DF4711DC256}" type="slidenum">
              <a:rPr lang="ru-R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6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064896" cy="4248472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ru-RU" b="1" dirty="0">
                <a:solidFill>
                  <a:srgbClr val="000099"/>
                </a:solidFill>
                <a:ea typeface="Calibri"/>
                <a:cs typeface="Times New Roman"/>
              </a:rPr>
              <a:t>Использование негидростатических свойств модели </a:t>
            </a:r>
            <a:r>
              <a:rPr lang="en-US" b="1" dirty="0">
                <a:solidFill>
                  <a:srgbClr val="000099"/>
                </a:solidFill>
                <a:ea typeface="Calibri"/>
                <a:cs typeface="Times New Roman"/>
              </a:rPr>
              <a:t>WRF</a:t>
            </a:r>
            <a:r>
              <a:rPr lang="ru-RU" b="1" dirty="0">
                <a:solidFill>
                  <a:srgbClr val="000099"/>
                </a:solidFill>
                <a:ea typeface="Calibri"/>
                <a:cs typeface="Times New Roman"/>
              </a:rPr>
              <a:t>-</a:t>
            </a:r>
            <a:r>
              <a:rPr lang="en-US" b="1" dirty="0">
                <a:solidFill>
                  <a:srgbClr val="000099"/>
                </a:solidFill>
                <a:ea typeface="Calibri"/>
                <a:cs typeface="Times New Roman"/>
              </a:rPr>
              <a:t>ARW</a:t>
            </a:r>
            <a:r>
              <a:rPr lang="ru-RU" b="1" dirty="0">
                <a:solidFill>
                  <a:srgbClr val="000099"/>
                </a:solidFill>
                <a:ea typeface="Calibri"/>
                <a:cs typeface="Times New Roman"/>
              </a:rPr>
              <a:t> для численного моделирования и прогнозирования опасных явлений погоды.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229200"/>
            <a:ext cx="7488832" cy="1008112"/>
          </a:xfrm>
        </p:spPr>
        <p:txBody>
          <a:bodyPr>
            <a:normAutofit fontScale="55000" lnSpcReduction="2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Вербицкая </a:t>
            </a:r>
            <a:r>
              <a:rPr lang="ru-RU" sz="1800" b="1" dirty="0">
                <a:solidFill>
                  <a:schemeClr val="tx1"/>
                </a:solidFill>
              </a:rPr>
              <a:t>Евгения Митрофановна, </a:t>
            </a:r>
            <a:r>
              <a:rPr lang="ru-RU" sz="1800" b="1" dirty="0" err="1" smtClean="0">
                <a:solidFill>
                  <a:schemeClr val="tx1"/>
                </a:solidFill>
              </a:rPr>
              <a:t>к.г.н</a:t>
            </a:r>
            <a:r>
              <a:rPr lang="ru-RU" sz="1800" b="1" dirty="0" smtClean="0">
                <a:solidFill>
                  <a:schemeClr val="tx1"/>
                </a:solidFill>
              </a:rPr>
              <a:t>.,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Вед. </a:t>
            </a:r>
            <a:r>
              <a:rPr lang="ru-RU" sz="1800" dirty="0" err="1" smtClean="0">
                <a:solidFill>
                  <a:schemeClr val="tx1"/>
                </a:solidFill>
              </a:rPr>
              <a:t>научн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</a:rPr>
              <a:t>сотр</a:t>
            </a:r>
            <a:r>
              <a:rPr lang="ru-RU" sz="1800" dirty="0" smtClean="0">
                <a:solidFill>
                  <a:schemeClr val="tx1"/>
                </a:solidFill>
              </a:rPr>
              <a:t>., </a:t>
            </a:r>
            <a:r>
              <a:rPr lang="ru-RU" sz="1800" dirty="0" err="1" smtClean="0">
                <a:solidFill>
                  <a:schemeClr val="tx1"/>
                </a:solidFill>
              </a:rPr>
              <a:t>и.о</a:t>
            </a:r>
            <a:r>
              <a:rPr lang="ru-RU" sz="1800" dirty="0" smtClean="0">
                <a:solidFill>
                  <a:schemeClr val="tx1"/>
                </a:solidFill>
              </a:rPr>
              <a:t>. зав ОГМИП  ФГБУ «ДВНИГМИ»,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Доклад </a:t>
            </a:r>
            <a:r>
              <a:rPr lang="ru-RU" sz="1800" dirty="0">
                <a:solidFill>
                  <a:schemeClr val="tx1"/>
                </a:solidFill>
              </a:rPr>
              <a:t>на </a:t>
            </a:r>
            <a:r>
              <a:rPr lang="ru-RU" sz="1800" dirty="0" smtClean="0">
                <a:solidFill>
                  <a:schemeClr val="tx1"/>
                </a:solidFill>
              </a:rPr>
              <a:t>научно-практической конференции по проблемам гидрометеорологических прогнозов, экологии и климата Сибири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(к 50-летию образования ФГБУ «</a:t>
            </a:r>
            <a:r>
              <a:rPr lang="ru-RU" sz="1800" dirty="0" err="1" smtClean="0">
                <a:solidFill>
                  <a:schemeClr val="tx1"/>
                </a:solidFill>
              </a:rPr>
              <a:t>СибНИГМИ</a:t>
            </a:r>
            <a:r>
              <a:rPr lang="ru-RU" sz="1800" dirty="0" smtClean="0">
                <a:solidFill>
                  <a:schemeClr val="tx1"/>
                </a:solidFill>
              </a:rPr>
              <a:t>» 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20 </a:t>
            </a:r>
            <a:r>
              <a:rPr lang="ru-RU" sz="1800" dirty="0">
                <a:solidFill>
                  <a:schemeClr val="tx1"/>
                </a:solidFill>
              </a:rPr>
              <a:t>– </a:t>
            </a:r>
            <a:r>
              <a:rPr lang="ru-RU" sz="1800" dirty="0" smtClean="0">
                <a:solidFill>
                  <a:schemeClr val="tx1"/>
                </a:solidFill>
              </a:rPr>
              <a:t>22 октября </a:t>
            </a:r>
            <a:r>
              <a:rPr lang="ru-RU" sz="1800" dirty="0">
                <a:solidFill>
                  <a:schemeClr val="tx1"/>
                </a:solidFill>
              </a:rPr>
              <a:t>2021 </a:t>
            </a:r>
            <a:r>
              <a:rPr lang="ru-RU" sz="1800" dirty="0" smtClean="0">
                <a:solidFill>
                  <a:schemeClr val="tx1"/>
                </a:solidFill>
              </a:rPr>
              <a:t>г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610600" cy="864096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Как определить шквал в модели</a:t>
            </a:r>
            <a:r>
              <a:rPr lang="ru-RU" altLang="ru-RU" sz="3200" b="1" dirty="0" smtClean="0">
                <a:solidFill>
                  <a:srgbClr val="000099"/>
                </a:solidFill>
              </a:rPr>
              <a:t>?</a:t>
            </a:r>
            <a:endParaRPr lang="ru-RU" altLang="ru-RU" sz="3200" b="1" dirty="0">
              <a:solidFill>
                <a:srgbClr val="000099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052736"/>
            <a:ext cx="8877300" cy="446449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1600" b="1" dirty="0" smtClean="0"/>
              <a:t>Поскольку модель сама по себе производит только значения метеорологических полей в узлах модельной сетки,  то для определения наличия прогнозируемого явления необходимы дополнительные разработки. 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ru-RU" altLang="ja-JP" sz="2400" b="1" dirty="0" smtClean="0">
                <a:solidFill>
                  <a:srgbClr val="000099"/>
                </a:solidFill>
              </a:rPr>
              <a:t>--- идентификация шквала по модельным данным ---</a:t>
            </a:r>
            <a:endParaRPr lang="ru-RU" altLang="ja-JP" sz="1600" b="1" dirty="0" smtClean="0"/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1600" b="1" dirty="0" smtClean="0"/>
              <a:t>Для </a:t>
            </a:r>
            <a:r>
              <a:rPr lang="ru-RU" altLang="ja-JP" sz="1600" b="1" dirty="0"/>
              <a:t>каждого узла горизонтальной сетки </a:t>
            </a:r>
            <a:r>
              <a:rPr lang="ru-RU" altLang="ja-JP" sz="1600" b="1" dirty="0" smtClean="0"/>
              <a:t>модели  </a:t>
            </a:r>
            <a:r>
              <a:rPr lang="en-US" altLang="ja-JP" sz="1600" b="1" dirty="0">
                <a:ea typeface="MS PGothic" pitchFamily="34" charset="-128"/>
              </a:rPr>
              <a:t>(</a:t>
            </a:r>
            <a:r>
              <a:rPr lang="en-US" altLang="ja-JP" sz="1600" b="1" i="1" dirty="0" err="1">
                <a:ea typeface="MS PGothic" pitchFamily="34" charset="-128"/>
              </a:rPr>
              <a:t>i</a:t>
            </a:r>
            <a:r>
              <a:rPr lang="en-US" altLang="ja-JP" sz="1600" b="1" i="1" dirty="0">
                <a:ea typeface="MS PGothic" pitchFamily="34" charset="-128"/>
              </a:rPr>
              <a:t>, j</a:t>
            </a:r>
            <a:r>
              <a:rPr lang="en-US" altLang="ja-JP" sz="1600" b="1" dirty="0" smtClean="0">
                <a:ea typeface="MS PGothic" pitchFamily="34" charset="-128"/>
              </a:rPr>
              <a:t>)</a:t>
            </a:r>
            <a:r>
              <a:rPr lang="ru-RU" altLang="ja-JP" sz="1600" b="1" dirty="0" smtClean="0">
                <a:ea typeface="MS PGothic" pitchFamily="34" charset="-128"/>
              </a:rPr>
              <a:t> </a:t>
            </a:r>
            <a:r>
              <a:rPr lang="ru-RU" altLang="ja-JP" sz="1600" b="1" dirty="0" smtClean="0"/>
              <a:t>рассчитывается параметр</a:t>
            </a:r>
            <a:r>
              <a:rPr lang="ru-RU" altLang="ja-JP" sz="1600" b="1" dirty="0"/>
              <a:t>, обозначенный </a:t>
            </a:r>
            <a:r>
              <a:rPr lang="en-US" altLang="ja-JP" sz="1600" b="1" dirty="0">
                <a:ea typeface="MS PGothic" pitchFamily="34" charset="-128"/>
              </a:rPr>
              <a:t>V1:</a:t>
            </a:r>
            <a:endParaRPr lang="ru-RU" altLang="ja-JP" sz="1600" b="1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ja-JP" sz="1800" b="1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2000" b="1" dirty="0"/>
              <a:t>									</a:t>
            </a:r>
            <a:endParaRPr lang="ru-RU" altLang="ja-JP" sz="20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ja-JP" sz="1600" b="1" i="1" dirty="0" smtClean="0">
                <a:solidFill>
                  <a:srgbClr val="000099"/>
                </a:solidFill>
                <a:ea typeface="MS PGothic" pitchFamily="34" charset="-128"/>
              </a:rPr>
              <a:t>M</a:t>
            </a:r>
            <a:r>
              <a:rPr lang="ru-RU" altLang="ja-JP" sz="1600" b="1" i="1" dirty="0" smtClean="0">
                <a:solidFill>
                  <a:srgbClr val="000099"/>
                </a:solidFill>
              </a:rPr>
              <a:t>1</a:t>
            </a:r>
            <a:r>
              <a:rPr lang="en-US" altLang="ja-JP" sz="1600" b="1" dirty="0" smtClean="0">
                <a:ea typeface="MS PGothic" pitchFamily="34" charset="-128"/>
              </a:rPr>
              <a:t> </a:t>
            </a:r>
            <a:r>
              <a:rPr lang="ru-RU" altLang="ja-JP" sz="1600" b="1" dirty="0" smtClean="0">
                <a:ea typeface="MS PGothic" pitchFamily="34" charset="-128"/>
              </a:rPr>
              <a:t>-</a:t>
            </a:r>
            <a:r>
              <a:rPr lang="en-US" altLang="ja-JP" sz="1600" b="1" dirty="0" smtClean="0">
                <a:ea typeface="MS PGothic" pitchFamily="34" charset="-128"/>
              </a:rPr>
              <a:t> </a:t>
            </a:r>
            <a:r>
              <a:rPr lang="ru-RU" altLang="ja-JP" sz="1400" b="1" dirty="0" smtClean="0"/>
              <a:t>горизонтальная скорость ветра </a:t>
            </a:r>
            <a:r>
              <a:rPr lang="ru-RU" altLang="ja-JP" sz="1400" b="1" dirty="0"/>
              <a:t>на </a:t>
            </a:r>
            <a:r>
              <a:rPr lang="ru-RU" altLang="ja-JP" sz="1400" b="1" dirty="0" smtClean="0"/>
              <a:t>ближайшем </a:t>
            </a:r>
            <a:r>
              <a:rPr lang="ru-RU" altLang="ja-JP" sz="1400" b="1" dirty="0"/>
              <a:t>к уровню </a:t>
            </a:r>
            <a:r>
              <a:rPr lang="ru-RU" altLang="ja-JP" sz="1400" b="1" dirty="0" smtClean="0"/>
              <a:t>земли модельном  уровне</a:t>
            </a:r>
            <a:r>
              <a:rPr lang="en-US" altLang="ja-JP" sz="1600" b="1" dirty="0" smtClean="0">
                <a:ea typeface="MS PGothic" pitchFamily="34" charset="-128"/>
              </a:rPr>
              <a:t>,</a:t>
            </a:r>
            <a:endParaRPr lang="ru-RU" altLang="ja-JP" sz="1600" b="1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1600" b="1" i="1" dirty="0">
                <a:solidFill>
                  <a:srgbClr val="000099"/>
                </a:solidFill>
                <a:ea typeface="MS PGothic" pitchFamily="34" charset="-128"/>
              </a:rPr>
              <a:t>M</a:t>
            </a:r>
            <a:r>
              <a:rPr lang="en-US" altLang="ja-JP" sz="1600" b="1" dirty="0">
                <a:solidFill>
                  <a:srgbClr val="000099"/>
                </a:solidFill>
                <a:ea typeface="MS PGothic" pitchFamily="34" charset="-128"/>
              </a:rPr>
              <a:t>10m</a:t>
            </a:r>
            <a:r>
              <a:rPr lang="en-US" altLang="ja-JP" sz="1600" b="1" dirty="0">
                <a:ea typeface="MS PGothic" pitchFamily="34" charset="-128"/>
              </a:rPr>
              <a:t> </a:t>
            </a:r>
            <a:r>
              <a:rPr lang="ru-RU" altLang="ja-JP" sz="1600" b="1" dirty="0" smtClean="0">
                <a:ea typeface="MS PGothic" pitchFamily="34" charset="-128"/>
              </a:rPr>
              <a:t>-</a:t>
            </a:r>
            <a:r>
              <a:rPr lang="ru-RU" altLang="ja-JP" sz="1600" b="1" dirty="0" smtClean="0"/>
              <a:t> </a:t>
            </a:r>
            <a:r>
              <a:rPr lang="ru-RU" altLang="ja-JP" sz="1400" b="1" dirty="0" smtClean="0"/>
              <a:t>горизонтальная скорость </a:t>
            </a:r>
            <a:r>
              <a:rPr lang="ru-RU" altLang="ja-JP" sz="1400" b="1" dirty="0"/>
              <a:t>ветра на высоте 10 м</a:t>
            </a:r>
            <a:r>
              <a:rPr lang="en-US" altLang="ja-JP" sz="1400" b="1" dirty="0">
                <a:ea typeface="MS PGothic" pitchFamily="34" charset="-128"/>
              </a:rPr>
              <a:t>,</a:t>
            </a:r>
            <a:endParaRPr lang="ru-RU" altLang="ja-JP" sz="1400" b="1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1600" b="1" i="1" dirty="0" err="1">
                <a:solidFill>
                  <a:srgbClr val="000099"/>
                </a:solidFill>
                <a:ea typeface="MS PGothic" pitchFamily="34" charset="-128"/>
              </a:rPr>
              <a:t>Wrd</a:t>
            </a:r>
            <a:r>
              <a:rPr lang="en-US" altLang="ja-JP" sz="1600" b="1" dirty="0">
                <a:ea typeface="MS PGothic" pitchFamily="34" charset="-128"/>
              </a:rPr>
              <a:t> </a:t>
            </a:r>
            <a:r>
              <a:rPr lang="ru-RU" altLang="ja-JP" sz="1600" b="1" dirty="0" smtClean="0">
                <a:ea typeface="MS PGothic" pitchFamily="34" charset="-128"/>
              </a:rPr>
              <a:t> -  </a:t>
            </a:r>
            <a:r>
              <a:rPr lang="ru-RU" altLang="ja-JP" sz="1400" b="1" dirty="0" smtClean="0"/>
              <a:t>значение </a:t>
            </a:r>
            <a:r>
              <a:rPr lang="ru-RU" altLang="ja-JP" sz="1400" b="1" dirty="0"/>
              <a:t>вертикальной скорости в узлах модельной сетки</a:t>
            </a:r>
            <a:r>
              <a:rPr lang="ru-RU" altLang="ja-JP" sz="1400" b="1" dirty="0" smtClean="0"/>
              <a:t>, расположенных </a:t>
            </a:r>
            <a:r>
              <a:rPr lang="ru-RU" altLang="ja-JP" sz="1400" b="1" dirty="0"/>
              <a:t>в </a:t>
            </a:r>
            <a:endParaRPr lang="ru-RU" altLang="ja-JP" sz="1400" b="1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1400" b="1" dirty="0"/>
              <a:t> </a:t>
            </a:r>
            <a:r>
              <a:rPr lang="ru-RU" altLang="ja-JP" sz="1400" b="1" dirty="0" smtClean="0"/>
              <a:t>                  окрестности </a:t>
            </a:r>
            <a:r>
              <a:rPr lang="ru-RU" altLang="ja-JP" sz="1400" b="1" dirty="0">
                <a:solidFill>
                  <a:srgbClr val="000099"/>
                </a:solidFill>
              </a:rPr>
              <a:t>30 км </a:t>
            </a:r>
            <a:r>
              <a:rPr lang="ru-RU" altLang="ja-JP" sz="1400" b="1" dirty="0"/>
              <a:t>от текущего узла </a:t>
            </a:r>
            <a:r>
              <a:rPr lang="ru-RU" altLang="ja-JP" sz="1400" b="1" dirty="0" smtClean="0">
                <a:solidFill>
                  <a:srgbClr val="3333CC"/>
                </a:solidFill>
              </a:rPr>
              <a:t>(</a:t>
            </a:r>
            <a:r>
              <a:rPr lang="ru-RU" altLang="ja-JP" sz="1400" b="1" dirty="0" err="1">
                <a:solidFill>
                  <a:srgbClr val="000099"/>
                </a:solidFill>
              </a:rPr>
              <a:t>i,j</a:t>
            </a:r>
            <a:r>
              <a:rPr lang="ru-RU" altLang="ja-JP" sz="1400" b="1" dirty="0">
                <a:solidFill>
                  <a:srgbClr val="000099"/>
                </a:solidFill>
              </a:rPr>
              <a:t>)</a:t>
            </a:r>
            <a:r>
              <a:rPr lang="en-US" altLang="ja-JP" sz="1400" b="1" dirty="0">
                <a:ea typeface="MS PGothic" pitchFamily="34" charset="-128"/>
              </a:rPr>
              <a:t>, </a:t>
            </a:r>
            <a:endParaRPr lang="ru-RU" altLang="ja-JP" sz="1400" b="1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1600" b="1" i="1" dirty="0">
                <a:solidFill>
                  <a:srgbClr val="000099"/>
                </a:solidFill>
                <a:ea typeface="MS PGothic" pitchFamily="34" charset="-128"/>
              </a:rPr>
              <a:t>k</a:t>
            </a:r>
            <a:r>
              <a:rPr lang="en-US" altLang="ja-JP" sz="1600" b="1" dirty="0">
                <a:ea typeface="MS PGothic" pitchFamily="34" charset="-128"/>
              </a:rPr>
              <a:t> – </a:t>
            </a:r>
            <a:r>
              <a:rPr lang="ru-RU" altLang="ja-JP" sz="1600" b="1" dirty="0" smtClean="0">
                <a:ea typeface="MS PGothic" pitchFamily="34" charset="-128"/>
              </a:rPr>
              <a:t>  </a:t>
            </a:r>
            <a:r>
              <a:rPr lang="ru-RU" altLang="ja-JP" sz="1600" b="1" dirty="0" smtClean="0"/>
              <a:t>номер </a:t>
            </a:r>
            <a:r>
              <a:rPr lang="ru-RU" altLang="ja-JP" sz="1600" b="1" dirty="0"/>
              <a:t>уровня</a:t>
            </a:r>
            <a:r>
              <a:rPr lang="en-US" altLang="ja-JP" sz="1600" b="1" dirty="0">
                <a:ea typeface="MS PGothic" pitchFamily="34" charset="-128"/>
              </a:rPr>
              <a:t>, </a:t>
            </a:r>
            <a:r>
              <a:rPr lang="en-US" altLang="ja-JP" sz="1600" b="1" i="1" dirty="0" smtClean="0">
                <a:solidFill>
                  <a:srgbClr val="000099"/>
                </a:solidFill>
                <a:ea typeface="MS PGothic" pitchFamily="34" charset="-128"/>
              </a:rPr>
              <a:t>N</a:t>
            </a:r>
            <a:r>
              <a:rPr lang="en-US" altLang="ja-JP" sz="1600" b="1" dirty="0" smtClean="0">
                <a:solidFill>
                  <a:srgbClr val="000099"/>
                </a:solidFill>
                <a:ea typeface="MS PGothic" pitchFamily="34" charset="-128"/>
              </a:rPr>
              <a:t> </a:t>
            </a:r>
            <a:r>
              <a:rPr lang="ru-RU" altLang="ja-JP" sz="1600" b="1" dirty="0" smtClean="0">
                <a:ea typeface="MS PGothic" pitchFamily="34" charset="-128"/>
              </a:rPr>
              <a:t>–  количество учитываемых уровней</a:t>
            </a:r>
            <a:r>
              <a:rPr lang="ru-RU" altLang="ja-JP" sz="1600" b="1" dirty="0">
                <a:ea typeface="MS PGothic" pitchFamily="34" charset="-128"/>
              </a:rPr>
              <a:t> </a:t>
            </a:r>
            <a:r>
              <a:rPr lang="ru-RU" altLang="ja-JP" sz="1600" b="1" dirty="0" smtClean="0">
                <a:ea typeface="MS PGothic" pitchFamily="34" charset="-128"/>
              </a:rPr>
              <a:t>(начиная с нижнего).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13108"/>
              </p:ext>
            </p:extLst>
          </p:nvPr>
        </p:nvGraphicFramePr>
        <p:xfrm>
          <a:off x="2411760" y="3068960"/>
          <a:ext cx="626469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4" imgW="3327400" imgH="457200" progId="Equation.DSMT4">
                  <p:embed/>
                </p:oleObj>
              </mc:Choice>
              <mc:Fallback>
                <p:oleObj name="Equation" r:id="rId4" imgW="332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068960"/>
                        <a:ext cx="6264696" cy="792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3548" y="5589240"/>
            <a:ext cx="7884876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b="1" i="1" kern="0" dirty="0">
                <a:solidFill>
                  <a:srgbClr val="800080"/>
                </a:solidFill>
              </a:rPr>
              <a:t>Шквалом</a:t>
            </a:r>
            <a:r>
              <a:rPr lang="ru-RU" altLang="ja-JP" b="1" i="1" kern="0" dirty="0">
                <a:solidFill>
                  <a:srgbClr val="000000"/>
                </a:solidFill>
              </a:rPr>
              <a:t> в </a:t>
            </a:r>
            <a:r>
              <a:rPr lang="ru-RU" altLang="ja-JP" b="1" i="1" kern="0" dirty="0">
                <a:solidFill>
                  <a:srgbClr val="800080"/>
                </a:solidFill>
              </a:rPr>
              <a:t>узле модельной сетки</a:t>
            </a:r>
            <a:r>
              <a:rPr lang="ru-RU" altLang="ja-JP" b="1" kern="0" dirty="0">
                <a:solidFill>
                  <a:srgbClr val="800080"/>
                </a:solidFill>
              </a:rPr>
              <a:t> (</a:t>
            </a:r>
            <a:r>
              <a:rPr lang="en-US" altLang="ja-JP" b="1" kern="0" dirty="0" err="1">
                <a:solidFill>
                  <a:srgbClr val="800080"/>
                </a:solidFill>
                <a:ea typeface="MS PGothic" pitchFamily="34" charset="-128"/>
              </a:rPr>
              <a:t>i</a:t>
            </a:r>
            <a:r>
              <a:rPr lang="ru-RU" altLang="ja-JP" b="1" kern="0" dirty="0">
                <a:solidFill>
                  <a:srgbClr val="800080"/>
                </a:solidFill>
              </a:rPr>
              <a:t>,</a:t>
            </a:r>
            <a:r>
              <a:rPr lang="en-US" altLang="ja-JP" b="1" kern="0" dirty="0">
                <a:solidFill>
                  <a:srgbClr val="800080"/>
                </a:solidFill>
                <a:ea typeface="MS PGothic" pitchFamily="34" charset="-128"/>
              </a:rPr>
              <a:t>j</a:t>
            </a:r>
            <a:r>
              <a:rPr lang="ru-RU" altLang="ja-JP" b="1" kern="0" dirty="0">
                <a:solidFill>
                  <a:srgbClr val="800080"/>
                </a:solidFill>
              </a:rPr>
              <a:t>)</a:t>
            </a:r>
            <a:r>
              <a:rPr lang="ru-RU" altLang="ja-JP" b="1" kern="0" dirty="0">
                <a:solidFill>
                  <a:srgbClr val="000000"/>
                </a:solidFill>
              </a:rPr>
              <a:t> считались случаи</a:t>
            </a:r>
            <a:r>
              <a:rPr lang="ru-RU" altLang="ja-JP" b="1" kern="0" dirty="0" smtClean="0">
                <a:solidFill>
                  <a:srgbClr val="000000"/>
                </a:solidFill>
              </a:rPr>
              <a:t>, когда  </a:t>
            </a:r>
            <a:r>
              <a:rPr lang="en-US" altLang="ja-JP" b="1" i="1" kern="0" dirty="0">
                <a:solidFill>
                  <a:srgbClr val="800080"/>
                </a:solidFill>
                <a:ea typeface="MS PGothic" pitchFamily="34" charset="-128"/>
              </a:rPr>
              <a:t>V</a:t>
            </a:r>
            <a:r>
              <a:rPr lang="ru-RU" altLang="ja-JP" b="1" i="1" kern="0" dirty="0">
                <a:solidFill>
                  <a:srgbClr val="800080"/>
                </a:solidFill>
              </a:rPr>
              <a:t>1(i,</a:t>
            </a:r>
            <a:r>
              <a:rPr lang="en-US" altLang="ja-JP" b="1" i="1" kern="0" dirty="0">
                <a:solidFill>
                  <a:srgbClr val="800080"/>
                </a:solidFill>
                <a:ea typeface="MS PGothic" pitchFamily="34" charset="-128"/>
              </a:rPr>
              <a:t>j</a:t>
            </a:r>
            <a:r>
              <a:rPr lang="ru-RU" altLang="ja-JP" b="1" i="1" kern="0" dirty="0">
                <a:solidFill>
                  <a:srgbClr val="800080"/>
                </a:solidFill>
              </a:rPr>
              <a:t>)</a:t>
            </a:r>
            <a:r>
              <a:rPr lang="en-US" altLang="ja-JP" b="1" i="1" kern="0" dirty="0">
                <a:solidFill>
                  <a:srgbClr val="800080"/>
                </a:solidFill>
                <a:ea typeface="MS PGothic" pitchFamily="34" charset="-128"/>
              </a:rPr>
              <a:t> </a:t>
            </a:r>
            <a:r>
              <a:rPr lang="ru-RU" altLang="ja-JP" b="1" kern="0" dirty="0">
                <a:solidFill>
                  <a:srgbClr val="800080"/>
                </a:solidFill>
              </a:rPr>
              <a:t>≥</a:t>
            </a:r>
            <a:r>
              <a:rPr lang="en-US" altLang="ja-JP" b="1" kern="0" dirty="0">
                <a:solidFill>
                  <a:srgbClr val="800080"/>
                </a:solidFill>
                <a:ea typeface="MS PGothic" pitchFamily="34" charset="-128"/>
              </a:rPr>
              <a:t> </a:t>
            </a:r>
            <a:r>
              <a:rPr lang="ru-RU" altLang="ja-JP" b="1" kern="0" dirty="0">
                <a:solidFill>
                  <a:srgbClr val="800080"/>
                </a:solidFill>
              </a:rPr>
              <a:t>18 м/с</a:t>
            </a:r>
            <a:r>
              <a:rPr lang="ru-RU" altLang="ja-JP" b="1" kern="0" dirty="0">
                <a:solidFill>
                  <a:srgbClr val="000000"/>
                </a:solidFill>
              </a:rPr>
              <a:t>  в течение периода </a:t>
            </a:r>
            <a:r>
              <a:rPr lang="ru-RU" altLang="ja-JP" b="1" kern="0" dirty="0">
                <a:solidFill>
                  <a:srgbClr val="7030A0"/>
                </a:solidFill>
              </a:rPr>
              <a:t>≤</a:t>
            </a:r>
            <a:r>
              <a:rPr lang="ru-RU" altLang="ja-JP" b="1" kern="0" dirty="0">
                <a:solidFill>
                  <a:srgbClr val="000000"/>
                </a:solidFill>
              </a:rPr>
              <a:t> </a:t>
            </a:r>
            <a:r>
              <a:rPr lang="ru-RU" altLang="ja-JP" b="1" kern="0" dirty="0">
                <a:solidFill>
                  <a:srgbClr val="800080"/>
                </a:solidFill>
              </a:rPr>
              <a:t>30 мин</a:t>
            </a:r>
            <a:r>
              <a:rPr lang="ru-RU" altLang="ja-JP" b="1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3558" y="5523761"/>
            <a:ext cx="7704856" cy="792088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14400"/>
          </a:xfrm>
        </p:spPr>
        <p:txBody>
          <a:bodyPr/>
          <a:lstStyle/>
          <a:p>
            <a:pPr lvl="0">
              <a:lnSpc>
                <a:spcPts val="3000"/>
              </a:lnSpc>
            </a:pPr>
            <a:r>
              <a:rPr lang="ru-RU" altLang="ru-RU" sz="2800" b="1" kern="1200" dirty="0">
                <a:solidFill>
                  <a:srgbClr val="000099"/>
                </a:solidFill>
              </a:rPr>
              <a:t>Как оценить степень успешности моделирования? </a:t>
            </a:r>
            <a:endParaRPr lang="ru-RU" altLang="ru-RU" sz="2800" b="1" dirty="0">
              <a:solidFill>
                <a:srgbClr val="000099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8265740" cy="4191000"/>
          </a:xfrm>
        </p:spPr>
        <p:txBody>
          <a:bodyPr/>
          <a:lstStyle/>
          <a:p>
            <a:pPr marL="0" indent="4572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2000" b="1" u="sng" dirty="0" smtClean="0">
                <a:solidFill>
                  <a:srgbClr val="800080"/>
                </a:solidFill>
              </a:rPr>
              <a:t>Моделирование </a:t>
            </a:r>
            <a:r>
              <a:rPr lang="ru-RU" altLang="ja-JP" sz="2000" b="1" u="sng" dirty="0">
                <a:solidFill>
                  <a:srgbClr val="800080"/>
                </a:solidFill>
              </a:rPr>
              <a:t>считалось успешным</a:t>
            </a:r>
            <a:r>
              <a:rPr lang="ru-RU" altLang="ja-JP" sz="2000" b="1" dirty="0"/>
              <a:t>, если </a:t>
            </a:r>
            <a:endParaRPr lang="ru-RU" altLang="ja-JP" sz="2000" b="1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Tx/>
              <a:buChar char="-"/>
            </a:pPr>
            <a:r>
              <a:rPr lang="ru-RU" altLang="ja-JP" sz="2000" b="1" dirty="0" smtClean="0"/>
              <a:t>модельный </a:t>
            </a:r>
            <a:r>
              <a:rPr lang="ru-RU" altLang="ja-JP" sz="2000" b="1" i="1" dirty="0" smtClean="0">
                <a:solidFill>
                  <a:srgbClr val="800080"/>
                </a:solidFill>
              </a:rPr>
              <a:t>шквал</a:t>
            </a:r>
            <a:r>
              <a:rPr lang="ru-RU" altLang="ja-JP" sz="2000" b="1" dirty="0" smtClean="0"/>
              <a:t>  получен </a:t>
            </a:r>
            <a:r>
              <a:rPr lang="ru-RU" altLang="ja-JP" sz="2000" b="1" dirty="0"/>
              <a:t>на расстоянии не более </a:t>
            </a:r>
            <a:r>
              <a:rPr lang="ru-RU" altLang="ja-JP" sz="2000" b="1" dirty="0" smtClean="0">
                <a:solidFill>
                  <a:srgbClr val="800080"/>
                </a:solidFill>
              </a:rPr>
              <a:t>30 </a:t>
            </a:r>
            <a:r>
              <a:rPr lang="ru-RU" altLang="ja-JP" sz="2000" b="1" dirty="0">
                <a:solidFill>
                  <a:srgbClr val="800080"/>
                </a:solidFill>
              </a:rPr>
              <a:t>км </a:t>
            </a:r>
            <a:r>
              <a:rPr lang="ru-RU" altLang="ja-JP" sz="2000" b="1" dirty="0" smtClean="0">
                <a:solidFill>
                  <a:srgbClr val="800080"/>
                </a:solidFill>
              </a:rPr>
              <a:t> </a:t>
            </a:r>
            <a:r>
              <a:rPr lang="ru-RU" altLang="ja-JP" sz="2000" b="1" dirty="0" smtClean="0"/>
              <a:t>от </a:t>
            </a:r>
            <a:r>
              <a:rPr lang="ru-RU" altLang="ja-JP" sz="2000" b="1" dirty="0"/>
              <a:t>пункта наблюдений, в котором зафиксировано </a:t>
            </a:r>
            <a:r>
              <a:rPr lang="ru-RU" altLang="ja-JP" sz="2000" b="1" dirty="0" smtClean="0"/>
              <a:t>явление;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Tx/>
              <a:buChar char="-"/>
            </a:pPr>
            <a:r>
              <a:rPr lang="ru-RU" altLang="ja-JP" sz="2000" b="1" dirty="0" smtClean="0"/>
              <a:t>прогнозируемое и фактическое  время </a:t>
            </a:r>
            <a:r>
              <a:rPr lang="ru-RU" altLang="ja-JP" sz="2000" b="1" dirty="0"/>
              <a:t>существования явления </a:t>
            </a:r>
            <a:r>
              <a:rPr lang="ru-RU" altLang="ja-JP" sz="2000" b="1" dirty="0" smtClean="0"/>
              <a:t> различается не </a:t>
            </a:r>
            <a:r>
              <a:rPr lang="ru-RU" altLang="ja-JP" sz="2000" b="1" dirty="0"/>
              <a:t>более, </a:t>
            </a:r>
            <a:r>
              <a:rPr lang="ru-RU" altLang="ja-JP" sz="2000" b="1" dirty="0" smtClean="0"/>
              <a:t>чем на </a:t>
            </a:r>
            <a:r>
              <a:rPr lang="ru-RU" altLang="ja-JP" sz="2000" b="1" dirty="0">
                <a:solidFill>
                  <a:srgbClr val="800080"/>
                </a:solidFill>
              </a:rPr>
              <a:t>3</a:t>
            </a:r>
            <a:r>
              <a:rPr lang="ru-RU" altLang="ja-JP" sz="2000" b="1" dirty="0"/>
              <a:t> </a:t>
            </a:r>
            <a:r>
              <a:rPr lang="ru-RU" altLang="ja-JP" sz="2000" b="1" dirty="0">
                <a:solidFill>
                  <a:srgbClr val="800080"/>
                </a:solidFill>
              </a:rPr>
              <a:t>часа</a:t>
            </a:r>
            <a:r>
              <a:rPr lang="ru-RU" altLang="ja-JP" sz="1800" b="1" dirty="0">
                <a:solidFill>
                  <a:srgbClr val="800080"/>
                </a:solidFill>
              </a:rPr>
              <a:t>.</a:t>
            </a:r>
            <a:r>
              <a:rPr lang="ru-RU" altLang="ja-JP" sz="1800" dirty="0"/>
              <a:t>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altLang="ru-RU" sz="3200" b="1" dirty="0">
                <a:solidFill>
                  <a:srgbClr val="000099"/>
                </a:solidFill>
              </a:rPr>
              <a:t>Сравнение </a:t>
            </a:r>
            <a:r>
              <a:rPr lang="ru-RU" altLang="ru-RU" sz="3200" b="1" dirty="0" smtClean="0">
                <a:solidFill>
                  <a:srgbClr val="000099"/>
                </a:solidFill>
              </a:rPr>
              <a:t>модельных прогнозов</a:t>
            </a:r>
            <a:br>
              <a:rPr lang="ru-RU" altLang="ru-RU" sz="3200" b="1" dirty="0" smtClean="0">
                <a:solidFill>
                  <a:srgbClr val="000099"/>
                </a:solidFill>
              </a:rPr>
            </a:br>
            <a:r>
              <a:rPr lang="ru-RU" altLang="ru-RU" sz="3200" b="1" dirty="0" smtClean="0">
                <a:solidFill>
                  <a:srgbClr val="000099"/>
                </a:solidFill>
              </a:rPr>
              <a:t>с </a:t>
            </a:r>
            <a:r>
              <a:rPr lang="ru-RU" altLang="ru-RU" sz="3200" b="1" dirty="0">
                <a:solidFill>
                  <a:srgbClr val="000099"/>
                </a:solidFill>
              </a:rPr>
              <a:t>оперативными </a:t>
            </a:r>
            <a:r>
              <a:rPr lang="ru-RU" altLang="ru-RU" sz="3200" b="1" dirty="0" smtClean="0">
                <a:solidFill>
                  <a:srgbClr val="000099"/>
                </a:solidFill>
              </a:rPr>
              <a:t>синоптическими</a:t>
            </a:r>
            <a:endParaRPr lang="ru-RU" altLang="ru-RU" sz="3200" b="1" dirty="0">
              <a:solidFill>
                <a:srgbClr val="000099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34400" cy="936104"/>
          </a:xfrm>
        </p:spPr>
        <p:txBody>
          <a:bodyPr/>
          <a:lstStyle/>
          <a:p>
            <a:pPr marL="0" indent="0" algn="ctr">
              <a:lnSpc>
                <a:spcPts val="2500"/>
              </a:lnSpc>
              <a:spcBef>
                <a:spcPts val="60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показало </a:t>
            </a:r>
            <a:r>
              <a:rPr lang="ru-RU" altLang="ru-RU" sz="1800" b="1" dirty="0">
                <a:solidFill>
                  <a:srgbClr val="C00000"/>
                </a:solidFill>
              </a:rPr>
              <a:t>существенное преимущество модельных </a:t>
            </a:r>
            <a:r>
              <a:rPr lang="ru-RU" altLang="ru-RU" sz="1800" b="1" dirty="0" smtClean="0">
                <a:solidFill>
                  <a:srgbClr val="C00000"/>
                </a:solidFill>
              </a:rPr>
              <a:t>прогнозов</a:t>
            </a:r>
          </a:p>
          <a:p>
            <a:pPr marL="0" lv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1600" b="1" dirty="0" smtClean="0"/>
              <a:t>Оперативно-производственные испытания 2016-2017 </a:t>
            </a:r>
            <a:r>
              <a:rPr lang="ru-RU" altLang="ru-RU" sz="1600" b="1" dirty="0"/>
              <a:t>гг. </a:t>
            </a:r>
            <a:r>
              <a:rPr lang="ru-RU" altLang="ru-RU" sz="1600" b="1" dirty="0" smtClean="0"/>
              <a:t>(ЦМКП, декабрь 2017 г.)</a:t>
            </a:r>
            <a:endParaRPr lang="ru-RU" altLang="ru-RU" sz="1600" b="1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55576" y="2420888"/>
            <a:ext cx="7497588" cy="39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ts val="100"/>
              </a:lnSpc>
              <a:spcBef>
                <a:spcPct val="0"/>
              </a:spcBef>
              <a:spcAft>
                <a:spcPct val="0"/>
              </a:spcAft>
            </a:pPr>
            <a:endParaRPr lang="ru-RU" altLang="ja-JP" sz="1600" b="1" dirty="0" smtClean="0">
              <a:solidFill>
                <a:srgbClr val="000099"/>
              </a:solidFill>
              <a:ea typeface="MS PGothic" pitchFamily="34" charset="-128"/>
            </a:endParaRPr>
          </a:p>
          <a:p>
            <a:pPr fontAlgn="base">
              <a:lnSpc>
                <a:spcPts val="100"/>
              </a:lnSpc>
              <a:spcBef>
                <a:spcPct val="0"/>
              </a:spcBef>
              <a:spcAft>
                <a:spcPct val="0"/>
              </a:spcAft>
            </a:pPr>
            <a:endParaRPr lang="ru-RU" altLang="ja-JP" sz="1600" b="1" dirty="0">
              <a:solidFill>
                <a:srgbClr val="000099"/>
              </a:solidFill>
              <a:ea typeface="MS PGothic" pitchFamily="34" charset="-128"/>
            </a:endParaRPr>
          </a:p>
          <a:p>
            <a:pPr fontAlgn="base">
              <a:lnSpc>
                <a:spcPts val="100"/>
              </a:lnSpc>
              <a:spcBef>
                <a:spcPct val="0"/>
              </a:spcBef>
              <a:spcAft>
                <a:spcPct val="0"/>
              </a:spcAft>
            </a:pPr>
            <a:endParaRPr lang="ru-RU" altLang="ja-JP" b="1" dirty="0" smtClean="0">
              <a:solidFill>
                <a:srgbClr val="000099"/>
              </a:solidFill>
              <a:ea typeface="MS PGothic" pitchFamily="34" charset="-128"/>
            </a:endParaRPr>
          </a:p>
          <a:p>
            <a:pPr fontAlgn="base">
              <a:lnSpc>
                <a:spcPts val="100"/>
              </a:lnSpc>
              <a:spcBef>
                <a:spcPct val="0"/>
              </a:spcBef>
              <a:spcAft>
                <a:spcPct val="0"/>
              </a:spcAft>
            </a:pPr>
            <a:endParaRPr lang="ru-RU" altLang="ja-JP" b="1" dirty="0">
              <a:solidFill>
                <a:srgbClr val="000099"/>
              </a:solidFill>
              <a:ea typeface="MS PGothic" pitchFamily="34" charset="-128"/>
            </a:endParaRPr>
          </a:p>
          <a:p>
            <a:pPr fontAlgn="base">
              <a:lnSpc>
                <a:spcPts val="100"/>
              </a:lnSpc>
              <a:spcBef>
                <a:spcPct val="0"/>
              </a:spcBef>
              <a:spcAft>
                <a:spcPct val="0"/>
              </a:spcAft>
            </a:pPr>
            <a:endParaRPr lang="ru-RU" altLang="ja-JP" b="1" dirty="0" smtClean="0">
              <a:solidFill>
                <a:srgbClr val="000099"/>
              </a:solidFill>
              <a:ea typeface="MS PGothic" pitchFamily="34" charset="-128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b="1" u="sng" dirty="0" smtClean="0">
                <a:solidFill>
                  <a:srgbClr val="000099"/>
                </a:solidFill>
                <a:ea typeface="MS PGothic" pitchFamily="34" charset="-128"/>
              </a:rPr>
              <a:t>Критерии качества прогнозов</a:t>
            </a:r>
            <a:r>
              <a:rPr lang="ru-RU" altLang="ja-JP" b="1" dirty="0" smtClean="0">
                <a:solidFill>
                  <a:srgbClr val="000099"/>
                </a:solidFill>
                <a:ea typeface="MS PGothic" pitchFamily="34" charset="-128"/>
              </a:rPr>
              <a:t>:</a:t>
            </a: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ja-JP" b="1" dirty="0" smtClean="0">
                <a:solidFill>
                  <a:srgbClr val="000099"/>
                </a:solidFill>
                <a:ea typeface="MS PGothic" pitchFamily="34" charset="-128"/>
              </a:rPr>
              <a:t>FAR</a:t>
            </a:r>
            <a:r>
              <a:rPr lang="ru-RU" altLang="ja-JP" b="1" dirty="0" smtClean="0">
                <a:solidFill>
                  <a:srgbClr val="000000"/>
                </a:solidFill>
              </a:rPr>
              <a:t> - </a:t>
            </a:r>
            <a:r>
              <a:rPr lang="ru-RU" altLang="ja-JP" dirty="0" smtClean="0">
                <a:solidFill>
                  <a:srgbClr val="000000"/>
                </a:solidFill>
              </a:rPr>
              <a:t>индекс ложных тревог, </a:t>
            </a: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ja-JP" b="1" dirty="0" smtClean="0">
                <a:solidFill>
                  <a:srgbClr val="000099"/>
                </a:solidFill>
                <a:ea typeface="MS PGothic" pitchFamily="34" charset="-128"/>
              </a:rPr>
              <a:t>bias</a:t>
            </a:r>
            <a:r>
              <a:rPr lang="ru-RU" altLang="ja-JP" b="1" dirty="0" smtClean="0">
                <a:solidFill>
                  <a:srgbClr val="000000"/>
                </a:solidFill>
              </a:rPr>
              <a:t> - </a:t>
            </a:r>
            <a:r>
              <a:rPr lang="ru-RU" altLang="ja-JP" dirty="0" smtClean="0">
                <a:solidFill>
                  <a:srgbClr val="000000"/>
                </a:solidFill>
              </a:rPr>
              <a:t>статистика систематической ошибки</a:t>
            </a: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b="1" dirty="0" smtClean="0">
                <a:solidFill>
                  <a:srgbClr val="000099"/>
                </a:solidFill>
              </a:rPr>
              <a:t>РС</a:t>
            </a:r>
            <a:r>
              <a:rPr lang="ru-RU" altLang="ja-JP" dirty="0" smtClean="0">
                <a:solidFill>
                  <a:srgbClr val="000000"/>
                </a:solidFill>
              </a:rPr>
              <a:t> – процент не предупрежденных явлений (пропуск цели). </a:t>
            </a:r>
          </a:p>
          <a:p>
            <a:pPr lvl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altLang="ru-RU" b="1" kern="0" dirty="0" err="1">
                <a:solidFill>
                  <a:srgbClr val="000066"/>
                </a:solidFill>
              </a:rPr>
              <a:t>Pя</a:t>
            </a:r>
            <a:r>
              <a:rPr lang="ru-RU" altLang="ru-RU" b="1" kern="0" dirty="0">
                <a:solidFill>
                  <a:srgbClr val="000066"/>
                </a:solidFill>
              </a:rPr>
              <a:t> </a:t>
            </a:r>
            <a:r>
              <a:rPr lang="ru-RU" altLang="ru-RU" kern="0" dirty="0" smtClean="0">
                <a:solidFill>
                  <a:srgbClr val="000000"/>
                </a:solidFill>
              </a:rPr>
              <a:t> </a:t>
            </a:r>
            <a:r>
              <a:rPr lang="ru-RU" altLang="ru-RU" kern="0" dirty="0">
                <a:solidFill>
                  <a:srgbClr val="000000"/>
                </a:solidFill>
              </a:rPr>
              <a:t>- предупрежденность случаев с явлениями;</a:t>
            </a:r>
            <a:endParaRPr lang="en-US" altLang="ru-RU" b="1" kern="0" dirty="0">
              <a:solidFill>
                <a:srgbClr val="000000"/>
              </a:solidFill>
            </a:endParaRPr>
          </a:p>
          <a:p>
            <a:pPr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b="1" kern="0" dirty="0">
                <a:solidFill>
                  <a:srgbClr val="000066"/>
                </a:solidFill>
              </a:rPr>
              <a:t>P</a:t>
            </a:r>
            <a:r>
              <a:rPr lang="ru-RU" altLang="ru-RU" b="1" kern="0" dirty="0">
                <a:solidFill>
                  <a:srgbClr val="000066"/>
                </a:solidFill>
              </a:rPr>
              <a:t>б/я </a:t>
            </a:r>
            <a:r>
              <a:rPr lang="ru-RU" altLang="ru-RU" kern="0" dirty="0" smtClean="0">
                <a:solidFill>
                  <a:srgbClr val="000000"/>
                </a:solidFill>
              </a:rPr>
              <a:t>- </a:t>
            </a:r>
            <a:r>
              <a:rPr lang="ru-RU" altLang="ru-RU" kern="0" dirty="0">
                <a:solidFill>
                  <a:srgbClr val="000000"/>
                </a:solidFill>
              </a:rPr>
              <a:t>предупрежденность случаев без явлений;</a:t>
            </a:r>
            <a:endParaRPr lang="en-US" altLang="ru-RU" b="1" kern="0" dirty="0">
              <a:solidFill>
                <a:srgbClr val="000000"/>
              </a:solidFill>
            </a:endParaRPr>
          </a:p>
          <a:p>
            <a:pPr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b="1" kern="0" dirty="0">
                <a:solidFill>
                  <a:srgbClr val="000066"/>
                </a:solidFill>
              </a:rPr>
              <a:t>U</a:t>
            </a:r>
            <a:r>
              <a:rPr lang="ru-RU" altLang="ru-RU" b="1" kern="0" dirty="0">
                <a:solidFill>
                  <a:srgbClr val="000066"/>
                </a:solidFill>
              </a:rPr>
              <a:t> </a:t>
            </a:r>
            <a:r>
              <a:rPr lang="en-US" altLang="ru-RU" b="1" kern="0" dirty="0" smtClean="0">
                <a:solidFill>
                  <a:srgbClr val="000000"/>
                </a:solidFill>
              </a:rPr>
              <a:t> </a:t>
            </a:r>
            <a:r>
              <a:rPr lang="ru-RU" altLang="ru-RU" kern="0" dirty="0">
                <a:solidFill>
                  <a:srgbClr val="000000"/>
                </a:solidFill>
              </a:rPr>
              <a:t>- оправдываемость альтернативного прогноза;</a:t>
            </a:r>
            <a:endParaRPr lang="en-US" altLang="ru-RU" b="1" kern="0" dirty="0">
              <a:solidFill>
                <a:srgbClr val="000000"/>
              </a:solidFill>
            </a:endParaRPr>
          </a:p>
          <a:p>
            <a:pPr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b="1" kern="0" dirty="0">
                <a:solidFill>
                  <a:srgbClr val="000066"/>
                </a:solidFill>
              </a:rPr>
              <a:t>U</a:t>
            </a:r>
            <a:r>
              <a:rPr lang="ru-RU" altLang="ru-RU" b="1" kern="0" dirty="0">
                <a:solidFill>
                  <a:srgbClr val="000066"/>
                </a:solidFill>
              </a:rPr>
              <a:t>я </a:t>
            </a:r>
            <a:r>
              <a:rPr lang="ru-RU" altLang="ru-RU" kern="0" dirty="0" smtClean="0">
                <a:solidFill>
                  <a:srgbClr val="000000"/>
                </a:solidFill>
              </a:rPr>
              <a:t>- </a:t>
            </a:r>
            <a:r>
              <a:rPr lang="ru-RU" altLang="ru-RU" kern="0" dirty="0">
                <a:solidFill>
                  <a:srgbClr val="000000"/>
                </a:solidFill>
              </a:rPr>
              <a:t>оправдываемость прогноза наличия явления;</a:t>
            </a:r>
            <a:endParaRPr lang="en-US" altLang="ru-RU" b="1" kern="0" dirty="0">
              <a:solidFill>
                <a:srgbClr val="000000"/>
              </a:solidFill>
            </a:endParaRPr>
          </a:p>
          <a:p>
            <a:pPr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b="1" kern="0" dirty="0">
                <a:solidFill>
                  <a:srgbClr val="000066"/>
                </a:solidFill>
              </a:rPr>
              <a:t>U</a:t>
            </a:r>
            <a:r>
              <a:rPr lang="ru-RU" altLang="ru-RU" b="1" kern="0" dirty="0">
                <a:solidFill>
                  <a:srgbClr val="000066"/>
                </a:solidFill>
              </a:rPr>
              <a:t>б/я </a:t>
            </a:r>
            <a:r>
              <a:rPr lang="ru-RU" altLang="ru-RU" kern="0" dirty="0" smtClean="0">
                <a:solidFill>
                  <a:srgbClr val="000000"/>
                </a:solidFill>
              </a:rPr>
              <a:t>- </a:t>
            </a:r>
            <a:r>
              <a:rPr lang="ru-RU" altLang="ru-RU" kern="0" dirty="0">
                <a:solidFill>
                  <a:srgbClr val="000000"/>
                </a:solidFill>
              </a:rPr>
              <a:t>оправдываемость прогноза отсутствия явления;</a:t>
            </a:r>
          </a:p>
          <a:p>
            <a:pPr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b="1" kern="0" dirty="0" smtClean="0">
                <a:solidFill>
                  <a:srgbClr val="000066"/>
                </a:solidFill>
              </a:rPr>
              <a:t>T</a:t>
            </a:r>
            <a:r>
              <a:rPr lang="ru-RU" altLang="ru-RU" b="1" kern="0" dirty="0" smtClean="0">
                <a:solidFill>
                  <a:srgbClr val="000066"/>
                </a:solidFill>
              </a:rPr>
              <a:t> </a:t>
            </a:r>
            <a:r>
              <a:rPr lang="ru-RU" altLang="ru-RU" kern="0" dirty="0" smtClean="0">
                <a:solidFill>
                  <a:srgbClr val="000000"/>
                </a:solidFill>
              </a:rPr>
              <a:t> </a:t>
            </a:r>
            <a:r>
              <a:rPr lang="ru-RU" altLang="ru-RU" kern="0" dirty="0">
                <a:solidFill>
                  <a:srgbClr val="000000"/>
                </a:solidFill>
              </a:rPr>
              <a:t>- критерий </a:t>
            </a:r>
            <a:r>
              <a:rPr lang="ru-RU" altLang="ru-RU" kern="0" dirty="0" err="1">
                <a:solidFill>
                  <a:srgbClr val="000000"/>
                </a:solidFill>
              </a:rPr>
              <a:t>Пирси</a:t>
            </a:r>
            <a:r>
              <a:rPr lang="ru-RU" altLang="ru-RU" kern="0" dirty="0">
                <a:solidFill>
                  <a:srgbClr val="000000"/>
                </a:solidFill>
              </a:rPr>
              <a:t> - Обухова</a:t>
            </a:r>
            <a:r>
              <a:rPr lang="ru-RU" altLang="ru-RU" kern="0" dirty="0" smtClean="0">
                <a:solidFill>
                  <a:srgbClr val="000000"/>
                </a:solidFill>
              </a:rPr>
              <a:t>;  </a:t>
            </a:r>
            <a:r>
              <a:rPr lang="pt-PT" altLang="ru-RU" b="1" kern="0" dirty="0" smtClean="0">
                <a:solidFill>
                  <a:srgbClr val="000066"/>
                </a:solidFill>
              </a:rPr>
              <a:t>HSS </a:t>
            </a:r>
            <a:r>
              <a:rPr lang="pt-PT" altLang="ru-RU" kern="0" dirty="0" smtClean="0">
                <a:solidFill>
                  <a:srgbClr val="000000"/>
                </a:solidFill>
              </a:rPr>
              <a:t>- </a:t>
            </a:r>
            <a:r>
              <a:rPr lang="ru-RU" altLang="ru-RU" kern="0" dirty="0">
                <a:solidFill>
                  <a:srgbClr val="000000"/>
                </a:solidFill>
              </a:rPr>
              <a:t>критерий</a:t>
            </a:r>
            <a:r>
              <a:rPr lang="pt-PT" altLang="ru-RU" kern="0" dirty="0">
                <a:solidFill>
                  <a:srgbClr val="000000"/>
                </a:solidFill>
              </a:rPr>
              <a:t> </a:t>
            </a:r>
            <a:r>
              <a:rPr lang="ru-RU" altLang="ru-RU" kern="0" dirty="0" err="1">
                <a:solidFill>
                  <a:srgbClr val="000000"/>
                </a:solidFill>
              </a:rPr>
              <a:t>Хейдкэ</a:t>
            </a:r>
            <a:r>
              <a:rPr lang="ru-RU" altLang="ru-RU" kern="0" dirty="0">
                <a:solidFill>
                  <a:srgbClr val="000000"/>
                </a:solidFill>
              </a:rPr>
              <a:t> </a:t>
            </a:r>
            <a:r>
              <a:rPr lang="pt-PT" altLang="ru-RU" kern="0" dirty="0" smtClean="0">
                <a:solidFill>
                  <a:srgbClr val="000000"/>
                </a:solidFill>
              </a:rPr>
              <a:t>–</a:t>
            </a:r>
            <a:r>
              <a:rPr lang="ru-RU" altLang="ru-RU" kern="0" dirty="0" smtClean="0">
                <a:solidFill>
                  <a:srgbClr val="000000"/>
                </a:solidFill>
              </a:rPr>
              <a:t> Багрова.</a:t>
            </a:r>
            <a:endParaRPr lang="ru-RU" altLang="ru-RU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Оценки качества методических (</a:t>
            </a:r>
            <a:r>
              <a:rPr lang="en-US" alt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WRF</a:t>
            </a:r>
            <a: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)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и синоптических оперативных прогнозов шквалов со скоростями  </a:t>
            </a:r>
            <a: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ru-RU" alt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20 м/с </a:t>
            </a:r>
          </a:p>
        </p:txBody>
      </p:sp>
      <p:graphicFrame>
        <p:nvGraphicFramePr>
          <p:cNvPr id="33880" name="Group 1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74654"/>
              </p:ext>
            </p:extLst>
          </p:nvPr>
        </p:nvGraphicFramePr>
        <p:xfrm>
          <a:off x="611560" y="1484784"/>
          <a:ext cx="8075240" cy="2606041"/>
        </p:xfrm>
        <a:graphic>
          <a:graphicData uri="http://schemas.openxmlformats.org/drawingml/2006/table">
            <a:tbl>
              <a:tblPr/>
              <a:tblGrid>
                <a:gridCol w="1144337"/>
                <a:gridCol w="798202"/>
                <a:gridCol w="633005"/>
                <a:gridCol w="793816"/>
                <a:gridCol w="536519"/>
                <a:gridCol w="644701"/>
                <a:gridCol w="805511"/>
                <a:gridCol w="596458"/>
                <a:gridCol w="782121"/>
                <a:gridCol w="660783"/>
                <a:gridCol w="679787"/>
              </a:tblGrid>
              <a:tr h="518161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Оцениваются все данные наблюдений со скоростью ≥ 20м/с,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в том числе, случаи кратковременного усиления ветра, не отмеченные, как шквалы.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237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Оценки факта наличия/отсутствия явления  (без учета скоростей ветра)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Период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метод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я%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б/я%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я%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б/я%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T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FAR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РС%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BIAS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3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2016 – 2017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гг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WRF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65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97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97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32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99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0.62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68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35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2.0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Опер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0.16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83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83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1.1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33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Оценивается факт наличия/отсутствия явления и скорость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Период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метод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я%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б/я%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я%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б/я%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T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FAR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РС%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BIAS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3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2016 – 2017 </a:t>
                      </a:r>
                      <a:r>
                        <a:rPr kumimoji="0" lang="ru-RU" alt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гг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WRF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44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0.41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78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2.0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Опер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89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88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1.1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21297"/>
              </p:ext>
            </p:extLst>
          </p:nvPr>
        </p:nvGraphicFramePr>
        <p:xfrm>
          <a:off x="611560" y="4245193"/>
          <a:ext cx="8075240" cy="2456573"/>
        </p:xfrm>
        <a:graphic>
          <a:graphicData uri="http://schemas.openxmlformats.org/drawingml/2006/table">
            <a:tbl>
              <a:tblPr/>
              <a:tblGrid>
                <a:gridCol w="1152128"/>
                <a:gridCol w="792088"/>
                <a:gridCol w="648072"/>
                <a:gridCol w="792088"/>
                <a:gridCol w="504056"/>
                <a:gridCol w="648072"/>
                <a:gridCol w="864096"/>
                <a:gridCol w="531621"/>
                <a:gridCol w="789285"/>
                <a:gridCol w="666647"/>
                <a:gridCol w="687087"/>
              </a:tblGrid>
              <a:tr h="272394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Оцениваются только данные наблюдений, отмеченные как шквалы.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39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Оценки факта наличия/отсутствия явления  (без учета скоростей ветра)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Период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метод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я%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б/я%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я%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б/я%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T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FAR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РС%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BIAS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3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2016 – 2017 </a:t>
                      </a:r>
                      <a:r>
                        <a:rPr kumimoji="0" lang="ru-RU" alt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гг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WRF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69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0.66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84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31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4.3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Опер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81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2.3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39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 Оценивается факт наличия/отсутствия явления и скорость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Период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метод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я%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б/я%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я%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U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б/я%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T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FAR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%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РС%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BIAS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58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2016 – 2017 </a:t>
                      </a:r>
                      <a:r>
                        <a:rPr kumimoji="0" lang="ru-RU" alt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гг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WRF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0.47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88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4.3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Опер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0.11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94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88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2.3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8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34400" cy="76200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000099"/>
                </a:solidFill>
              </a:rPr>
              <a:t>Итоги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0728"/>
            <a:ext cx="8686800" cy="4086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ru-RU" altLang="ja-JP" sz="1800" b="1" dirty="0"/>
              <a:t>Проведенные исследования показали </a:t>
            </a:r>
            <a:r>
              <a:rPr lang="ru-RU" altLang="ja-JP" sz="1800" b="1" i="1" dirty="0">
                <a:solidFill>
                  <a:srgbClr val="000099"/>
                </a:solidFill>
              </a:rPr>
              <a:t>возможность прогнозирования резких усилений приземного ветра посредством  </a:t>
            </a:r>
            <a:r>
              <a:rPr lang="ru-RU" altLang="ja-JP" sz="1800" b="1" i="1" dirty="0" smtClean="0">
                <a:solidFill>
                  <a:srgbClr val="000099"/>
                </a:solidFill>
              </a:rPr>
              <a:t>негидростатических  </a:t>
            </a:r>
            <a:r>
              <a:rPr lang="ru-RU" altLang="ja-JP" sz="1800" b="1" i="1" dirty="0">
                <a:solidFill>
                  <a:srgbClr val="000099"/>
                </a:solidFill>
              </a:rPr>
              <a:t>моделей</a:t>
            </a:r>
            <a:r>
              <a:rPr lang="ru-RU" altLang="ja-JP" sz="1800" b="1" dirty="0"/>
              <a:t> </a:t>
            </a:r>
            <a:r>
              <a:rPr lang="ru-RU" altLang="ja-JP" sz="1800" b="1" dirty="0" smtClean="0"/>
              <a:t> высокого </a:t>
            </a:r>
            <a:r>
              <a:rPr lang="ru-RU" altLang="ja-JP" sz="1800" b="1" dirty="0"/>
              <a:t>пространственного разрешения.</a:t>
            </a:r>
          </a:p>
          <a:p>
            <a:pPr marL="457200" indent="-457200">
              <a:spcBef>
                <a:spcPts val="600"/>
              </a:spcBef>
              <a:buFontTx/>
              <a:buNone/>
            </a:pPr>
            <a:r>
              <a:rPr lang="ru-RU" altLang="ja-JP" sz="1800" b="1" dirty="0" smtClean="0"/>
              <a:t>2</a:t>
            </a:r>
            <a:r>
              <a:rPr lang="ru-RU" altLang="ja-JP" sz="1800" b="1" dirty="0"/>
              <a:t>.	</a:t>
            </a:r>
            <a:r>
              <a:rPr lang="ru-RU" altLang="ja-JP" sz="1800" b="1" dirty="0" smtClean="0"/>
              <a:t>В представленной </a:t>
            </a:r>
            <a:r>
              <a:rPr lang="ru-RU" altLang="ja-JP" sz="1800" b="1" i="1" dirty="0" smtClean="0">
                <a:solidFill>
                  <a:srgbClr val="000099"/>
                </a:solidFill>
              </a:rPr>
              <a:t>конфигурации </a:t>
            </a:r>
            <a:r>
              <a:rPr lang="ru-RU" altLang="ja-JP" sz="1800" b="1" i="1" dirty="0">
                <a:solidFill>
                  <a:srgbClr val="000099"/>
                </a:solidFill>
              </a:rPr>
              <a:t>модели </a:t>
            </a:r>
            <a:r>
              <a:rPr lang="en-US" altLang="ja-JP" sz="1800" b="1" i="1" dirty="0">
                <a:solidFill>
                  <a:srgbClr val="000099"/>
                </a:solidFill>
                <a:ea typeface="MS PGothic" pitchFamily="34" charset="-128"/>
              </a:rPr>
              <a:t>WRF-ARW</a:t>
            </a:r>
            <a:r>
              <a:rPr lang="ru-RU" altLang="ja-JP" sz="1800" b="1" dirty="0"/>
              <a:t> </a:t>
            </a:r>
            <a:r>
              <a:rPr lang="ru-RU" altLang="ja-JP" sz="1800" b="1" dirty="0" smtClean="0"/>
              <a:t> скорость  </a:t>
            </a:r>
            <a:r>
              <a:rPr lang="ru-RU" altLang="ja-JP" sz="1800" b="1" dirty="0"/>
              <a:t>порывов приземного </a:t>
            </a:r>
            <a:r>
              <a:rPr lang="ru-RU" altLang="ja-JP" sz="1800" b="1" dirty="0" smtClean="0"/>
              <a:t>ветра достигала </a:t>
            </a:r>
            <a:r>
              <a:rPr lang="ru-RU" altLang="ja-JP" sz="1800" b="1" i="1" dirty="0" smtClean="0">
                <a:solidFill>
                  <a:srgbClr val="000099"/>
                </a:solidFill>
              </a:rPr>
              <a:t> </a:t>
            </a:r>
            <a:r>
              <a:rPr lang="ru-RU" altLang="ja-JP" sz="1800" b="1" i="1" dirty="0">
                <a:solidFill>
                  <a:srgbClr val="000099"/>
                </a:solidFill>
              </a:rPr>
              <a:t>27 м/с.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3"/>
            </a:pPr>
            <a:r>
              <a:rPr lang="ru-RU" altLang="ja-JP" sz="1800" b="1" dirty="0" smtClean="0"/>
              <a:t>Испытания </a:t>
            </a:r>
            <a:r>
              <a:rPr lang="ru-RU" altLang="ja-JP" sz="1800" b="1" dirty="0"/>
              <a:t>показали </a:t>
            </a:r>
            <a:r>
              <a:rPr lang="ru-RU" altLang="ja-JP" sz="1800" b="1" i="1" dirty="0">
                <a:solidFill>
                  <a:srgbClr val="000099"/>
                </a:solidFill>
              </a:rPr>
              <a:t>существенное преимущество модельных прогнозов</a:t>
            </a:r>
            <a:r>
              <a:rPr lang="ru-RU" altLang="ja-JP" sz="1800" b="1" dirty="0"/>
              <a:t> над синоптическими.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5" y="4349519"/>
            <a:ext cx="4367873" cy="234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62" y="4340808"/>
            <a:ext cx="4322323" cy="2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579" y="3501008"/>
            <a:ext cx="854433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</a:pP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 прогноз шквалов и шквалистых ветров по модели WRF-ARW (3 км) по территории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Забайкалья</a:t>
            </a: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выпускается в форме карт-слайдов и таблиц </a:t>
            </a:r>
            <a:endParaRPr lang="ru-RU" sz="16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875" y="3545407"/>
            <a:ext cx="8714610" cy="3197783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44488" y="1259259"/>
            <a:ext cx="8523287" cy="29098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Моделирование </a:t>
            </a:r>
            <a:b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процессов формирования и развития глубокой конвекции на примере </a:t>
            </a:r>
            <a:b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смерча в Благовещенске </a:t>
            </a:r>
            <a:r>
              <a:rPr lang="en-US" altLang="ru-RU" sz="32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en-US" altLang="ru-RU" sz="32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31 июля 2011 г.</a:t>
            </a:r>
            <a:endParaRPr lang="ru-RU" altLang="ru-RU" sz="32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0675" y="5673725"/>
            <a:ext cx="6432550" cy="682625"/>
          </a:xfrm>
        </p:spPr>
        <p:txBody>
          <a:bodyPr/>
          <a:lstStyle/>
          <a:p>
            <a:pPr algn="r" eaLnBrk="1" hangingPunct="1">
              <a:lnSpc>
                <a:spcPct val="60000"/>
              </a:lnSpc>
            </a:pPr>
            <a:endParaRPr lang="ru-RU" altLang="ru-RU" sz="2000" dirty="0" smtClean="0">
              <a:solidFill>
                <a:srgbClr val="524F4F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altLang="ru-RU" sz="2000" dirty="0" smtClean="0">
              <a:solidFill>
                <a:srgbClr val="524F4F"/>
              </a:solidFill>
            </a:endParaRPr>
          </a:p>
        </p:txBody>
      </p:sp>
      <p:sp>
        <p:nvSpPr>
          <p:cNvPr id="205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1B94706-E989-4499-AD7C-15819341B5F5}" type="slidenum">
              <a:rPr lang="ru-RU" altLang="ru-RU">
                <a:solidFill>
                  <a:srgbClr val="898989"/>
                </a:solidFill>
              </a:rPr>
              <a:pPr/>
              <a:t>15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32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644525" y="599299"/>
            <a:ext cx="7875588" cy="857250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000099"/>
                </a:solidFill>
              </a:rPr>
              <a:t>Цель исследования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 </a:t>
            </a:r>
            <a:endParaRPr lang="ru-RU" altLang="ru-RU" sz="3600" b="1" dirty="0" smtClean="0">
              <a:solidFill>
                <a:srgbClr val="000099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526739" y="1484784"/>
            <a:ext cx="8293733" cy="4692650"/>
          </a:xfrm>
        </p:spPr>
        <p:txBody>
          <a:bodyPr/>
          <a:lstStyle/>
          <a:p>
            <a:pPr marL="0" indent="0">
              <a:lnSpc>
                <a:spcPts val="25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ru-RU" altLang="ru-RU" sz="2000" b="1" dirty="0" smtClean="0"/>
              <a:t>Изучение возможностей модели </a:t>
            </a:r>
            <a:r>
              <a:rPr lang="en-US" altLang="ru-RU" sz="2000" b="1" dirty="0" smtClean="0">
                <a:solidFill>
                  <a:srgbClr val="3333CC"/>
                </a:solidFill>
              </a:rPr>
              <a:t>WRF-ARW</a:t>
            </a:r>
            <a:r>
              <a:rPr lang="en-US" altLang="ru-RU" sz="2000" b="1" dirty="0" smtClean="0"/>
              <a:t> </a:t>
            </a:r>
            <a:r>
              <a:rPr lang="ru-RU" altLang="ru-RU" sz="2000" b="1" dirty="0" smtClean="0"/>
              <a:t> по моделированию процессов глубокой конвекции. </a:t>
            </a:r>
          </a:p>
          <a:p>
            <a:pPr marL="0" indent="0">
              <a:lnSpc>
                <a:spcPts val="2500"/>
              </a:lnSpc>
              <a:spcBef>
                <a:spcPts val="1800"/>
              </a:spcBef>
              <a:buFont typeface="Wingdings 2" pitchFamily="18" charset="2"/>
              <a:buNone/>
            </a:pPr>
            <a:r>
              <a:rPr lang="ru-RU" altLang="ru-RU" sz="2000" b="1" dirty="0" smtClean="0"/>
              <a:t>Оценка характеристик состояния атмосферы 31 июля 2011 г. в окрестности г. Благовещенск по данным наблюдений и по модельным данным.</a:t>
            </a:r>
          </a:p>
          <a:p>
            <a:pPr marL="0" indent="0">
              <a:spcBef>
                <a:spcPts val="1800"/>
              </a:spcBef>
              <a:buFontTx/>
              <a:buNone/>
            </a:pPr>
            <a:r>
              <a:rPr lang="ru-RU" altLang="ru-RU" sz="2000" b="1" dirty="0" smtClean="0"/>
              <a:t>Сравнение</a:t>
            </a:r>
            <a:r>
              <a:rPr lang="en-US" altLang="ru-RU" sz="2000" b="1" dirty="0" smtClean="0"/>
              <a:t> </a:t>
            </a:r>
            <a:r>
              <a:rPr lang="ru-RU" altLang="ru-RU" sz="2000" b="1" dirty="0" smtClean="0"/>
              <a:t>и анализ результатов.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000" b="1" dirty="0" smtClean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6462713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0CD2B99-6497-4F83-B25F-AAD7954C12AE}" type="slidenum">
              <a:rPr lang="ru-RU" altLang="ru-RU" sz="800" smtClean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z="8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842" y="416377"/>
            <a:ext cx="7976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kern="0" dirty="0" smtClean="0">
                <a:solidFill>
                  <a:srgbClr val="000099"/>
                </a:solidFill>
                <a:ea typeface="MS PGothic" pitchFamily="34" charset="-128"/>
              </a:rPr>
              <a:t>Объект исследования - СМЕРЧ</a:t>
            </a:r>
            <a:endParaRPr lang="ru-RU" altLang="ru-RU" sz="3600" b="1" kern="0" dirty="0">
              <a:solidFill>
                <a:srgbClr val="000099"/>
              </a:solidFill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96" y="1277493"/>
            <a:ext cx="8413223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ru-RU" altLang="ru-RU" sz="2000" b="1" kern="0" dirty="0">
                <a:solidFill>
                  <a:srgbClr val="7030A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Смерч</a:t>
            </a:r>
            <a:r>
              <a:rPr lang="ru-RU" altLang="ru-RU" kern="0" dirty="0">
                <a:solidFill>
                  <a:srgbClr val="7030A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kern="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– это сильный локальный вихрь под облаками </a:t>
            </a:r>
            <a:endParaRPr lang="ru-RU" altLang="ru-RU" kern="0" dirty="0" smtClean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defRPr/>
            </a:pPr>
            <a:r>
              <a:rPr lang="ru-RU" altLang="ru-RU" kern="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             с </a:t>
            </a:r>
            <a:r>
              <a:rPr lang="ru-RU" altLang="ru-RU" kern="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почти вертикальной</a:t>
            </a:r>
            <a:r>
              <a:rPr lang="ru-RU" altLang="ru-RU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ru-RU" altLang="ru-RU" kern="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часто </a:t>
            </a:r>
            <a:r>
              <a:rPr lang="ru-RU" altLang="ru-RU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изогнутой осью </a:t>
            </a:r>
          </a:p>
          <a:p>
            <a:pPr>
              <a:lnSpc>
                <a:spcPts val="2500"/>
              </a:lnSpc>
              <a:defRPr/>
            </a:pPr>
            <a:r>
              <a:rPr lang="ru-RU" altLang="ru-RU" kern="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             вращения.</a:t>
            </a:r>
            <a:endParaRPr lang="ru-RU" altLang="ru-RU" kern="0" dirty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defRPr/>
            </a:pPr>
            <a:r>
              <a:rPr lang="ru-RU" altLang="ru-RU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Смерч</a:t>
            </a:r>
            <a:r>
              <a:rPr lang="ru-RU" altLang="ru-RU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ru-RU" kern="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опускается в виде воронки из низкого основания </a:t>
            </a:r>
            <a:endParaRPr lang="ru-RU" altLang="ru-RU" kern="0" dirty="0" smtClean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defRPr/>
            </a:pPr>
            <a:r>
              <a:rPr lang="ru-RU" altLang="ru-RU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кучево-дождевого </a:t>
            </a:r>
            <a:r>
              <a:rPr lang="ru-RU" altLang="ru-RU" kern="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облака.</a:t>
            </a:r>
          </a:p>
          <a:p>
            <a:pPr>
              <a:defRPr/>
            </a:pPr>
            <a:endParaRPr lang="ru-RU" altLang="ru-RU" kern="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ru-RU" altLang="ru-RU" sz="2400" b="1" u="sng" dirty="0">
                <a:solidFill>
                  <a:srgbClr val="000099"/>
                </a:solidFill>
                <a:latin typeface="Arial"/>
                <a:ea typeface="MS PGothic" panose="020B0600070205080204" pitchFamily="34" charset="-128"/>
              </a:rPr>
              <a:t>Необходимые условия образования </a:t>
            </a:r>
            <a:r>
              <a:rPr lang="ru-RU" altLang="ru-RU" sz="2400" b="1" u="sng" dirty="0" smtClean="0">
                <a:solidFill>
                  <a:srgbClr val="000099"/>
                </a:solidFill>
                <a:latin typeface="Arial"/>
                <a:ea typeface="MS PGothic" panose="020B0600070205080204" pitchFamily="34" charset="-128"/>
              </a:rPr>
              <a:t>смерча</a:t>
            </a:r>
          </a:p>
          <a:p>
            <a:pPr>
              <a:defRPr/>
            </a:pPr>
            <a:endParaRPr lang="ru-RU" altLang="ru-RU" kern="0" dirty="0">
              <a:solidFill>
                <a:prstClr val="black"/>
              </a:solidFill>
              <a:ea typeface="MS PGothic" pitchFamily="34" charset="-128"/>
            </a:endParaRPr>
          </a:p>
          <a:p>
            <a:pPr lvl="0" eaLnBrk="0" fontAlgn="base" hangingPunct="0">
              <a:lnSpc>
                <a:spcPts val="2500"/>
              </a:lnSpc>
              <a:spcAft>
                <a:spcPct val="0"/>
              </a:spcAft>
              <a:buFont typeface="Wingdings 2" pitchFamily="18" charset="2"/>
              <a:buChar char=""/>
              <a:defRPr/>
            </a:pPr>
            <a:r>
              <a:rPr lang="ru-RU" altLang="ru-RU" b="1" i="1" dirty="0">
                <a:solidFill>
                  <a:srgbClr val="7030A0"/>
                </a:solidFill>
                <a:latin typeface="Arial"/>
                <a:ea typeface="MS PGothic" panose="020B0600070205080204" pitchFamily="34" charset="-128"/>
              </a:rPr>
              <a:t>Смерч образуется </a:t>
            </a: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при существенной  </a:t>
            </a:r>
            <a:r>
              <a:rPr lang="ru-RU" altLang="ru-RU" b="1" i="1" dirty="0">
                <a:solidFill>
                  <a:srgbClr val="000099"/>
                </a:solidFill>
                <a:latin typeface="Arial"/>
                <a:ea typeface="MS PGothic" panose="020B0600070205080204" pitchFamily="34" charset="-128"/>
              </a:rPr>
              <a:t>неустойчивости атмосферной </a:t>
            </a:r>
            <a:r>
              <a:rPr lang="ru-RU" altLang="ru-RU" b="1" i="1" dirty="0" smtClean="0">
                <a:solidFill>
                  <a:srgbClr val="000099"/>
                </a:solidFill>
                <a:latin typeface="Arial"/>
                <a:ea typeface="MS PGothic" panose="020B0600070205080204" pitchFamily="34" charset="-128"/>
              </a:rPr>
              <a:t>стратификации</a:t>
            </a:r>
            <a:r>
              <a:rPr lang="ru-RU" altLang="ru-RU" dirty="0" smtClean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. </a:t>
            </a:r>
            <a:endParaRPr lang="ru-RU" altLang="ru-RU" dirty="0">
              <a:solidFill>
                <a:srgbClr val="171616"/>
              </a:solidFill>
              <a:latin typeface="Arial"/>
              <a:ea typeface="MS PGothic" panose="020B0600070205080204" pitchFamily="34" charset="-128"/>
            </a:endParaRPr>
          </a:p>
          <a:p>
            <a:pPr lvl="0" eaLnBrk="0" fontAlgn="base" hangingPunct="0">
              <a:lnSpc>
                <a:spcPts val="2500"/>
              </a:lnSpc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"/>
              <a:defRPr/>
            </a:pP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Для </a:t>
            </a:r>
            <a:r>
              <a:rPr lang="ru-RU" altLang="ru-RU" b="1" i="1" dirty="0">
                <a:solidFill>
                  <a:srgbClr val="000099"/>
                </a:solidFill>
                <a:latin typeface="Arial"/>
                <a:ea typeface="MS PGothic" panose="020B0600070205080204" pitchFamily="34" charset="-128"/>
              </a:rPr>
              <a:t>образования </a:t>
            </a:r>
            <a:r>
              <a:rPr lang="ru-RU" altLang="ru-RU" b="1" i="1" dirty="0">
                <a:solidFill>
                  <a:srgbClr val="7030A0"/>
                </a:solidFill>
                <a:latin typeface="Arial"/>
                <a:ea typeface="MS PGothic" panose="020B0600070205080204" pitchFamily="34" charset="-128"/>
              </a:rPr>
              <a:t>смерча</a:t>
            </a:r>
            <a:r>
              <a:rPr lang="ru-RU" altLang="ru-RU" b="1" i="1" dirty="0">
                <a:solidFill>
                  <a:srgbClr val="000099"/>
                </a:solidFill>
                <a:latin typeface="Arial"/>
                <a:ea typeface="MS PGothic" panose="020B0600070205080204" pitchFamily="34" charset="-128"/>
              </a:rPr>
              <a:t> </a:t>
            </a: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необходимо </a:t>
            </a:r>
            <a:r>
              <a:rPr lang="ru-RU" altLang="ru-RU" b="1" i="1" dirty="0">
                <a:solidFill>
                  <a:srgbClr val="000099"/>
                </a:solidFill>
                <a:latin typeface="Arial"/>
                <a:ea typeface="MS PGothic" panose="020B0600070205080204" pitchFamily="34" charset="-128"/>
              </a:rPr>
              <a:t>наличие </a:t>
            </a:r>
            <a:r>
              <a:rPr lang="ru-RU" altLang="ru-RU" b="1" i="1" dirty="0" smtClean="0">
                <a:solidFill>
                  <a:srgbClr val="000099"/>
                </a:solidFill>
                <a:latin typeface="Arial"/>
                <a:ea typeface="MS PGothic" panose="020B0600070205080204" pitchFamily="34" charset="-128"/>
              </a:rPr>
              <a:t>мезомасштабного вихря</a:t>
            </a:r>
            <a:r>
              <a:rPr lang="ru-RU" altLang="ru-RU" dirty="0" smtClean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 </a:t>
            </a: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радиусом до нескольких километров </a:t>
            </a:r>
            <a:r>
              <a:rPr lang="ru-RU" altLang="ru-RU" dirty="0" smtClean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в </a:t>
            </a: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нижнем слое атмосферы. </a:t>
            </a:r>
            <a:endParaRPr lang="ru-RU" altLang="ru-RU" kern="0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076" y="630386"/>
            <a:ext cx="1868149" cy="231357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541338" y="334963"/>
            <a:ext cx="7886700" cy="771525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99"/>
                </a:solidFill>
              </a:rPr>
              <a:t>Проблемы прогнозирования 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251520" y="1268760"/>
            <a:ext cx="8661400" cy="5283200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ru-RU" altLang="ru-RU" sz="1600" dirty="0" smtClean="0"/>
              <a:t>	Идентифицировать такие процессы по данным, используемым в настоящее время в производственной практике УГМС Росгидромета, затруднительно:</a:t>
            </a:r>
          </a:p>
          <a:p>
            <a:pPr>
              <a:lnSpc>
                <a:spcPts val="2500"/>
              </a:lnSpc>
              <a:spcBef>
                <a:spcPts val="600"/>
              </a:spcBef>
              <a:buFontTx/>
              <a:buChar char="-"/>
            </a:pPr>
            <a:r>
              <a:rPr lang="ru-RU" altLang="ru-RU" sz="1600" dirty="0" smtClean="0"/>
              <a:t>Редкая сеть наземных станций наблюдений далеко не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всегда фиксирует наличие явления.</a:t>
            </a:r>
          </a:p>
          <a:p>
            <a:pPr>
              <a:lnSpc>
                <a:spcPts val="2500"/>
              </a:lnSpc>
              <a:spcBef>
                <a:spcPts val="600"/>
              </a:spcBef>
              <a:buFontTx/>
              <a:buChar char="-"/>
            </a:pPr>
            <a:r>
              <a:rPr lang="ru-RU" altLang="ru-RU" sz="1600" dirty="0" smtClean="0"/>
              <a:t>Еще более редкая аэрологическая сеть выполняет вертикальное зондирование атмосферы только 2 раза в сутки: 00 и 12 ВСВ. </a:t>
            </a:r>
          </a:p>
          <a:p>
            <a:pPr>
              <a:lnSpc>
                <a:spcPts val="2500"/>
              </a:lnSpc>
              <a:spcBef>
                <a:spcPts val="600"/>
              </a:spcBef>
              <a:buFontTx/>
              <a:buChar char="-"/>
            </a:pPr>
            <a:r>
              <a:rPr lang="ru-RU" altLang="ru-RU" sz="1600" dirty="0" smtClean="0"/>
              <a:t>Эти сроки на территории Дальнего Востока приходятся на утро, когда радиационный прогрев подстилающей поверхности только начинается, и на начало ночи, когда прогрев прекратился, конвективные процессы завершились, явления</a:t>
            </a:r>
            <a:r>
              <a:rPr lang="ru-RU" altLang="ru-RU" sz="1600" dirty="0">
                <a:solidFill>
                  <a:srgbClr val="171616"/>
                </a:solidFill>
              </a:rPr>
              <a:t> реализовались и </a:t>
            </a:r>
            <a:r>
              <a:rPr lang="ru-RU" altLang="ru-RU" sz="1600" dirty="0" smtClean="0">
                <a:solidFill>
                  <a:srgbClr val="171616"/>
                </a:solidFill>
              </a:rPr>
              <a:t>прошли.</a:t>
            </a:r>
            <a:r>
              <a:rPr lang="ru-RU" altLang="ru-RU" sz="1600" dirty="0" smtClean="0"/>
              <a:t> </a:t>
            </a:r>
          </a:p>
          <a:p>
            <a:pPr>
              <a:lnSpc>
                <a:spcPts val="2500"/>
              </a:lnSpc>
              <a:spcBef>
                <a:spcPts val="600"/>
              </a:spcBef>
              <a:buFontTx/>
              <a:buChar char="-"/>
            </a:pPr>
            <a:r>
              <a:rPr lang="ru-RU" altLang="ru-RU" sz="1600" dirty="0" smtClean="0"/>
              <a:t>В ДВ-регионе практически полностью отсутствуют радиолокационные наблюдения.</a:t>
            </a:r>
          </a:p>
          <a:p>
            <a:pPr>
              <a:lnSpc>
                <a:spcPts val="2500"/>
              </a:lnSpc>
              <a:spcBef>
                <a:spcPts val="600"/>
              </a:spcBef>
              <a:buFontTx/>
              <a:buChar char="-"/>
            </a:pPr>
            <a:r>
              <a:rPr lang="ru-RU" altLang="ru-RU" sz="1600" dirty="0" smtClean="0">
                <a:solidFill>
                  <a:srgbClr val="171616"/>
                </a:solidFill>
              </a:rPr>
              <a:t>Данные спутникового зондирования весьма полезны для оценки состояния облачных систем и их динамики, но недостаточны для идентификации исследуемого  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35013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224136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000099"/>
                </a:solidFill>
              </a:rPr>
              <a:t>Актуальность задачи и подход к решению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539552" y="1618531"/>
            <a:ext cx="8380412" cy="4546774"/>
          </a:xfrm>
        </p:spPr>
        <p:txBody>
          <a:bodyPr/>
          <a:lstStyle/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1600" dirty="0" smtClean="0"/>
              <a:t>В этой связи весьма актуальна возможность численного моделирования процессов глубокой конвекции посредством г/д моделей высокого пространственного разрешения, предоставляющих информацию на любой срок и в любой точке области прогноза.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1600" dirty="0" smtClean="0"/>
              <a:t>Для изучения возможностей  моделирования процессов глубокой конвекции была сформирована  версия модели</a:t>
            </a:r>
            <a:r>
              <a:rPr lang="ru-RU" altLang="ru-RU" sz="1600" dirty="0">
                <a:solidFill>
                  <a:srgbClr val="171616"/>
                </a:solidFill>
              </a:rPr>
              <a:t> </a:t>
            </a:r>
            <a:r>
              <a:rPr lang="en-US" altLang="ru-RU" sz="1600" dirty="0" smtClean="0">
                <a:solidFill>
                  <a:srgbClr val="171616"/>
                </a:solidFill>
              </a:rPr>
              <a:t>WRF-ARW</a:t>
            </a:r>
            <a:r>
              <a:rPr lang="ru-RU" altLang="ru-RU" sz="1600" dirty="0" smtClean="0"/>
              <a:t> с горизонтальным шагом 500 м.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1600" dirty="0" smtClean="0"/>
              <a:t>Численные эксперименты проводились по данным за 30–31 июля и 1 августа 2011 г. по территории 333 х 333 км с центром в г. Благовещенске. 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1600" dirty="0" smtClean="0"/>
              <a:t>Выбор  пространственной и временной реализации  обусловлен  наблюдавшимся на территории г. Благовещенск смерчем 31.07.2011 г., что свидетельствует о зарождении и наличии процессов  глубокой конвекции на рассматриваемой территории в выбранный период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6028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00" y="418803"/>
            <a:ext cx="8748464" cy="575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Bef>
                <a:spcPts val="600"/>
              </a:spcBef>
            </a:pPr>
            <a:r>
              <a:rPr lang="ru-RU" sz="2800" b="1" i="1" dirty="0" smtClean="0">
                <a:solidFill>
                  <a:srgbClr val="3333CC"/>
                </a:solidFill>
              </a:rPr>
              <a:t>Опасные явления погоды </a:t>
            </a:r>
            <a:r>
              <a:rPr lang="ru-RU" dirty="0" smtClean="0">
                <a:solidFill>
                  <a:prstClr val="black"/>
                </a:solidFill>
              </a:rPr>
              <a:t>малой  пространственной протяженности и малым временем   развития и существования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(от нескольких часов до нескольких минут), такие как </a:t>
            </a:r>
            <a:r>
              <a:rPr lang="ru-RU" b="1" i="1" dirty="0" smtClean="0">
                <a:solidFill>
                  <a:srgbClr val="3333CC"/>
                </a:solidFill>
              </a:rPr>
              <a:t>шквалы, смерчи, грозы, 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3333CC"/>
                </a:solidFill>
              </a:rPr>
              <a:t>грады </a:t>
            </a:r>
            <a:r>
              <a:rPr lang="ru-RU" dirty="0" smtClean="0">
                <a:solidFill>
                  <a:prstClr val="black"/>
                </a:solidFill>
              </a:rPr>
              <a:t> часто наносят весьма ощутимый ущерб хозяйственной деятельности,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здоровью и даже жизни людей.</a:t>
            </a:r>
          </a:p>
          <a:p>
            <a:pPr indent="457200">
              <a:spcBef>
                <a:spcPts val="600"/>
              </a:spcBef>
            </a:pPr>
            <a:r>
              <a:rPr lang="ru-RU" b="1" i="1" dirty="0" smtClean="0">
                <a:solidFill>
                  <a:srgbClr val="3333CC"/>
                </a:solidFill>
              </a:rPr>
              <a:t>Атмосферные процессы</a:t>
            </a:r>
            <a:r>
              <a:rPr lang="ru-RU" dirty="0" smtClean="0">
                <a:solidFill>
                  <a:prstClr val="black"/>
                </a:solidFill>
              </a:rPr>
              <a:t>, приводящие к перечисленным явлениям погоды,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имеют существенную </a:t>
            </a:r>
            <a:r>
              <a:rPr lang="ru-RU" b="1" i="1" dirty="0" smtClean="0">
                <a:solidFill>
                  <a:srgbClr val="3333CC"/>
                </a:solidFill>
              </a:rPr>
              <a:t>конвективную компоненту</a:t>
            </a:r>
            <a:r>
              <a:rPr lang="ru-RU" dirty="0" smtClean="0">
                <a:solidFill>
                  <a:prstClr val="black"/>
                </a:solidFill>
              </a:rPr>
              <a:t>.  При этом, опасные погодные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явления возникают, как правило, в результате взаимодействия процессов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синоптического (≥ 150 км) и мезомасштаба (2 – 200 км).</a:t>
            </a:r>
          </a:p>
          <a:p>
            <a:pPr indent="4572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</a:rPr>
              <a:t>В настоящее время прогнозирование  этих явлений выполняется преимущественно синоптическими методами на основе аэросиноптического материала, спутниковых данных и анализа полей метеоэлементов, полученных из продукции ЧПП. </a:t>
            </a:r>
          </a:p>
          <a:p>
            <a:pPr indent="4572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</a:rPr>
              <a:t>При этом пространственная и временная детализация имеющейся у синоптиков информации крайне недостаточна для идентификации и прогнозирования таких 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34995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34963" y="225425"/>
            <a:ext cx="7886700" cy="665163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0099"/>
                </a:solidFill>
              </a:rPr>
              <a:t>Смерч в г. Благовещенске 31 июля 2011 г.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82562" y="1000125"/>
            <a:ext cx="8781925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Смерч</a:t>
            </a:r>
            <a:r>
              <a:rPr lang="ru-RU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dirty="0">
                <a:solidFill>
                  <a:srgbClr val="171616"/>
                </a:solidFill>
                <a:latin typeface="Arial" charset="0"/>
                <a:cs typeface="Arial" charset="0"/>
              </a:rPr>
              <a:t>категории </a:t>
            </a:r>
            <a:r>
              <a:rPr lang="en-US" altLang="ru-RU" sz="1600" b="1" dirty="0">
                <a:solidFill>
                  <a:srgbClr val="0000CC"/>
                </a:solidFill>
                <a:latin typeface="Arial" charset="0"/>
                <a:cs typeface="Arial" charset="0"/>
              </a:rPr>
              <a:t>F</a:t>
            </a:r>
            <a:r>
              <a:rPr lang="ru-RU" altLang="ru-RU" sz="1600" b="1" dirty="0">
                <a:solidFill>
                  <a:srgbClr val="0000CC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1600" dirty="0">
                <a:solidFill>
                  <a:srgbClr val="171616"/>
                </a:solidFill>
                <a:latin typeface="Arial" charset="0"/>
                <a:cs typeface="Arial" charset="0"/>
              </a:rPr>
              <a:t> по стандартной шкале </a:t>
            </a:r>
            <a:r>
              <a:rPr lang="ru-RU" altLang="ru-RU" sz="1600" dirty="0" err="1">
                <a:solidFill>
                  <a:srgbClr val="171616"/>
                </a:solidFill>
                <a:latin typeface="Arial" charset="0"/>
                <a:cs typeface="Arial" charset="0"/>
              </a:rPr>
              <a:t>Фуджиты</a:t>
            </a:r>
            <a:r>
              <a:rPr lang="ru-RU" altLang="ru-RU" sz="1600" dirty="0">
                <a:solidFill>
                  <a:srgbClr val="171616"/>
                </a:solidFill>
                <a:latin typeface="Arial" charset="0"/>
                <a:cs typeface="Arial" charset="0"/>
              </a:rPr>
              <a:t>-Пирсона (скорость ветра </a:t>
            </a:r>
            <a:r>
              <a:rPr lang="ru-RU" altLang="ru-RU" sz="1600" b="1" dirty="0">
                <a:solidFill>
                  <a:srgbClr val="0000CC"/>
                </a:solidFill>
                <a:latin typeface="Arial" charset="0"/>
                <a:cs typeface="Arial" charset="0"/>
              </a:rPr>
              <a:t>50 – 69 м/с</a:t>
            </a:r>
            <a:r>
              <a:rPr lang="en-US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)</a:t>
            </a:r>
            <a:r>
              <a:rPr lang="ru-RU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 прошел по территории Благовещенска </a:t>
            </a:r>
            <a:r>
              <a:rPr lang="ru-RU" altLang="ru-RU" sz="1600" dirty="0">
                <a:solidFill>
                  <a:srgbClr val="171616"/>
                </a:solidFill>
                <a:latin typeface="Arial" charset="0"/>
                <a:cs typeface="Arial" charset="0"/>
              </a:rPr>
              <a:t>31 июля 2011 г. </a:t>
            </a:r>
            <a:r>
              <a:rPr lang="ru-RU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с </a:t>
            </a:r>
            <a:r>
              <a:rPr lang="ru-RU" altLang="ru-RU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18</a:t>
            </a:r>
            <a:r>
              <a:rPr lang="en-US" altLang="ru-RU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  <a:r>
              <a:rPr lang="ru-RU" altLang="ru-RU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45 - 18</a:t>
            </a:r>
            <a:r>
              <a:rPr lang="en-US" altLang="ru-RU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  <a:r>
              <a:rPr lang="ru-RU" altLang="ru-RU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58</a:t>
            </a:r>
            <a:r>
              <a:rPr lang="ru-RU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 местного времени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Вихрь нанес значительные повреждения  и привел к человеческим жертвам:  </a:t>
            </a:r>
            <a:r>
              <a:rPr lang="ru-RU" altLang="ru-RU" sz="1600" b="1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пострадали 26 человек</a:t>
            </a:r>
            <a:r>
              <a:rPr lang="ru-RU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, из них </a:t>
            </a:r>
            <a:r>
              <a:rPr lang="ru-RU" altLang="ru-RU" sz="1600" b="1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2 человека  погибли</a:t>
            </a:r>
            <a:r>
              <a:rPr lang="ru-RU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Ущерб</a:t>
            </a:r>
            <a:r>
              <a:rPr lang="ru-RU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 городу оценен в </a:t>
            </a:r>
            <a:r>
              <a:rPr lang="ru-RU" altLang="ru-RU" sz="1600" b="1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90 млн. руб</a:t>
            </a:r>
            <a:r>
              <a:rPr lang="ru-RU" altLang="ru-RU" sz="1600" dirty="0" smtClean="0">
                <a:solidFill>
                  <a:srgbClr val="171616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772383"/>
            <a:ext cx="4197350" cy="34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859088"/>
            <a:ext cx="4594225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881063" y="6235700"/>
            <a:ext cx="2178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171616"/>
                </a:solidFill>
                <a:latin typeface="Arial" charset="0"/>
              </a:rPr>
              <a:t>Смерч над городом</a:t>
            </a:r>
          </a:p>
        </p:txBody>
      </p:sp>
      <p:sp>
        <p:nvSpPr>
          <p:cNvPr id="7175" name="Прямоугольник 2"/>
          <p:cNvSpPr>
            <a:spLocks noChangeArrowheads="1"/>
          </p:cNvSpPr>
          <p:nvPr/>
        </p:nvSpPr>
        <p:spPr bwMode="auto">
          <a:xfrm>
            <a:off x="5551488" y="6269038"/>
            <a:ext cx="28336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171616"/>
                </a:solidFill>
                <a:latin typeface="Arial" charset="0"/>
              </a:rPr>
              <a:t>Последствия катастрофы</a:t>
            </a:r>
          </a:p>
        </p:txBody>
      </p:sp>
    </p:spTree>
    <p:extLst>
      <p:ext uri="{BB962C8B-B14F-4D97-AF65-F5344CB8AC3E}">
        <p14:creationId xmlns:p14="http://schemas.microsoft.com/office/powerpoint/2010/main" val="20152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77838" y="338138"/>
            <a:ext cx="7886700" cy="727075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99"/>
                </a:solidFill>
              </a:rPr>
              <a:t>Характеристики вихря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338138" y="1235075"/>
            <a:ext cx="8302625" cy="5329238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Время зарождения – 18</a:t>
            </a:r>
            <a:r>
              <a:rPr lang="en-US" altLang="ru-RU" sz="1800" dirty="0" smtClean="0"/>
              <a:t>.</a:t>
            </a:r>
            <a:r>
              <a:rPr lang="ru-RU" altLang="ru-RU" sz="1800" dirty="0" smtClean="0"/>
              <a:t>45 м. </a:t>
            </a:r>
            <a:r>
              <a:rPr lang="ru-RU" altLang="ru-RU" sz="1800" dirty="0" err="1" smtClean="0"/>
              <a:t>вр</a:t>
            </a:r>
            <a:r>
              <a:rPr lang="ru-RU" altLang="ru-RU" sz="1800" dirty="0" smtClean="0"/>
              <a:t>. (09</a:t>
            </a:r>
            <a:r>
              <a:rPr lang="en-US" altLang="ru-RU" sz="1800" dirty="0" smtClean="0"/>
              <a:t>.</a:t>
            </a:r>
            <a:r>
              <a:rPr lang="ru-RU" altLang="ru-RU" sz="1800" dirty="0" smtClean="0"/>
              <a:t>45 ВСВ).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Время разрушения – 19</a:t>
            </a:r>
            <a:r>
              <a:rPr lang="en-US" altLang="ru-RU" sz="1800" dirty="0" smtClean="0"/>
              <a:t>.</a:t>
            </a:r>
            <a:r>
              <a:rPr lang="ru-RU" altLang="ru-RU" sz="1800" dirty="0" smtClean="0"/>
              <a:t>30 м. </a:t>
            </a:r>
            <a:r>
              <a:rPr lang="ru-RU" altLang="ru-RU" sz="1800" dirty="0" err="1" smtClean="0"/>
              <a:t>вр</a:t>
            </a:r>
            <a:r>
              <a:rPr lang="ru-RU" altLang="ru-RU" sz="1800" dirty="0" smtClean="0"/>
              <a:t>. (10</a:t>
            </a:r>
            <a:r>
              <a:rPr lang="en-US" altLang="ru-RU" sz="1800" dirty="0" smtClean="0"/>
              <a:t>.</a:t>
            </a:r>
            <a:r>
              <a:rPr lang="ru-RU" altLang="ru-RU" sz="1800" dirty="0" smtClean="0"/>
              <a:t>30 ВСВ).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Период существования – около 45 мин (по городу – 13 мин).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Место зарождения – водная поверхность, </a:t>
            </a:r>
            <a:r>
              <a:rPr lang="en-US" altLang="ru-RU" sz="1800" dirty="0" smtClean="0"/>
              <a:t>t</a:t>
            </a:r>
            <a:r>
              <a:rPr lang="ru-RU" altLang="ru-RU" sz="1800" dirty="0" smtClean="0"/>
              <a:t>(воды)=28 град.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Место разрушения - в поле в пригороде вблизи п. Чигири.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Диаметр воронки - около 50 м.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Высота воронки значительно больше радиуса вихря, ось вращения извилистая.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Пройденный смерчем путь по г. Благовещенску составил 12-15 км.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Ширина полосы разрушений : 100-150 м.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altLang="ru-RU" sz="1800" dirty="0" smtClean="0"/>
              <a:t>Над городом наблюдалась сплошная облачность, на фоне которой четко выделялось грозовое облако, образовавшее смерч.</a:t>
            </a:r>
          </a:p>
        </p:txBody>
      </p:sp>
    </p:spTree>
    <p:extLst>
      <p:ext uri="{BB962C8B-B14F-4D97-AF65-F5344CB8AC3E}">
        <p14:creationId xmlns:p14="http://schemas.microsoft.com/office/powerpoint/2010/main" val="11994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16" y="2060848"/>
            <a:ext cx="6202939" cy="41044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59621"/>
            <a:ext cx="7479612" cy="1351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</a:rPr>
              <a:t>Место возникновения и траектория движения</a:t>
            </a: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Температура </a:t>
            </a: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воздуха:  </a:t>
            </a:r>
            <a:r>
              <a:rPr lang="en-US" altLang="ru-RU" b="1" dirty="0" err="1">
                <a:solidFill>
                  <a:srgbClr val="0000FF"/>
                </a:solidFill>
                <a:latin typeface="Arial"/>
                <a:ea typeface="MS PGothic" panose="020B0600070205080204" pitchFamily="34" charset="-128"/>
              </a:rPr>
              <a:t>t</a:t>
            </a:r>
            <a:r>
              <a:rPr lang="en-US" altLang="ru-RU" sz="1200" b="1" dirty="0" err="1">
                <a:solidFill>
                  <a:srgbClr val="0000FF"/>
                </a:solidFill>
                <a:latin typeface="Arial"/>
                <a:ea typeface="MS PGothic" panose="020B0600070205080204" pitchFamily="34" charset="-128"/>
              </a:rPr>
              <a:t>max</a:t>
            </a:r>
            <a:r>
              <a:rPr lang="en-US" altLang="ru-RU" sz="1200" b="1" dirty="0">
                <a:solidFill>
                  <a:srgbClr val="0000FF"/>
                </a:solidFill>
                <a:latin typeface="Arial"/>
                <a:ea typeface="MS PGothic" panose="020B0600070205080204" pitchFamily="34" charset="-128"/>
              </a:rPr>
              <a:t> </a:t>
            </a:r>
            <a:r>
              <a:rPr lang="en-US" altLang="ru-RU" b="1" dirty="0">
                <a:solidFill>
                  <a:srgbClr val="0000FF"/>
                </a:solidFill>
                <a:latin typeface="Arial"/>
                <a:ea typeface="MS PGothic" panose="020B0600070205080204" pitchFamily="34" charset="-128"/>
              </a:rPr>
              <a:t>≈</a:t>
            </a:r>
            <a:r>
              <a:rPr lang="ru-RU" altLang="ru-RU" b="1" dirty="0">
                <a:solidFill>
                  <a:srgbClr val="0000FF"/>
                </a:solidFill>
                <a:latin typeface="Arial"/>
                <a:ea typeface="MS PGothic" panose="020B0600070205080204" pitchFamily="34" charset="-128"/>
              </a:rPr>
              <a:t> 32 </a:t>
            </a:r>
            <a:r>
              <a:rPr lang="en-US" altLang="ru-RU" b="1" dirty="0">
                <a:solidFill>
                  <a:srgbClr val="0000FF"/>
                </a:solidFill>
                <a:latin typeface="Arial"/>
                <a:ea typeface="MS PGothic" panose="020B0600070205080204" pitchFamily="34" charset="-128"/>
              </a:rPr>
              <a:t>º</a:t>
            </a:r>
            <a:r>
              <a:rPr lang="ru-RU" altLang="ru-RU" b="1" dirty="0">
                <a:solidFill>
                  <a:srgbClr val="0000FF"/>
                </a:solidFill>
                <a:latin typeface="Arial"/>
                <a:ea typeface="MS PGothic" panose="020B0600070205080204" pitchFamily="34" charset="-128"/>
              </a:rPr>
              <a:t>С</a:t>
            </a: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</a:rPr>
              <a:t>. </a:t>
            </a:r>
          </a:p>
          <a:p>
            <a:pPr lvl="0" eaLnBrk="0" fontAlgn="base" hangingPunct="0">
              <a:lnSpc>
                <a:spcPts val="2500"/>
              </a:lnSpc>
              <a:spcBef>
                <a:spcPts val="600"/>
              </a:spcBef>
              <a:defRPr/>
            </a:pP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  <a:cs typeface="Arial" pitchFamily="34" charset="0"/>
              </a:rPr>
              <a:t>Температура воды в Амуре и </a:t>
            </a:r>
            <a:r>
              <a:rPr lang="ru-RU" altLang="ru-RU" dirty="0" err="1">
                <a:solidFill>
                  <a:srgbClr val="171616"/>
                </a:solidFill>
                <a:latin typeface="Arial"/>
                <a:ea typeface="MS PGothic" panose="020B0600070205080204" pitchFamily="34" charset="-128"/>
                <a:cs typeface="Arial" pitchFamily="34" charset="0"/>
              </a:rPr>
              <a:t>Зее</a:t>
            </a: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  <a:cs typeface="Arial" pitchFamily="34" charset="0"/>
              </a:rPr>
              <a:t> у Благовещенска   </a:t>
            </a:r>
            <a:r>
              <a:rPr lang="ru-RU" altLang="ru-RU" b="1" dirty="0">
                <a:solidFill>
                  <a:srgbClr val="3333CC"/>
                </a:solidFill>
                <a:latin typeface="Arial"/>
                <a:ea typeface="MS PGothic" panose="020B0600070205080204" pitchFamily="34" charset="-128"/>
                <a:cs typeface="Arial" pitchFamily="34" charset="0"/>
              </a:rPr>
              <a:t>26-28 ºС</a:t>
            </a:r>
            <a:r>
              <a:rPr lang="ru-RU" altLang="ru-RU" dirty="0">
                <a:solidFill>
                  <a:srgbClr val="171616"/>
                </a:solidFill>
                <a:latin typeface="Arial"/>
                <a:ea typeface="MS PGothic" panose="020B0600070205080204" pitchFamily="34" charset="-128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37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86700" cy="703263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</a:rPr>
              <a:t>Прогноз и наблюдения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611560" y="980728"/>
            <a:ext cx="7825060" cy="5179760"/>
          </a:xfrm>
        </p:spPr>
        <p:txBody>
          <a:bodyPr/>
          <a:lstStyle/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dirty="0" smtClean="0">
                <a:cs typeface="Arial" pitchFamily="34" charset="0"/>
              </a:rPr>
              <a:t>--------------------------------------------------------------------------------------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u="sng" dirty="0" smtClean="0">
                <a:cs typeface="Arial" pitchFamily="34" charset="0"/>
              </a:rPr>
              <a:t>В суточном прогнозе</a:t>
            </a:r>
            <a:r>
              <a:rPr lang="ru-RU" altLang="ru-RU" sz="1800" dirty="0" smtClean="0">
                <a:cs typeface="Arial" pitchFamily="34" charset="0"/>
              </a:rPr>
              <a:t> по городу Благовещенску давалась:  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dirty="0" smtClean="0">
                <a:cs typeface="Arial" pitchFamily="34" charset="0"/>
              </a:rPr>
              <a:t>«</a:t>
            </a:r>
            <a:r>
              <a:rPr lang="ru-RU" altLang="ru-RU" sz="1800" b="1" i="1" dirty="0" smtClean="0">
                <a:solidFill>
                  <a:srgbClr val="000099"/>
                </a:solidFill>
                <a:cs typeface="Arial" pitchFamily="34" charset="0"/>
              </a:rPr>
              <a:t>переменная облачность, дождь, временами сильный, ветер юго-восточный 6-11 м/с</a:t>
            </a:r>
            <a:r>
              <a:rPr lang="ru-RU" altLang="ru-RU" sz="1800" dirty="0" smtClean="0">
                <a:cs typeface="Arial" pitchFamily="34" charset="0"/>
              </a:rPr>
              <a:t>». 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u="sng" dirty="0" smtClean="0">
                <a:cs typeface="Arial" pitchFamily="34" charset="0"/>
              </a:rPr>
              <a:t>В утренней корректировке</a:t>
            </a:r>
            <a:r>
              <a:rPr lang="ru-RU" altLang="ru-RU" sz="1800" dirty="0" smtClean="0">
                <a:cs typeface="Arial" pitchFamily="34" charset="0"/>
              </a:rPr>
              <a:t> добавлено «</a:t>
            </a:r>
            <a:r>
              <a:rPr lang="ru-RU" altLang="ru-RU" sz="1800" b="1" i="1" dirty="0" smtClean="0">
                <a:solidFill>
                  <a:srgbClr val="000099"/>
                </a:solidFill>
                <a:cs typeface="Arial" pitchFamily="34" charset="0"/>
              </a:rPr>
              <a:t>возможна гроза</a:t>
            </a:r>
            <a:r>
              <a:rPr lang="ru-RU" altLang="ru-RU" sz="1800" dirty="0" smtClean="0">
                <a:cs typeface="Arial" pitchFamily="34" charset="0"/>
              </a:rPr>
              <a:t>». </a:t>
            </a:r>
            <a:endParaRPr lang="en-US" altLang="ru-RU" sz="1800" dirty="0" smtClean="0">
              <a:cs typeface="Arial" pitchFamily="34" charset="0"/>
            </a:endParaRPr>
          </a:p>
          <a:p>
            <a:pPr marL="0" indent="0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u="sng" dirty="0" smtClean="0">
                <a:cs typeface="Arial" pitchFamily="34" charset="0"/>
              </a:rPr>
              <a:t>В </a:t>
            </a:r>
            <a:r>
              <a:rPr lang="ru-RU" altLang="ru-RU" sz="1800" b="1" i="1" u="sng" dirty="0" smtClean="0">
                <a:solidFill>
                  <a:srgbClr val="000099"/>
                </a:solidFill>
                <a:cs typeface="Arial" pitchFamily="34" charset="0"/>
              </a:rPr>
              <a:t>предупреждении</a:t>
            </a:r>
            <a:r>
              <a:rPr lang="ru-RU" altLang="ru-RU" sz="1800" u="sng" dirty="0" smtClean="0">
                <a:cs typeface="Arial" pitchFamily="34" charset="0"/>
              </a:rPr>
              <a:t> об </a:t>
            </a:r>
            <a:r>
              <a:rPr lang="ru-RU" altLang="ru-RU" sz="1800" b="1" i="1" u="sng" dirty="0" smtClean="0">
                <a:solidFill>
                  <a:srgbClr val="000099"/>
                </a:solidFill>
                <a:cs typeface="Arial" pitchFamily="34" charset="0"/>
              </a:rPr>
              <a:t>ОЯ</a:t>
            </a:r>
            <a:r>
              <a:rPr lang="ru-RU" altLang="ru-RU" sz="1800" u="sng" dirty="0" smtClean="0">
                <a:cs typeface="Arial" pitchFamily="34" charset="0"/>
              </a:rPr>
              <a:t> </a:t>
            </a:r>
            <a:r>
              <a:rPr lang="ru-RU" altLang="ru-RU" sz="1800" dirty="0" smtClean="0">
                <a:cs typeface="Arial" pitchFamily="34" charset="0"/>
              </a:rPr>
              <a:t>на 31 июля 2011 г.: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dirty="0" smtClean="0">
                <a:cs typeface="Arial" pitchFamily="34" charset="0"/>
              </a:rPr>
              <a:t>         по области </a:t>
            </a:r>
            <a:r>
              <a:rPr lang="ru-RU" altLang="ru-RU" sz="1800" b="1" i="1" dirty="0" smtClean="0">
                <a:solidFill>
                  <a:srgbClr val="000099"/>
                </a:solidFill>
                <a:cs typeface="Arial" pitchFamily="34" charset="0"/>
              </a:rPr>
              <a:t>– местами грозы</a:t>
            </a:r>
            <a:r>
              <a:rPr lang="ru-RU" altLang="ru-RU" sz="1800" dirty="0" smtClean="0">
                <a:cs typeface="Arial" pitchFamily="34" charset="0"/>
              </a:rPr>
              <a:t>, 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dirty="0">
                <a:cs typeface="Arial" pitchFamily="34" charset="0"/>
              </a:rPr>
              <a:t> </a:t>
            </a:r>
            <a:r>
              <a:rPr lang="ru-RU" altLang="ru-RU" sz="1800" dirty="0" smtClean="0">
                <a:cs typeface="Arial" pitchFamily="34" charset="0"/>
              </a:rPr>
              <a:t>        по Благовещенску  - </a:t>
            </a:r>
            <a:r>
              <a:rPr lang="ru-RU" altLang="ru-RU" sz="1800" b="1" i="1" dirty="0" smtClean="0">
                <a:solidFill>
                  <a:srgbClr val="000099"/>
                </a:solidFill>
                <a:cs typeface="Arial" pitchFamily="34" charset="0"/>
              </a:rPr>
              <a:t>гроза в период с 9.20 до 14.20 </a:t>
            </a:r>
            <a:r>
              <a:rPr lang="ru-RU" altLang="ru-RU" sz="1600" dirty="0" err="1" smtClean="0">
                <a:cs typeface="Arial" pitchFamily="34" charset="0"/>
              </a:rPr>
              <a:t>местн</a:t>
            </a:r>
            <a:r>
              <a:rPr lang="ru-RU" altLang="ru-RU" sz="1600" dirty="0" smtClean="0">
                <a:cs typeface="Arial" pitchFamily="34" charset="0"/>
              </a:rPr>
              <a:t>. </a:t>
            </a:r>
            <a:r>
              <a:rPr lang="ru-RU" altLang="ru-RU" sz="1600" dirty="0" err="1" smtClean="0">
                <a:cs typeface="Arial" pitchFamily="34" charset="0"/>
              </a:rPr>
              <a:t>вр</a:t>
            </a:r>
            <a:r>
              <a:rPr lang="ru-RU" altLang="ru-RU" sz="1600" dirty="0" smtClean="0">
                <a:cs typeface="Arial" pitchFamily="34" charset="0"/>
              </a:rPr>
              <a:t>. </a:t>
            </a:r>
          </a:p>
          <a:p>
            <a:pPr marL="0" indent="0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b="1" i="1" u="sng" dirty="0" smtClean="0">
                <a:cs typeface="Arial" pitchFamily="34" charset="0"/>
              </a:rPr>
              <a:t>На метеостанции </a:t>
            </a:r>
            <a:r>
              <a:rPr lang="ru-RU" altLang="ru-RU" sz="1800" u="sng" dirty="0" smtClean="0">
                <a:cs typeface="Arial" pitchFamily="34" charset="0"/>
              </a:rPr>
              <a:t>Благовещенск</a:t>
            </a:r>
            <a:r>
              <a:rPr lang="ru-RU" altLang="ru-RU" sz="1800" dirty="0" smtClean="0">
                <a:cs typeface="Arial" pitchFamily="34" charset="0"/>
              </a:rPr>
              <a:t>  </a:t>
            </a:r>
            <a:r>
              <a:rPr lang="ru-RU" altLang="ru-RU" sz="1800" b="1" i="1" dirty="0" smtClean="0">
                <a:solidFill>
                  <a:srgbClr val="000099"/>
                </a:solidFill>
                <a:cs typeface="Arial" pitchFamily="34" charset="0"/>
              </a:rPr>
              <a:t>явление не  зафиксировано: 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dirty="0" smtClean="0">
                <a:cs typeface="Arial" pitchFamily="34" charset="0"/>
              </a:rPr>
              <a:t>	- в 15 ч м. </a:t>
            </a:r>
            <a:r>
              <a:rPr lang="ru-RU" altLang="ru-RU" sz="1800" dirty="0" err="1" smtClean="0">
                <a:cs typeface="Arial" pitchFamily="34" charset="0"/>
              </a:rPr>
              <a:t>вр</a:t>
            </a:r>
            <a:r>
              <a:rPr lang="ru-RU" altLang="ru-RU" sz="1800" dirty="0" smtClean="0">
                <a:cs typeface="Arial" pitchFamily="34" charset="0"/>
              </a:rPr>
              <a:t>. зафиксирован «ливневой дождь», 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dirty="0" smtClean="0">
                <a:cs typeface="Arial" pitchFamily="34" charset="0"/>
              </a:rPr>
              <a:t>	- в 18 ч м. </a:t>
            </a:r>
            <a:r>
              <a:rPr lang="ru-RU" altLang="ru-RU" sz="1800" dirty="0" err="1" smtClean="0">
                <a:cs typeface="Arial" pitchFamily="34" charset="0"/>
              </a:rPr>
              <a:t>вр</a:t>
            </a:r>
            <a:r>
              <a:rPr lang="ru-RU" altLang="ru-RU" sz="1800" dirty="0" smtClean="0">
                <a:cs typeface="Arial" pitchFamily="34" charset="0"/>
              </a:rPr>
              <a:t>. «гроза с дождем», 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dirty="0" smtClean="0">
                <a:cs typeface="Arial" pitchFamily="34" charset="0"/>
              </a:rPr>
              <a:t>	- погода между  сроками:   «ливень  и  гроза».</a:t>
            </a: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800" dirty="0" smtClean="0">
                <a:cs typeface="Arial" pitchFamily="34" charset="0"/>
              </a:rPr>
              <a:t>Т.е. по официальным данным КН-01 этого смерча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35517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576263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Синоптическая ситуация 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(NCEP - 0,5</a:t>
            </a:r>
            <a:r>
              <a:rPr lang="en-US" altLang="ru-RU" sz="1800" b="1" dirty="0" smtClean="0">
                <a:solidFill>
                  <a:srgbClr val="000099"/>
                </a:solidFill>
              </a:rPr>
              <a:t>º</a:t>
            </a:r>
            <a:r>
              <a:rPr lang="ru-RU" altLang="ru-RU" sz="1800" b="1" dirty="0">
                <a:solidFill>
                  <a:srgbClr val="000099"/>
                </a:solidFill>
              </a:rPr>
              <a:t>)</a:t>
            </a:r>
            <a:endParaRPr lang="ru-RU" altLang="ru-RU" b="1" dirty="0" smtClean="0">
              <a:solidFill>
                <a:srgbClr val="000099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512763" y="1016000"/>
            <a:ext cx="8153400" cy="30051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ru-RU" altLang="ru-RU" sz="1800" dirty="0" smtClean="0"/>
              <a:t>Синоптическая ситуация 30-31 июля характеризовалась  обширной слабоактивной двуцентровой депрессией над  Забайкальем, Амурской областью и северо-востоком Китая, которая простиралась до уровня 600 </a:t>
            </a:r>
            <a:r>
              <a:rPr lang="ru-RU" altLang="ru-RU" sz="1800" dirty="0" err="1" smtClean="0"/>
              <a:t>гПа</a:t>
            </a:r>
            <a:r>
              <a:rPr lang="ru-RU" altLang="ru-RU" sz="1800" dirty="0" smtClean="0"/>
              <a:t>.</a:t>
            </a:r>
            <a:endParaRPr lang="en-US" altLang="ru-RU" sz="18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altLang="ru-RU" sz="1800" dirty="0" smtClean="0"/>
              <a:t>Один центр депрессии располагался  на востоке Забайкалья  и  в течение 30-31 июля практически не менял своего положения</a:t>
            </a:r>
            <a:r>
              <a:rPr lang="en-US" altLang="ru-RU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altLang="ru-RU" sz="1800" dirty="0" smtClean="0"/>
              <a:t>Второй центр за 30 июля переместился  ≈  на 1300 км с побережья  Желтого моря в северо-восточные районы Китая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800" dirty="0" smtClean="0"/>
              <a:t>	(ср. скорость перемещения ≈ 54 км/ч.) 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61" y="3879850"/>
            <a:ext cx="3630612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5495925"/>
            <a:ext cx="201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995738"/>
            <a:ext cx="4008438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5067300"/>
            <a:ext cx="1825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1016000" y="4127500"/>
            <a:ext cx="1195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171616"/>
                </a:solidFill>
                <a:latin typeface="Arial" charset="0"/>
                <a:cs typeface="Arial" charset="0"/>
              </a:rPr>
              <a:t>0</a:t>
            </a:r>
            <a:r>
              <a:rPr lang="ru-RU" altLang="ru-RU" sz="1200" b="1" smtClean="0">
                <a:solidFill>
                  <a:srgbClr val="171616"/>
                </a:solidFill>
                <a:latin typeface="Arial" charset="0"/>
                <a:cs typeface="Arial" charset="0"/>
              </a:rPr>
              <a:t>0</a:t>
            </a:r>
            <a:r>
              <a:rPr lang="en-US" altLang="ru-RU" sz="1200" b="1" smtClean="0">
                <a:solidFill>
                  <a:srgbClr val="171616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200" b="1" smtClean="0">
                <a:solidFill>
                  <a:srgbClr val="171616"/>
                </a:solidFill>
                <a:latin typeface="Arial" charset="0"/>
                <a:cs typeface="Arial" charset="0"/>
              </a:rPr>
              <a:t>ВСВ 31.07</a:t>
            </a:r>
            <a:endParaRPr lang="en-US" altLang="ru-RU" sz="1200" b="1" smtClean="0">
              <a:solidFill>
                <a:srgbClr val="17161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9" y="1450379"/>
            <a:ext cx="2128838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443038"/>
            <a:ext cx="21224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382713"/>
            <a:ext cx="2084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414346"/>
            <a:ext cx="227647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173538"/>
            <a:ext cx="22431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4148138"/>
            <a:ext cx="19589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157663"/>
            <a:ext cx="19367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10038"/>
            <a:ext cx="2184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414338" y="349250"/>
            <a:ext cx="8090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99"/>
                </a:solidFill>
              </a:rPr>
              <a:t>Циклон, вызвавший смерч: </a:t>
            </a:r>
            <a:r>
              <a:rPr lang="en-US" altLang="ru-RU" sz="2800" b="1" dirty="0" smtClean="0">
                <a:solidFill>
                  <a:srgbClr val="000099"/>
                </a:solidFill>
              </a:rPr>
              <a:t>P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0 </a:t>
            </a:r>
            <a:r>
              <a:rPr lang="en-US" altLang="ru-RU" sz="2800" b="1" dirty="0" smtClean="0">
                <a:solidFill>
                  <a:srgbClr val="000099"/>
                </a:solidFill>
              </a:rPr>
              <a:t>(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ч/з 1 </a:t>
            </a:r>
            <a:r>
              <a:rPr lang="ru-RU" altLang="ru-RU" sz="2000" b="1" dirty="0" err="1" smtClean="0">
                <a:solidFill>
                  <a:srgbClr val="C00000"/>
                </a:solidFill>
              </a:rPr>
              <a:t>гПа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)</a:t>
            </a:r>
            <a:r>
              <a:rPr lang="en-US" altLang="ru-RU" sz="2800" b="1" dirty="0" smtClean="0">
                <a:solidFill>
                  <a:srgbClr val="000099"/>
                </a:solidFill>
              </a:rPr>
              <a:t>  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 </a:t>
            </a:r>
            <a:r>
              <a:rPr lang="en-US" altLang="ru-RU" sz="2800" b="1" dirty="0" smtClean="0">
                <a:solidFill>
                  <a:srgbClr val="000099"/>
                </a:solidFill>
              </a:rPr>
              <a:t>NCEP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 </a:t>
            </a:r>
            <a:r>
              <a:rPr lang="en-US" altLang="ru-RU" sz="2800" b="1" dirty="0" smtClean="0">
                <a:solidFill>
                  <a:srgbClr val="000099"/>
                </a:solidFill>
              </a:rPr>
              <a:t>  0.5</a:t>
            </a:r>
            <a:r>
              <a:rPr lang="en-US" altLang="ru-RU" sz="2800" dirty="0" smtClean="0">
                <a:solidFill>
                  <a:srgbClr val="000099"/>
                </a:solidFill>
                <a:latin typeface="Arial" charset="0"/>
              </a:rPr>
              <a:t>º</a:t>
            </a:r>
            <a:endParaRPr lang="ru-RU" altLang="ru-RU" sz="2800" b="1" dirty="0" smtClean="0">
              <a:solidFill>
                <a:srgbClr val="000099"/>
              </a:solidFill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7327900" y="6238875"/>
            <a:ext cx="122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171616"/>
                </a:solidFill>
              </a:rPr>
              <a:t>12 всв 31.07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5054600" y="6243638"/>
            <a:ext cx="1357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171616"/>
                </a:solidFill>
              </a:rPr>
              <a:t>06 всв 31.07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3181350" y="6243638"/>
            <a:ext cx="1357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171616"/>
                </a:solidFill>
              </a:rPr>
              <a:t>00 всв 31.07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1028700" y="6170613"/>
            <a:ext cx="1357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171616"/>
                </a:solidFill>
              </a:rPr>
              <a:t>18 всв 30.07</a:t>
            </a: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7340600" y="3486150"/>
            <a:ext cx="1357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171616"/>
                </a:solidFill>
              </a:rPr>
              <a:t>12 всв 30.07</a:t>
            </a:r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5054600" y="3530600"/>
            <a:ext cx="1357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171616"/>
                </a:solidFill>
              </a:rPr>
              <a:t>06 всв 30.07</a:t>
            </a: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2960688" y="3530600"/>
            <a:ext cx="1357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171616"/>
                </a:solidFill>
              </a:rPr>
              <a:t>00 всв 30.07</a:t>
            </a:r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777875" y="3617913"/>
            <a:ext cx="1357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171616"/>
                </a:solidFill>
              </a:rPr>
              <a:t>18 всв 29.07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1503363" y="2138363"/>
            <a:ext cx="168275" cy="15875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3632200" y="2147888"/>
            <a:ext cx="168275" cy="15875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900738" y="2073275"/>
            <a:ext cx="168275" cy="15875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8245475" y="2082800"/>
            <a:ext cx="168275" cy="15875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1587500" y="4733925"/>
            <a:ext cx="168275" cy="15875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3846513" y="4743450"/>
            <a:ext cx="168275" cy="15875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5957888" y="4762500"/>
            <a:ext cx="168275" cy="15875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8086725" y="4687888"/>
            <a:ext cx="168275" cy="15875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19100" y="548680"/>
            <a:ext cx="8510587" cy="5588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0099"/>
                </a:solidFill>
              </a:rPr>
              <a:t>Модель </a:t>
            </a:r>
            <a:r>
              <a:rPr lang="en-US" altLang="ru-RU" sz="2800" b="1" dirty="0" smtClean="0">
                <a:solidFill>
                  <a:srgbClr val="000099"/>
                </a:solidFill>
              </a:rPr>
              <a:t>WRF-ARW v. 3.4.1. 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– краткое описание</a:t>
            </a:r>
          </a:p>
        </p:txBody>
      </p:sp>
      <p:sp>
        <p:nvSpPr>
          <p:cNvPr id="16387" name="TextBox 12"/>
          <p:cNvSpPr txBox="1">
            <a:spLocks noChangeArrowheads="1"/>
          </p:cNvSpPr>
          <p:nvPr/>
        </p:nvSpPr>
        <p:spPr bwMode="auto">
          <a:xfrm>
            <a:off x="453204" y="3789039"/>
            <a:ext cx="8724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srgbClr val="171616"/>
                </a:solidFill>
              </a:rPr>
              <a:t>Конфигурация модели</a:t>
            </a:r>
            <a:r>
              <a:rPr lang="ru-RU" altLang="ru-RU" sz="1600" dirty="0" smtClean="0">
                <a:solidFill>
                  <a:srgbClr val="171616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solidFill>
                  <a:srgbClr val="171616"/>
                </a:solidFill>
              </a:rPr>
              <a:t>31 </a:t>
            </a:r>
            <a:r>
              <a:rPr lang="ru-RU" altLang="ru-RU" sz="1600" dirty="0" smtClean="0">
                <a:solidFill>
                  <a:srgbClr val="171616"/>
                </a:solidFill>
              </a:rPr>
              <a:t>уровень по вертикали</a:t>
            </a:r>
            <a:r>
              <a:rPr lang="ru-RU" altLang="ru-RU" sz="1600" b="1" i="1" dirty="0" smtClean="0">
                <a:solidFill>
                  <a:srgbClr val="171616"/>
                </a:solidFill>
              </a:rPr>
              <a:t>,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171616"/>
                </a:solidFill>
              </a:rPr>
              <a:t>пограничный слой </a:t>
            </a:r>
            <a:r>
              <a:rPr lang="ru-RU" altLang="ru-RU" sz="1600" dirty="0" smtClean="0">
                <a:solidFill>
                  <a:srgbClr val="171616"/>
                </a:solidFill>
              </a:rPr>
              <a:t>— схема университета </a:t>
            </a:r>
            <a:r>
              <a:rPr lang="ru-RU" altLang="ru-RU" sz="1600" dirty="0" err="1" smtClean="0">
                <a:solidFill>
                  <a:srgbClr val="171616"/>
                </a:solidFill>
              </a:rPr>
              <a:t>Йонсей</a:t>
            </a:r>
            <a:r>
              <a:rPr lang="ru-RU" altLang="ru-RU" sz="1600" dirty="0" smtClean="0">
                <a:solidFill>
                  <a:srgbClr val="171616"/>
                </a:solidFill>
              </a:rPr>
              <a:t>,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приземный слой — схема подобия модели </a:t>
            </a:r>
            <a:r>
              <a:rPr lang="en-US" altLang="ru-RU" sz="1600" dirty="0" err="1" smtClean="0">
                <a:solidFill>
                  <a:srgbClr val="171616"/>
                </a:solidFill>
              </a:rPr>
              <a:t>Mesoscale</a:t>
            </a:r>
            <a:r>
              <a:rPr lang="en-US" altLang="ru-RU" sz="1600" dirty="0" smtClean="0">
                <a:solidFill>
                  <a:srgbClr val="171616"/>
                </a:solidFill>
              </a:rPr>
              <a:t> Model</a:t>
            </a:r>
            <a:r>
              <a:rPr lang="ru-RU" altLang="ru-RU" sz="1600" dirty="0" smtClean="0">
                <a:solidFill>
                  <a:srgbClr val="171616"/>
                </a:solidFill>
              </a:rPr>
              <a:t> 5,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микрофизические процессы — схема Томпсона,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процессы в подстилающей поверхности и почве — модель «</a:t>
            </a:r>
            <a:r>
              <a:rPr lang="en-US" altLang="ru-RU" sz="1600" dirty="0" smtClean="0">
                <a:solidFill>
                  <a:srgbClr val="171616"/>
                </a:solidFill>
              </a:rPr>
              <a:t>Noah Land Surface</a:t>
            </a:r>
            <a:r>
              <a:rPr lang="ru-RU" altLang="ru-RU" sz="1600" dirty="0" smtClean="0">
                <a:solidFill>
                  <a:srgbClr val="171616"/>
                </a:solidFill>
              </a:rPr>
              <a:t>»,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длинноволновая радиация — схема «</a:t>
            </a:r>
            <a:r>
              <a:rPr lang="en-US" altLang="ru-RU" sz="1600" dirty="0" smtClean="0">
                <a:solidFill>
                  <a:srgbClr val="171616"/>
                </a:solidFill>
              </a:rPr>
              <a:t>Rapid </a:t>
            </a:r>
            <a:r>
              <a:rPr lang="en-US" altLang="ru-RU" sz="1600" dirty="0" err="1" smtClean="0">
                <a:solidFill>
                  <a:srgbClr val="171616"/>
                </a:solidFill>
              </a:rPr>
              <a:t>Radiative</a:t>
            </a:r>
            <a:r>
              <a:rPr lang="en-US" altLang="ru-RU" sz="1600" dirty="0" smtClean="0">
                <a:solidFill>
                  <a:srgbClr val="171616"/>
                </a:solidFill>
              </a:rPr>
              <a:t> Transfer Model</a:t>
            </a:r>
            <a:r>
              <a:rPr lang="ru-RU" altLang="ru-RU" sz="1600" dirty="0" smtClean="0">
                <a:solidFill>
                  <a:srgbClr val="171616"/>
                </a:solidFill>
              </a:rPr>
              <a:t>»,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коротковолновая радиация — схема </a:t>
            </a:r>
            <a:r>
              <a:rPr lang="ru-RU" altLang="ru-RU" sz="1600" dirty="0" err="1" smtClean="0">
                <a:solidFill>
                  <a:srgbClr val="171616"/>
                </a:solidFill>
              </a:rPr>
              <a:t>Дудьи</a:t>
            </a:r>
            <a:r>
              <a:rPr lang="ru-RU" altLang="ru-RU" sz="1600" dirty="0" smtClean="0">
                <a:solidFill>
                  <a:srgbClr val="171616"/>
                </a:solidFill>
              </a:rPr>
              <a:t>.</a:t>
            </a:r>
            <a:r>
              <a:rPr lang="en-US" altLang="ru-RU" sz="1600" dirty="0" smtClean="0">
                <a:solidFill>
                  <a:srgbClr val="171616"/>
                </a:solidFill>
              </a:rPr>
              <a:t> </a:t>
            </a:r>
            <a:endParaRPr lang="ru-RU" altLang="ru-RU" sz="1600" dirty="0" smtClean="0">
              <a:solidFill>
                <a:srgbClr val="171616"/>
              </a:solidFill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5112568" cy="260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419100" y="1349819"/>
            <a:ext cx="306863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srgbClr val="171616"/>
                </a:solidFill>
              </a:rPr>
              <a:t>Конфигурация области расчета </a:t>
            </a:r>
            <a:endParaRPr lang="en-US" altLang="ru-RU" sz="1600" b="1" u="sng" dirty="0" smtClean="0">
              <a:solidFill>
                <a:srgbClr val="171616"/>
              </a:solidFill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а) Три вложенных домена: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999 </a:t>
            </a:r>
            <a:r>
              <a:rPr lang="en-US" altLang="ru-RU" sz="1600" dirty="0" smtClean="0">
                <a:solidFill>
                  <a:srgbClr val="171616"/>
                </a:solidFill>
              </a:rPr>
              <a:t>x 999 </a:t>
            </a:r>
            <a:r>
              <a:rPr lang="ru-RU" altLang="ru-RU" sz="1600" dirty="0" smtClean="0">
                <a:solidFill>
                  <a:srgbClr val="171616"/>
                </a:solidFill>
              </a:rPr>
              <a:t>км (4,5 км)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solidFill>
                  <a:srgbClr val="171616"/>
                </a:solidFill>
              </a:rPr>
              <a:t>333 x 333 </a:t>
            </a:r>
            <a:r>
              <a:rPr lang="ru-RU" altLang="ru-RU" sz="1600" dirty="0" smtClean="0">
                <a:solidFill>
                  <a:srgbClr val="171616"/>
                </a:solidFill>
              </a:rPr>
              <a:t>км (1,5 км)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111 </a:t>
            </a:r>
            <a:r>
              <a:rPr lang="en-US" altLang="ru-RU" sz="1600" dirty="0" smtClean="0">
                <a:solidFill>
                  <a:srgbClr val="171616"/>
                </a:solidFill>
              </a:rPr>
              <a:t>x 111 </a:t>
            </a:r>
            <a:r>
              <a:rPr lang="ru-RU" altLang="ru-RU" sz="1600" dirty="0" smtClean="0">
                <a:solidFill>
                  <a:srgbClr val="171616"/>
                </a:solidFill>
              </a:rPr>
              <a:t>км (0,5 км)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б) поле рельефа 30″ </a:t>
            </a:r>
            <a:endParaRPr lang="en-US" altLang="ru-RU" sz="1500" dirty="0" smtClean="0">
              <a:solidFill>
                <a:srgbClr val="171616"/>
              </a:solidFill>
            </a:endParaRP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6774607" y="4092798"/>
            <a:ext cx="871537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171616"/>
                </a:solidFill>
              </a:rPr>
              <a:t>3-й домен</a:t>
            </a:r>
          </a:p>
        </p:txBody>
      </p:sp>
    </p:spTree>
    <p:extLst>
      <p:ext uri="{BB962C8B-B14F-4D97-AF65-F5344CB8AC3E}">
        <p14:creationId xmlns:p14="http://schemas.microsoft.com/office/powerpoint/2010/main" val="28772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91200"/>
            <a:ext cx="5545138" cy="512763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/>
              <a:t>Трехмерная изображение поля  ветра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2126" y="1412776"/>
            <a:ext cx="5155656" cy="4248471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56" name="Номер слайда 1"/>
          <p:cNvSpPr txBox="1">
            <a:spLocks noGrp="1"/>
          </p:cNvSpPr>
          <p:nvPr/>
        </p:nvSpPr>
        <p:spPr bwMode="auto">
          <a:xfrm>
            <a:off x="6462713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45586B-1264-442A-A777-1B50DD4EF4D2}" type="slidenum">
              <a:rPr lang="ru-RU" altLang="ru-RU" sz="800" smtClean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 sz="800" smtClean="0">
              <a:solidFill>
                <a:srgbClr val="898989"/>
              </a:solidFill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0" y="293688"/>
            <a:ext cx="9012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99"/>
                </a:solidFill>
                <a:latin typeface="Arial" charset="0"/>
              </a:rPr>
              <a:t>Результаты моделирования смерча 31.07.2011 г.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99"/>
                </a:solidFill>
                <a:latin typeface="Arial" charset="0"/>
              </a:rPr>
              <a:t> 7.15 ВСВ (16.15 м. вр.)</a:t>
            </a:r>
            <a:endParaRPr lang="ru-RU" altLang="ru-RU" sz="2400" b="1" smtClean="0">
              <a:solidFill>
                <a:srgbClr val="000099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724128" y="1513884"/>
            <a:ext cx="302433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dirty="0" smtClean="0">
                <a:solidFill>
                  <a:srgbClr val="171616"/>
                </a:solidFill>
              </a:rPr>
              <a:t>Около основного  вихря в Благовещенске  виден еще один, не достигший уровня земли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171616"/>
                </a:solidFill>
              </a:rPr>
              <a:t> </a:t>
            </a:r>
            <a:r>
              <a:rPr lang="ru-RU" altLang="ru-RU" dirty="0" smtClean="0">
                <a:solidFill>
                  <a:srgbClr val="171616"/>
                </a:solidFill>
              </a:rPr>
              <a:t>     (есть на видео)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dirty="0" smtClean="0">
              <a:solidFill>
                <a:srgbClr val="17161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altLang="ru-RU" dirty="0" smtClean="0">
                <a:solidFill>
                  <a:srgbClr val="171616"/>
                </a:solidFill>
              </a:rPr>
              <a:t>Получен более мощный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171616"/>
                </a:solidFill>
              </a:rPr>
              <a:t> </a:t>
            </a:r>
            <a:r>
              <a:rPr lang="ru-RU" altLang="ru-RU" dirty="0" smtClean="0">
                <a:solidFill>
                  <a:srgbClr val="171616"/>
                </a:solidFill>
              </a:rPr>
              <a:t>      двухоботовый смерч на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171616"/>
                </a:solidFill>
              </a:rPr>
              <a:t> </a:t>
            </a:r>
            <a:r>
              <a:rPr lang="ru-RU" altLang="ru-RU" dirty="0" smtClean="0">
                <a:solidFill>
                  <a:srgbClr val="171616"/>
                </a:solidFill>
              </a:rPr>
              <a:t>      территории Китая,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171616"/>
                </a:solidFill>
              </a:rPr>
              <a:t> </a:t>
            </a:r>
            <a:r>
              <a:rPr lang="ru-RU" altLang="ru-RU" dirty="0" smtClean="0">
                <a:solidFill>
                  <a:srgbClr val="171616"/>
                </a:solidFill>
              </a:rPr>
              <a:t>     2-й хобот так же не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171616"/>
                </a:solidFill>
              </a:rPr>
              <a:t> </a:t>
            </a:r>
            <a:r>
              <a:rPr lang="ru-RU" altLang="ru-RU" dirty="0" smtClean="0">
                <a:solidFill>
                  <a:srgbClr val="171616"/>
                </a:solidFill>
              </a:rPr>
              <a:t>      достиг уровня земли.</a:t>
            </a:r>
          </a:p>
        </p:txBody>
      </p:sp>
    </p:spTree>
    <p:extLst>
      <p:ext uri="{BB962C8B-B14F-4D97-AF65-F5344CB8AC3E}">
        <p14:creationId xmlns:p14="http://schemas.microsoft.com/office/powerpoint/2010/main" val="2363207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620688"/>
            <a:ext cx="8181975" cy="773464"/>
          </a:xfrm>
        </p:spPr>
        <p:txBody>
          <a:bodyPr/>
          <a:lstStyle/>
          <a:p>
            <a:pPr lvl="0" algn="ctr">
              <a:lnSpc>
                <a:spcPts val="3000"/>
              </a:lnSpc>
              <a:defRPr/>
            </a:pPr>
            <a:r>
              <a:rPr lang="ru-RU" altLang="ru-RU" sz="2400" b="1" dirty="0">
                <a:solidFill>
                  <a:srgbClr val="000099"/>
                </a:solidFill>
              </a:rPr>
              <a:t>Для идентификации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глубокой </a:t>
            </a:r>
            <a:r>
              <a:rPr lang="ru-RU" altLang="ru-RU" sz="2400" b="1" dirty="0">
                <a:solidFill>
                  <a:srgbClr val="000099"/>
                </a:solidFill>
              </a:rPr>
              <a:t>конвекции</a:t>
            </a:r>
            <a:r>
              <a:rPr lang="ru-RU" altLang="ru-RU" sz="2400" dirty="0">
                <a:solidFill>
                  <a:srgbClr val="171616"/>
                </a:solidFill>
              </a:rPr>
              <a:t> </a:t>
            </a:r>
            <a:endParaRPr lang="ru-RU" altLang="ru-RU" sz="2400" b="1" u="sng" dirty="0" smtClean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1268760"/>
            <a:ext cx="7874330" cy="3960440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altLang="ru-RU" sz="1800" dirty="0" smtClean="0">
                <a:solidFill>
                  <a:srgbClr val="171616"/>
                </a:solidFill>
              </a:rPr>
              <a:t>и </a:t>
            </a:r>
            <a:r>
              <a:rPr lang="ru-RU" altLang="ru-RU" sz="1800" dirty="0">
                <a:solidFill>
                  <a:srgbClr val="171616"/>
                </a:solidFill>
              </a:rPr>
              <a:t>оценки вероятности образования смерчей в Национальном центре </a:t>
            </a:r>
            <a:endParaRPr lang="ru-RU" altLang="ru-RU" sz="1800" dirty="0" smtClean="0">
              <a:solidFill>
                <a:srgbClr val="171616"/>
              </a:solidFill>
            </a:endParaRPr>
          </a:p>
          <a:p>
            <a:pPr marL="0" indent="0">
              <a:lnSpc>
                <a:spcPts val="3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altLang="ru-RU" sz="1800" dirty="0" smtClean="0">
                <a:solidFill>
                  <a:srgbClr val="171616"/>
                </a:solidFill>
              </a:rPr>
              <a:t>прогноза </a:t>
            </a:r>
            <a:r>
              <a:rPr lang="ru-RU" altLang="ru-RU" sz="1800" dirty="0">
                <a:solidFill>
                  <a:srgbClr val="171616"/>
                </a:solidFill>
              </a:rPr>
              <a:t>штормов США (</a:t>
            </a:r>
            <a:r>
              <a:rPr lang="en-US" altLang="ru-RU" sz="1800" dirty="0">
                <a:solidFill>
                  <a:srgbClr val="171616"/>
                </a:solidFill>
              </a:rPr>
              <a:t>SPC) </a:t>
            </a:r>
            <a:r>
              <a:rPr lang="ru-RU" altLang="ru-RU" sz="1800" dirty="0">
                <a:solidFill>
                  <a:srgbClr val="171616"/>
                </a:solidFill>
              </a:rPr>
              <a:t>применяются числовые </a:t>
            </a:r>
            <a:r>
              <a:rPr lang="ru-RU" altLang="ru-RU" sz="1800" dirty="0" smtClean="0">
                <a:solidFill>
                  <a:srgbClr val="171616"/>
                </a:solidFill>
              </a:rPr>
              <a:t>индексы  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altLang="ru-RU" sz="1800" dirty="0" smtClean="0">
                <a:solidFill>
                  <a:srgbClr val="171616"/>
                </a:solidFill>
              </a:rPr>
              <a:t>- неустойчивости  </a:t>
            </a:r>
            <a:r>
              <a:rPr lang="ru-RU" altLang="ru-RU" sz="1800" dirty="0">
                <a:solidFill>
                  <a:srgbClr val="171616"/>
                </a:solidFill>
              </a:rPr>
              <a:t>стратификации атмосферы  </a:t>
            </a:r>
            <a:r>
              <a:rPr lang="ru-RU" altLang="ru-RU" sz="1800" dirty="0" smtClean="0">
                <a:solidFill>
                  <a:srgbClr val="171616"/>
                </a:solidFill>
              </a:rPr>
              <a:t>и  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altLang="ru-RU" sz="1800" dirty="0" smtClean="0">
                <a:solidFill>
                  <a:srgbClr val="171616"/>
                </a:solidFill>
              </a:rPr>
              <a:t>- наличия </a:t>
            </a:r>
            <a:r>
              <a:rPr lang="ru-RU" altLang="ru-RU" sz="1800" dirty="0">
                <a:solidFill>
                  <a:srgbClr val="171616"/>
                </a:solidFill>
              </a:rPr>
              <a:t>завихренности в нижнем 1-км и 3-км слое.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Wingdings 2" pitchFamily="18" charset="2"/>
              <a:buNone/>
              <a:defRPr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0096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59" name="Group 111"/>
          <p:cNvGraphicFramePr>
            <a:graphicFrameLocks noGrp="1"/>
          </p:cNvGraphicFramePr>
          <p:nvPr/>
        </p:nvGraphicFramePr>
        <p:xfrm>
          <a:off x="342900" y="365125"/>
          <a:ext cx="8559800" cy="5934077"/>
        </p:xfrm>
        <a:graphic>
          <a:graphicData uri="http://schemas.openxmlformats.org/drawingml/2006/table">
            <a:tbl>
              <a:tblPr/>
              <a:tblGrid>
                <a:gridCol w="2689225"/>
                <a:gridCol w="3257550"/>
                <a:gridCol w="2613025"/>
              </a:tblGrid>
              <a:tr h="822938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Числовые характеристики 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для оценки вероятности развития смерчей SPC (США)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43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Доступная конвективная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потенциальная энергия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– ускорение св. падения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Tv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виртуальная температура частицы воздуха.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Tv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виртуальная температура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окр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 среды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– высота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 равновесия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LFC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–высота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ур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 св. конвекции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SFC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– высота уровня земли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– горизонтальный вектор ветра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– вектор движения шторма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– высота (1 или 3 км)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– единичный вектор по направлению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z.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8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Интегральный индекс конвективного торможения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1616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Разность температур частицы и окр. воздуха на 500 гПа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LI = Tv,p(500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гПа</a:t>
                      </a:r>
                      <a:r>
                        <a:rPr kumimoji="0" lang="it-IT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)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it-IT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-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it-IT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Tv,e(500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гПа</a:t>
                      </a:r>
                      <a:r>
                        <a:rPr kumimoji="0" lang="it-IT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0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1616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Параметр горизонтального вращения восходящего потока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1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1616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Энергетический спиральный индекс (безразмерный)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362" name="Object 101"/>
          <p:cNvGraphicFramePr>
            <a:graphicFrameLocks noChangeAspect="1"/>
          </p:cNvGraphicFramePr>
          <p:nvPr/>
        </p:nvGraphicFramePr>
        <p:xfrm>
          <a:off x="3195638" y="1266825"/>
          <a:ext cx="28971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3" imgW="1612900" imgH="482600" progId="Equation.DSMT4">
                  <p:embed/>
                </p:oleObj>
              </mc:Choice>
              <mc:Fallback>
                <p:oleObj name="Equation" r:id="rId3" imgW="1612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1266825"/>
                        <a:ext cx="289718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3" name="Object 109"/>
          <p:cNvGraphicFramePr>
            <a:graphicFrameLocks noChangeAspect="1"/>
          </p:cNvGraphicFramePr>
          <p:nvPr/>
        </p:nvGraphicFramePr>
        <p:xfrm>
          <a:off x="3484563" y="2309813"/>
          <a:ext cx="25177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5" imgW="1498600" imgH="482600" progId="Equation.DSMT4">
                  <p:embed/>
                </p:oleObj>
              </mc:Choice>
              <mc:Fallback>
                <p:oleObj name="Equation" r:id="rId5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2309813"/>
                        <a:ext cx="25177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4" name="Object 112"/>
          <p:cNvGraphicFramePr>
            <a:graphicFrameLocks noChangeAspect="1"/>
          </p:cNvGraphicFramePr>
          <p:nvPr/>
        </p:nvGraphicFramePr>
        <p:xfrm>
          <a:off x="3714750" y="4167188"/>
          <a:ext cx="22939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7" imgW="1714500" imgH="482600" progId="Equation.DSMT4">
                  <p:embed/>
                </p:oleObj>
              </mc:Choice>
              <mc:Fallback>
                <p:oleObj name="Equation" r:id="rId7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167188"/>
                        <a:ext cx="229393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5" name="Object 113"/>
          <p:cNvGraphicFramePr>
            <a:graphicFrameLocks noChangeAspect="1"/>
          </p:cNvGraphicFramePr>
          <p:nvPr/>
        </p:nvGraphicFramePr>
        <p:xfrm>
          <a:off x="3522663" y="5284788"/>
          <a:ext cx="25908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9" imgW="1282700" imgH="419100" progId="Equation.DSMT4">
                  <p:embed/>
                </p:oleObj>
              </mc:Choice>
              <mc:Fallback>
                <p:oleObj name="Equation" r:id="rId9" imgW="1282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5284788"/>
                        <a:ext cx="25908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9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5291"/>
            <a:ext cx="8459614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500"/>
              </a:lnSpc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Для возможности  прогнозирования  конвективных  атмосферных процессов  численными методами необходимы: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b="1" i="1" dirty="0" smtClean="0">
                <a:solidFill>
                  <a:srgbClr val="3333CC"/>
                </a:solidFill>
              </a:rPr>
              <a:t>1) негидростатические г/д модели </a:t>
            </a:r>
            <a:r>
              <a:rPr lang="ru-RU" dirty="0" smtClean="0">
                <a:solidFill>
                  <a:prstClr val="black"/>
                </a:solidFill>
              </a:rPr>
              <a:t>высокого пространственного разрешения с </a:t>
            </a:r>
            <a:r>
              <a:rPr lang="ru-RU" b="1" i="1" dirty="0" smtClean="0">
                <a:solidFill>
                  <a:srgbClr val="3333CC"/>
                </a:solidFill>
              </a:rPr>
              <a:t>эволюционным уравнением для вертикальной компоненты скорости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b="1" i="1" dirty="0" smtClean="0">
                <a:solidFill>
                  <a:srgbClr val="3333CC"/>
                </a:solidFill>
              </a:rPr>
              <a:t>2) методы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b="1" i="1" dirty="0" smtClean="0">
                <a:solidFill>
                  <a:srgbClr val="3333CC"/>
                </a:solidFill>
              </a:rPr>
              <a:t>определения</a:t>
            </a:r>
            <a:r>
              <a:rPr lang="ru-RU" dirty="0" smtClean="0">
                <a:solidFill>
                  <a:prstClr val="black"/>
                </a:solidFill>
              </a:rPr>
              <a:t>  наличия  и  интенсивности  </a:t>
            </a:r>
            <a:r>
              <a:rPr lang="ru-RU" b="1" i="1" dirty="0" smtClean="0">
                <a:solidFill>
                  <a:srgbClr val="3333CC"/>
                </a:solidFill>
              </a:rPr>
              <a:t>явлений</a:t>
            </a:r>
            <a:r>
              <a:rPr lang="ru-RU" dirty="0" smtClean="0">
                <a:solidFill>
                  <a:prstClr val="black"/>
                </a:solidFill>
              </a:rPr>
              <a:t>  по  модельным данным.</a:t>
            </a:r>
            <a:endParaRPr lang="ru-RU" dirty="0">
              <a:solidFill>
                <a:prstClr val="black"/>
              </a:solidFill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b="1" i="1" u="sng" dirty="0" smtClean="0">
                <a:solidFill>
                  <a:prstClr val="black"/>
                </a:solidFill>
              </a:rPr>
              <a:t>При этом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- Горизонтальное </a:t>
            </a:r>
            <a:r>
              <a:rPr lang="ru-RU" dirty="0">
                <a:solidFill>
                  <a:prstClr val="black"/>
                </a:solidFill>
              </a:rPr>
              <a:t>разрешение </a:t>
            </a:r>
            <a:r>
              <a:rPr lang="ru-RU" dirty="0" smtClean="0">
                <a:solidFill>
                  <a:prstClr val="black"/>
                </a:solidFill>
              </a:rPr>
              <a:t>модели должно </a:t>
            </a:r>
            <a:r>
              <a:rPr lang="ru-RU" dirty="0">
                <a:solidFill>
                  <a:prstClr val="black"/>
                </a:solidFill>
              </a:rPr>
              <a:t>соответствовать </a:t>
            </a:r>
            <a:r>
              <a:rPr lang="ru-RU" dirty="0" smtClean="0">
                <a:solidFill>
                  <a:prstClr val="black"/>
                </a:solidFill>
              </a:rPr>
              <a:t>  масштабам  рассматриваемого явления.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- Детализация  </a:t>
            </a:r>
            <a:r>
              <a:rPr lang="ru-RU" dirty="0">
                <a:solidFill>
                  <a:prstClr val="black"/>
                </a:solidFill>
              </a:rPr>
              <a:t>рельефа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должно соответствовать </a:t>
            </a:r>
            <a:r>
              <a:rPr lang="ru-RU" dirty="0" smtClean="0">
                <a:solidFill>
                  <a:prstClr val="black"/>
                </a:solidFill>
              </a:rPr>
              <a:t>горизонтальному шагу модели.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- Описание </a:t>
            </a:r>
            <a:r>
              <a:rPr lang="ru-RU" dirty="0">
                <a:solidFill>
                  <a:prstClr val="black"/>
                </a:solidFill>
              </a:rPr>
              <a:t>свойств подстилающей </a:t>
            </a:r>
            <a:r>
              <a:rPr lang="ru-RU" dirty="0" smtClean="0">
                <a:solidFill>
                  <a:prstClr val="black"/>
                </a:solidFill>
              </a:rPr>
              <a:t>поверхности должно соответствовать  объекту исследования, горизонтальному </a:t>
            </a:r>
            <a:r>
              <a:rPr lang="ru-RU" dirty="0">
                <a:solidFill>
                  <a:prstClr val="black"/>
                </a:solidFill>
              </a:rPr>
              <a:t>шагу модели и орографическому </a:t>
            </a:r>
            <a:r>
              <a:rPr lang="ru-RU" dirty="0" smtClean="0">
                <a:solidFill>
                  <a:prstClr val="black"/>
                </a:solidFill>
              </a:rPr>
              <a:t>разрешению.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В  зависимости  от  атмосферных  процессов, вызывающих  те  или иные  явления погоды, </a:t>
            </a:r>
            <a:r>
              <a:rPr lang="ru-RU" b="1" i="1" dirty="0" smtClean="0">
                <a:solidFill>
                  <a:srgbClr val="000099"/>
                </a:solidFill>
              </a:rPr>
              <a:t>необходимое  горизонтальное  разрешение  </a:t>
            </a:r>
            <a:r>
              <a:rPr lang="ru-RU" dirty="0" smtClean="0">
                <a:solidFill>
                  <a:prstClr val="black"/>
                </a:solidFill>
              </a:rPr>
              <a:t>модели  может колебаться </a:t>
            </a:r>
            <a:r>
              <a:rPr lang="ru-RU" b="1" i="1" dirty="0" smtClean="0">
                <a:solidFill>
                  <a:srgbClr val="000099"/>
                </a:solidFill>
              </a:rPr>
              <a:t>от 3–5 км</a:t>
            </a:r>
            <a:r>
              <a:rPr lang="ru-RU" dirty="0" smtClean="0">
                <a:solidFill>
                  <a:prstClr val="black"/>
                </a:solidFill>
              </a:rPr>
              <a:t>, до нескольких сот (или даже десятков) метров. </a:t>
            </a:r>
          </a:p>
        </p:txBody>
      </p:sp>
    </p:spTree>
    <p:extLst>
      <p:ext uri="{BB962C8B-B14F-4D97-AF65-F5344CB8AC3E}">
        <p14:creationId xmlns:p14="http://schemas.microsoft.com/office/powerpoint/2010/main" val="3468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04875" y="84138"/>
            <a:ext cx="7886700" cy="690562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0099"/>
                </a:solidFill>
              </a:rPr>
              <a:t>Значения индексов  в г. Благовещенск</a:t>
            </a:r>
          </a:p>
        </p:txBody>
      </p:sp>
      <p:graphicFrame>
        <p:nvGraphicFramePr>
          <p:cNvPr id="48798" name="Group 6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3335159"/>
              </p:ext>
            </p:extLst>
          </p:nvPr>
        </p:nvGraphicFramePr>
        <p:xfrm>
          <a:off x="252413" y="755650"/>
          <a:ext cx="8248650" cy="4732436"/>
        </p:xfrm>
        <a:graphic>
          <a:graphicData uri="http://schemas.openxmlformats.org/drawingml/2006/table">
            <a:tbl>
              <a:tblPr/>
              <a:tblGrid>
                <a:gridCol w="1712912"/>
                <a:gridCol w="914400"/>
                <a:gridCol w="763588"/>
                <a:gridCol w="746125"/>
                <a:gridCol w="685800"/>
                <a:gridCol w="792162"/>
                <a:gridCol w="790575"/>
                <a:gridCol w="957263"/>
                <a:gridCol w="885825"/>
              </a:tblGrid>
              <a:tr h="365764">
                <a:tc gridSpan="9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По данным радиозондирования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Срок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ВСВ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CAPE,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Дж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кг</a:t>
                      </a: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CIN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Дж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кг</a:t>
                      </a: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LI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,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К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LFC,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м</a:t>
                      </a: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RH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, м</a:t>
                      </a:r>
                      <a:r>
                        <a:rPr kumimoji="0" lang="ru-RU" alt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/с</a:t>
                      </a:r>
                      <a:r>
                        <a:rPr kumimoji="0" lang="ru-RU" alt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EHI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Слой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1 км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Слой 3 км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Слой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1 км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Слой 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3 км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1" marR="91431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00 ч 31 июля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463*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-39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790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 ч 31 июля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**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1286**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-24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5***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848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00 ч 1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августа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4">
                <a:tc gridSpan="9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По модельным данным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3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00 ч 31 июля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805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-3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63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06 ч 31 июля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1538</a:t>
                      </a:r>
                      <a:endParaRPr kumimoji="0" lang="en-US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641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09 ч 31 июля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1390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-43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563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1,25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 ч 31 июля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161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-98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457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18 ч 31 июля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1431" marR="9143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80" name="Text Box 671"/>
          <p:cNvSpPr txBox="1">
            <a:spLocks noChangeArrowheads="1"/>
          </p:cNvSpPr>
          <p:nvPr/>
        </p:nvSpPr>
        <p:spPr bwMode="auto">
          <a:xfrm>
            <a:off x="539552" y="5605353"/>
            <a:ext cx="66500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FF"/>
                </a:solidFill>
              </a:rPr>
              <a:t>* </a:t>
            </a:r>
            <a:r>
              <a:rPr lang="ru-RU" altLang="ru-RU" dirty="0" smtClean="0">
                <a:solidFill>
                  <a:srgbClr val="171616"/>
                </a:solidFill>
              </a:rPr>
              <a:t>- Слабая конвективная неустойчивость,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CC0066"/>
                </a:solidFill>
              </a:rPr>
              <a:t>**</a:t>
            </a:r>
            <a:r>
              <a:rPr lang="ru-RU" altLang="ru-RU" dirty="0" smtClean="0">
                <a:solidFill>
                  <a:srgbClr val="171616"/>
                </a:solidFill>
              </a:rPr>
              <a:t> - Умеренная конвективная неустойчивость - умеренное  </a:t>
            </a:r>
            <a:r>
              <a:rPr lang="en-US" altLang="ru-RU" dirty="0" smtClean="0">
                <a:solidFill>
                  <a:srgbClr val="171616"/>
                </a:solidFill>
              </a:rPr>
              <a:t>SRH</a:t>
            </a:r>
            <a:r>
              <a:rPr lang="ru-RU" altLang="ru-RU" dirty="0" smtClean="0">
                <a:solidFill>
                  <a:srgbClr val="171616"/>
                </a:solidFill>
              </a:rPr>
              <a:t> </a:t>
            </a:r>
            <a:r>
              <a:rPr lang="en-US" altLang="ru-RU" dirty="0" smtClean="0">
                <a:solidFill>
                  <a:srgbClr val="171616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FF0000"/>
                </a:solidFill>
              </a:rPr>
              <a:t>*** </a:t>
            </a:r>
            <a:r>
              <a:rPr lang="en-US" altLang="ru-RU" dirty="0" smtClean="0">
                <a:solidFill>
                  <a:srgbClr val="171616"/>
                </a:solidFill>
              </a:rPr>
              <a:t>- </a:t>
            </a:r>
            <a:r>
              <a:rPr lang="ru-RU" altLang="ru-RU" dirty="0" smtClean="0">
                <a:solidFill>
                  <a:srgbClr val="171616"/>
                </a:solidFill>
              </a:rPr>
              <a:t>Возможность возникновения  ОЯ.</a:t>
            </a:r>
          </a:p>
        </p:txBody>
      </p:sp>
    </p:spTree>
    <p:extLst>
      <p:ext uri="{BB962C8B-B14F-4D97-AF65-F5344CB8AC3E}">
        <p14:creationId xmlns:p14="http://schemas.microsoft.com/office/powerpoint/2010/main" val="30649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271463" y="112713"/>
            <a:ext cx="8697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99"/>
                </a:solidFill>
              </a:rPr>
              <a:t>Временной ход значений индексов в Благовещенске    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5066"/>
            <a:ext cx="374491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9886"/>
            <a:ext cx="37449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23" y="3065524"/>
            <a:ext cx="3981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38" y="762023"/>
            <a:ext cx="39814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533320" y="5445224"/>
            <a:ext cx="82151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171616"/>
                </a:solidFill>
              </a:rPr>
              <a:t>По модели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смерч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в </a:t>
            </a:r>
            <a:r>
              <a:rPr lang="ru-RU" altLang="ru-RU" sz="1600" b="1" dirty="0" err="1" smtClean="0">
                <a:solidFill>
                  <a:srgbClr val="171616"/>
                </a:solidFill>
              </a:rPr>
              <a:t>Блг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.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06.09-06</a:t>
            </a:r>
            <a:r>
              <a:rPr lang="en-US" altLang="ru-RU" sz="1600" b="1" dirty="0" smtClean="0">
                <a:solidFill>
                  <a:srgbClr val="C00000"/>
                </a:solidFill>
              </a:rPr>
              <a:t>.18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ВСВ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.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  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EHI</a:t>
            </a:r>
            <a:r>
              <a:rPr lang="en-US" altLang="ru-RU" sz="1600" b="1" baseline="-25000" dirty="0" smtClean="0">
                <a:solidFill>
                  <a:srgbClr val="171616"/>
                </a:solidFill>
              </a:rPr>
              <a:t>0-1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 = 0.25; EHI</a:t>
            </a:r>
            <a:r>
              <a:rPr lang="en-US" altLang="ru-RU" sz="1600" b="1" baseline="-25000" dirty="0" smtClean="0">
                <a:solidFill>
                  <a:srgbClr val="171616"/>
                </a:solidFill>
              </a:rPr>
              <a:t>0-3</a:t>
            </a:r>
            <a:r>
              <a:rPr lang="ru-RU" altLang="ru-RU" sz="1600" b="1" baseline="-25000" dirty="0" smtClean="0">
                <a:solidFill>
                  <a:srgbClr val="171616"/>
                </a:solidFill>
              </a:rPr>
              <a:t>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=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0.4 (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в 5.40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171616"/>
                </a:solidFill>
              </a:rPr>
              <a:t>По модели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смерч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в КНР 07.00-07.24 ВСВ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.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  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EHI</a:t>
            </a:r>
            <a:r>
              <a:rPr lang="en-US" altLang="ru-RU" sz="1600" b="1" baseline="-25000" dirty="0" smtClean="0">
                <a:solidFill>
                  <a:srgbClr val="171616"/>
                </a:solidFill>
              </a:rPr>
              <a:t>0-1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 = 0.25; EHI</a:t>
            </a:r>
            <a:r>
              <a:rPr lang="en-US" altLang="ru-RU" sz="1600" b="1" baseline="-25000" dirty="0" smtClean="0">
                <a:solidFill>
                  <a:srgbClr val="171616"/>
                </a:solidFill>
              </a:rPr>
              <a:t>0-3</a:t>
            </a:r>
            <a:r>
              <a:rPr lang="ru-RU" altLang="ru-RU" sz="1600" b="1" baseline="-25000" dirty="0" smtClean="0">
                <a:solidFill>
                  <a:srgbClr val="171616"/>
                </a:solidFill>
              </a:rPr>
              <a:t>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=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0.3 (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в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6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.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2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0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 smtClean="0">
                <a:solidFill>
                  <a:srgbClr val="C00000"/>
                </a:solidFill>
              </a:rPr>
              <a:t>EHI 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за 40 мин до явления имел  значения соотв. смерчу категории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F2 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(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TOR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171616"/>
                </a:solidFill>
              </a:rPr>
              <a:t>Для тер-</a:t>
            </a:r>
            <a:r>
              <a:rPr lang="ru-RU" altLang="ru-RU" sz="1600" b="1" dirty="0" err="1" smtClean="0">
                <a:solidFill>
                  <a:srgbClr val="171616"/>
                </a:solidFill>
              </a:rPr>
              <a:t>рии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США 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0,4&lt;EHI</a:t>
            </a:r>
            <a:r>
              <a:rPr lang="en-US" altLang="ru-RU" sz="1600" b="1" baseline="-25000" dirty="0" smtClean="0">
                <a:solidFill>
                  <a:srgbClr val="171616"/>
                </a:solidFill>
              </a:rPr>
              <a:t>0-3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&lt;2,9, 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в 50% случаев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EHI</a:t>
            </a:r>
            <a:r>
              <a:rPr lang="en-US" altLang="ru-RU" sz="1600" b="1" baseline="-25000" dirty="0" smtClean="0">
                <a:solidFill>
                  <a:srgbClr val="171616"/>
                </a:solidFill>
              </a:rPr>
              <a:t>0-3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&gt; 1,5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 (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1,1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)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; </a:t>
            </a:r>
            <a:endParaRPr lang="ru-RU" altLang="ru-RU" sz="1600" b="1" dirty="0" smtClean="0">
              <a:solidFill>
                <a:srgbClr val="17161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171616"/>
                </a:solidFill>
              </a:rPr>
              <a:t> 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                                 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0,1&lt;EHI</a:t>
            </a:r>
            <a:r>
              <a:rPr lang="en-US" altLang="ru-RU" sz="1600" b="1" baseline="-25000" dirty="0" smtClean="0">
                <a:solidFill>
                  <a:srgbClr val="171616"/>
                </a:solidFill>
              </a:rPr>
              <a:t>0-1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&lt;1,7,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 в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67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% случаев 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EHI</a:t>
            </a:r>
            <a:r>
              <a:rPr lang="en-US" altLang="ru-RU" sz="1600" b="1" baseline="-25000" dirty="0" smtClean="0">
                <a:solidFill>
                  <a:srgbClr val="171616"/>
                </a:solidFill>
              </a:rPr>
              <a:t>0-1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&gt; 0,5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 (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1,25</a:t>
            </a:r>
            <a:r>
              <a:rPr lang="ru-RU" altLang="ru-RU" sz="1600" b="1" dirty="0" smtClean="0">
                <a:solidFill>
                  <a:srgbClr val="171616"/>
                </a:solidFill>
              </a:rPr>
              <a:t>)</a:t>
            </a:r>
            <a:r>
              <a:rPr lang="en-US" altLang="ru-RU" sz="1600" b="1" dirty="0" smtClean="0">
                <a:solidFill>
                  <a:srgbClr val="171616"/>
                </a:solidFill>
              </a:rPr>
              <a:t>.</a:t>
            </a:r>
            <a:endParaRPr lang="ru-RU" altLang="ru-RU" sz="1600" b="1" dirty="0" smtClea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013" y="332656"/>
            <a:ext cx="8317149" cy="954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000099"/>
                </a:solidFill>
              </a:rPr>
              <a:t>Радиолокационная отражаемость 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" y="1213037"/>
            <a:ext cx="5304126" cy="42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5868144" y="1213037"/>
            <a:ext cx="302433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Около 2:00 ВСВ 31 июля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во 2-ом домене возникают первые конвективные ячейки</a:t>
            </a:r>
            <a:r>
              <a:rPr lang="ru-RU" altLang="ru-RU" sz="1600" dirty="0">
                <a:solidFill>
                  <a:srgbClr val="171616"/>
                </a:solidFill>
              </a:rPr>
              <a:t>.</a:t>
            </a:r>
            <a:endParaRPr lang="en-US" altLang="ru-RU" sz="1600" dirty="0" smtClean="0">
              <a:solidFill>
                <a:srgbClr val="17161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17161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В 4</a:t>
            </a:r>
            <a:r>
              <a:rPr lang="ru-RU" altLang="ru-RU" sz="1600" dirty="0">
                <a:solidFill>
                  <a:srgbClr val="171616"/>
                </a:solidFill>
              </a:rPr>
              <a:t>:</a:t>
            </a:r>
            <a:r>
              <a:rPr lang="en-US" altLang="ru-RU" sz="1600" dirty="0" smtClean="0">
                <a:solidFill>
                  <a:srgbClr val="171616"/>
                </a:solidFill>
              </a:rPr>
              <a:t>20</a:t>
            </a:r>
            <a:r>
              <a:rPr lang="ru-RU" altLang="ru-RU" sz="1600" dirty="0" smtClean="0">
                <a:solidFill>
                  <a:srgbClr val="171616"/>
                </a:solidFill>
              </a:rPr>
              <a:t> ВСВ первые ячейки достигают Благовещенска</a:t>
            </a:r>
            <a:r>
              <a:rPr lang="en-US" altLang="ru-RU" sz="1600" dirty="0" smtClean="0">
                <a:solidFill>
                  <a:srgbClr val="171616"/>
                </a:solidFill>
              </a:rPr>
              <a:t> </a:t>
            </a:r>
            <a:r>
              <a:rPr lang="ru-RU" altLang="ru-RU" sz="1600" dirty="0" smtClean="0">
                <a:solidFill>
                  <a:srgbClr val="171616"/>
                </a:solidFill>
              </a:rPr>
              <a:t>(есть ячейки с отражаемостью </a:t>
            </a:r>
            <a:r>
              <a:rPr lang="ru-RU" altLang="ru-RU" sz="1600" dirty="0">
                <a:solidFill>
                  <a:srgbClr val="171616"/>
                </a:solidFill>
              </a:rPr>
              <a:t>≈</a:t>
            </a:r>
            <a:r>
              <a:rPr lang="ru-RU" altLang="ru-RU" sz="1600" dirty="0" smtClean="0">
                <a:solidFill>
                  <a:srgbClr val="171616"/>
                </a:solidFill>
              </a:rPr>
              <a:t> 60 дБ</a:t>
            </a:r>
            <a:r>
              <a:rPr lang="en-US" altLang="ru-RU" sz="1600" dirty="0" smtClean="0">
                <a:solidFill>
                  <a:srgbClr val="171616"/>
                </a:solidFill>
              </a:rPr>
              <a:t>z</a:t>
            </a:r>
            <a:r>
              <a:rPr lang="ru-RU" altLang="ru-RU" sz="1600" dirty="0" smtClean="0">
                <a:solidFill>
                  <a:srgbClr val="171616"/>
                </a:solidFill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17161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В 6:00 ВСВ основная масса ячеек достигает города.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17161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После 8:00 ВСВ ячейки пересекли город и двигаются в северо-западном направлении.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17161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71616"/>
                </a:solidFill>
              </a:rPr>
              <a:t>14:00  ВСВ слайд становится пустым (конвективные процессы в домене отсутствуют).</a:t>
            </a:r>
            <a:endParaRPr lang="en-US" altLang="ru-RU" sz="1600" dirty="0" smtClean="0">
              <a:solidFill>
                <a:srgbClr val="17161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969" y="5459065"/>
            <a:ext cx="3182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2-й домен;  14</a:t>
            </a:r>
            <a:r>
              <a:rPr lang="en-US" altLang="ru-RU" sz="2000" b="1" dirty="0">
                <a:solidFill>
                  <a:srgbClr val="000099"/>
                </a:solidFill>
                <a:ea typeface="MS PGothic" panose="020B0600070205080204" pitchFamily="34" charset="-128"/>
              </a:rPr>
              <a:t>:40</a:t>
            </a:r>
            <a:r>
              <a:rPr lang="ru-RU" altLang="ru-RU" sz="2000" b="1" dirty="0">
                <a:solidFill>
                  <a:srgbClr val="000099"/>
                </a:solidFill>
                <a:ea typeface="MS PGothic" panose="020B0600070205080204" pitchFamily="34" charset="-128"/>
              </a:rPr>
              <a:t> м. </a:t>
            </a:r>
            <a:r>
              <a:rPr lang="ru-RU" altLang="ru-RU" sz="2000" b="1" dirty="0" err="1">
                <a:solidFill>
                  <a:srgbClr val="000099"/>
                </a:solidFill>
                <a:ea typeface="MS PGothic" panose="020B0600070205080204" pitchFamily="34" charset="-128"/>
              </a:rPr>
              <a:t>вр</a:t>
            </a:r>
            <a:r>
              <a:rPr lang="ru-RU" altLang="ru-RU" sz="2000" b="1" dirty="0">
                <a:solidFill>
                  <a:srgbClr val="000099"/>
                </a:solidFill>
                <a:ea typeface="MS PGothic" panose="020B0600070205080204" pitchFamily="34" charset="-128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80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289999" cy="76544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000099"/>
                </a:solidFill>
              </a:rPr>
              <a:t>Смерч в Благовещенске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920750"/>
            <a:ext cx="6790332" cy="509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851893" y="298286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17161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3350" y="1988840"/>
            <a:ext cx="30507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err="1" smtClean="0">
                <a:solidFill>
                  <a:srgbClr val="171616"/>
                </a:solidFill>
                <a:latin typeface="Arial" panose="020B0604020202020204" pitchFamily="34" charset="0"/>
              </a:rPr>
              <a:t>Конв</a:t>
            </a:r>
            <a:r>
              <a:rPr lang="ru-RU" altLang="ru-RU" sz="1400" b="1" dirty="0" smtClean="0">
                <a:solidFill>
                  <a:srgbClr val="171616"/>
                </a:solidFill>
                <a:latin typeface="Arial" panose="020B0604020202020204" pitchFamily="34" charset="0"/>
              </a:rPr>
              <a:t>. ячейка в Благовещенске.</a:t>
            </a:r>
            <a:endParaRPr lang="en-US" altLang="ru-RU" sz="1400" b="1" dirty="0" smtClean="0">
              <a:solidFill>
                <a:srgbClr val="171616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47864" y="2296617"/>
            <a:ext cx="360041" cy="117050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1988" y="6075508"/>
            <a:ext cx="794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000099"/>
                </a:solidFill>
                <a:ea typeface="MS PGothic" panose="020B0600070205080204" pitchFamily="34" charset="-128"/>
              </a:rPr>
              <a:t>3-й </a:t>
            </a:r>
            <a:r>
              <a:rPr lang="ru-RU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домен:  15</a:t>
            </a:r>
            <a:r>
              <a:rPr lang="en-US" altLang="ru-RU" b="1" dirty="0">
                <a:solidFill>
                  <a:srgbClr val="000099"/>
                </a:solidFill>
                <a:ea typeface="MS PGothic" panose="020B0600070205080204" pitchFamily="34" charset="-128"/>
              </a:rPr>
              <a:t>:</a:t>
            </a:r>
            <a:r>
              <a:rPr lang="ru-RU" altLang="ru-RU" b="1" dirty="0">
                <a:solidFill>
                  <a:srgbClr val="000099"/>
                </a:solidFill>
                <a:ea typeface="MS PGothic" panose="020B0600070205080204" pitchFamily="34" charset="-128"/>
              </a:rPr>
              <a:t>09</a:t>
            </a:r>
            <a:r>
              <a:rPr lang="en-US" altLang="ru-RU" b="1" dirty="0">
                <a:solidFill>
                  <a:srgbClr val="000099"/>
                </a:solidFill>
                <a:ea typeface="MS PGothic" panose="020B0600070205080204" pitchFamily="34" charset="-128"/>
              </a:rPr>
              <a:t>-15:21</a:t>
            </a:r>
            <a:r>
              <a:rPr lang="ru-RU" altLang="ru-RU" b="1" dirty="0">
                <a:solidFill>
                  <a:srgbClr val="000099"/>
                </a:solidFill>
                <a:ea typeface="MS PGothic" panose="020B0600070205080204" pitchFamily="34" charset="-128"/>
              </a:rPr>
              <a:t> м. </a:t>
            </a:r>
            <a:r>
              <a:rPr lang="ru-RU" altLang="ru-RU" b="1" dirty="0" err="1">
                <a:solidFill>
                  <a:srgbClr val="000099"/>
                </a:solidFill>
                <a:ea typeface="MS PGothic" panose="020B0600070205080204" pitchFamily="34" charset="-128"/>
              </a:rPr>
              <a:t>вр</a:t>
            </a:r>
            <a:r>
              <a:rPr lang="ru-RU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.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2948" y="513813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171616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7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065" y="260648"/>
            <a:ext cx="8393113" cy="76527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3200" b="1" dirty="0" smtClean="0">
                <a:solidFill>
                  <a:srgbClr val="000099"/>
                </a:solidFill>
              </a:rPr>
              <a:t>Смерч в КНР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56" y="1068602"/>
            <a:ext cx="6987329" cy="50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3009" y="1887636"/>
            <a:ext cx="279209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err="1" smtClean="0">
                <a:solidFill>
                  <a:srgbClr val="171616"/>
                </a:solidFill>
                <a:latin typeface="Arial" panose="020B0604020202020204" pitchFamily="34" charset="0"/>
              </a:rPr>
              <a:t>Конв</a:t>
            </a:r>
            <a:r>
              <a:rPr lang="ru-RU" altLang="ru-RU" sz="1400" dirty="0" smtClean="0">
                <a:solidFill>
                  <a:srgbClr val="171616"/>
                </a:solidFill>
                <a:latin typeface="Arial" panose="020B0604020202020204" pitchFamily="34" charset="0"/>
              </a:rPr>
              <a:t>. Ячейка в Благовещенске</a:t>
            </a:r>
            <a:endParaRPr lang="en-US" altLang="ru-RU" sz="1400" dirty="0" smtClean="0">
              <a:solidFill>
                <a:srgbClr val="171616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4377903" y="2195413"/>
            <a:ext cx="551153" cy="8066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7902" y="4941168"/>
            <a:ext cx="183897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err="1" smtClean="0">
                <a:solidFill>
                  <a:srgbClr val="171616"/>
                </a:solidFill>
                <a:latin typeface="Arial" panose="020B0604020202020204" pitchFamily="34" charset="0"/>
              </a:rPr>
              <a:t>Конв</a:t>
            </a:r>
            <a:r>
              <a:rPr lang="ru-RU" altLang="ru-RU" sz="1400" dirty="0" smtClean="0">
                <a:solidFill>
                  <a:srgbClr val="171616"/>
                </a:solidFill>
                <a:latin typeface="Arial" panose="020B0604020202020204" pitchFamily="34" charset="0"/>
              </a:rPr>
              <a:t>. Ячейка в КНР</a:t>
            </a:r>
            <a:endParaRPr lang="en-US" altLang="ru-RU" sz="1400" dirty="0" smtClean="0">
              <a:solidFill>
                <a:srgbClr val="171616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707904" y="5007087"/>
            <a:ext cx="699991" cy="1587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29834" y="6157590"/>
            <a:ext cx="3621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0099"/>
                </a:solidFill>
                <a:ea typeface="MS PGothic" panose="020B0600070205080204" pitchFamily="34" charset="-128"/>
              </a:rPr>
              <a:t>3-й домен:  </a:t>
            </a:r>
            <a:r>
              <a:rPr lang="ru-RU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16</a:t>
            </a:r>
            <a:r>
              <a:rPr lang="en-US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:</a:t>
            </a:r>
            <a:r>
              <a:rPr lang="ru-RU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00 </a:t>
            </a:r>
            <a:r>
              <a:rPr lang="en-US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-</a:t>
            </a:r>
            <a:r>
              <a:rPr lang="ru-RU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 </a:t>
            </a:r>
            <a:r>
              <a:rPr lang="en-US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1</a:t>
            </a:r>
            <a:r>
              <a:rPr lang="ru-RU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6</a:t>
            </a:r>
            <a:r>
              <a:rPr lang="en-US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:2</a:t>
            </a:r>
            <a:r>
              <a:rPr lang="ru-RU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5 </a:t>
            </a:r>
            <a:r>
              <a:rPr lang="ru-RU" altLang="ru-RU" b="1" dirty="0">
                <a:solidFill>
                  <a:srgbClr val="000099"/>
                </a:solidFill>
                <a:ea typeface="MS PGothic" panose="020B0600070205080204" pitchFamily="34" charset="-128"/>
              </a:rPr>
              <a:t>м. </a:t>
            </a:r>
            <a:r>
              <a:rPr lang="ru-RU" altLang="ru-RU" b="1" dirty="0" err="1" smtClean="0">
                <a:solidFill>
                  <a:srgbClr val="000099"/>
                </a:solidFill>
                <a:ea typeface="MS PGothic" panose="020B0600070205080204" pitchFamily="34" charset="-128"/>
              </a:rPr>
              <a:t>вр</a:t>
            </a:r>
            <a:r>
              <a:rPr lang="ru-RU" altLang="ru-RU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8052569" cy="534987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000099"/>
                </a:solidFill>
              </a:rPr>
              <a:t>Итоги</a:t>
            </a:r>
          </a:p>
        </p:txBody>
      </p:sp>
      <p:sp>
        <p:nvSpPr>
          <p:cNvPr id="24579" name="Объект 5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136904" cy="4806132"/>
          </a:xfrm>
        </p:spPr>
        <p:txBody>
          <a:bodyPr/>
          <a:lstStyle/>
          <a:p>
            <a:pPr marL="0" indent="0" eaLnBrk="1" hangingPunct="1">
              <a:lnSpc>
                <a:spcPts val="22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AutoNum type="arabicPeriod"/>
            </a:pPr>
            <a:r>
              <a:rPr lang="ru-RU" altLang="ru-RU" sz="1600" dirty="0" smtClean="0"/>
              <a:t> Выбранная конфигурация модели </a:t>
            </a:r>
            <a:r>
              <a:rPr lang="en-US" altLang="ru-RU" sz="1600" dirty="0" smtClean="0"/>
              <a:t>WRF-ARW </a:t>
            </a:r>
            <a:r>
              <a:rPr lang="ru-RU" altLang="ru-RU" sz="1600" dirty="0" smtClean="0"/>
              <a:t>способна моделировать процессы глубокой конвекции и явления, порожденные конвективными процессами.</a:t>
            </a:r>
          </a:p>
          <a:p>
            <a:pPr marL="0" indent="0" eaLnBrk="1" hangingPunct="1">
              <a:lnSpc>
                <a:spcPts val="22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AutoNum type="arabicPeriod"/>
            </a:pPr>
            <a:r>
              <a:rPr lang="ru-RU" altLang="ru-RU" sz="1600" dirty="0" smtClean="0"/>
              <a:t> Для идентификации этих явлений необходимо использовать числовые характеристики «идентификаторы» явлений и специальные формы представления (изображения) модельных данных. </a:t>
            </a:r>
          </a:p>
          <a:p>
            <a:pPr marL="0" indent="0" eaLnBrk="1" hangingPunct="1">
              <a:lnSpc>
                <a:spcPts val="22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AutoNum type="arabicPeriod"/>
            </a:pPr>
            <a:r>
              <a:rPr lang="ru-RU" altLang="ru-RU" sz="1600" dirty="0" smtClean="0"/>
              <a:t>Численные эксперименты показали наличие еще одного смерча на  прилегающей к Благовещенску территории Китая. Судя по расчетным данным смерч был сильнее, прошедшего в г. Благовещенск, вертикальные скорости в вихре достигали до 25 м/с.</a:t>
            </a:r>
          </a:p>
          <a:p>
            <a:pPr marL="0" indent="0" eaLnBrk="1" hangingPunct="1">
              <a:lnSpc>
                <a:spcPts val="22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AutoNum type="arabicPeriod"/>
            </a:pPr>
            <a:r>
              <a:rPr lang="ru-RU" altLang="ru-RU" sz="1600" dirty="0" smtClean="0"/>
              <a:t> </a:t>
            </a:r>
            <a:r>
              <a:rPr lang="ru-RU" altLang="ru-RU" sz="1600" b="1" i="1" dirty="0" smtClean="0"/>
              <a:t>Данные о смерче в КНР </a:t>
            </a:r>
            <a:r>
              <a:rPr lang="ru-RU" altLang="ru-RU" sz="1600" dirty="0" smtClean="0"/>
              <a:t>не публиковались в доступных нам источниках. </a:t>
            </a:r>
          </a:p>
          <a:p>
            <a:pPr marL="0" indent="0" eaLnBrk="1" hangingPunct="1">
              <a:lnSpc>
                <a:spcPts val="22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altLang="ru-RU" sz="1600" dirty="0" smtClean="0"/>
              <a:t>Возможно, смерч  прошел по малонаселенной местности или не отмечен наблюдателями (как в Благовещенске).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Font typeface="Wingdings 2" pitchFamily="18" charset="2"/>
              <a:buNone/>
            </a:pPr>
            <a:r>
              <a:rPr lang="ru-RU" altLang="ru-RU" sz="1600" dirty="0" smtClean="0"/>
              <a:t>На близлежащей станции </a:t>
            </a:r>
            <a:r>
              <a:rPr lang="ru-RU" altLang="ru-RU" sz="1600" dirty="0" err="1" smtClean="0"/>
              <a:t>Хэйхэ</a:t>
            </a:r>
            <a:r>
              <a:rPr lang="ru-RU" altLang="ru-RU" sz="1600" dirty="0" smtClean="0"/>
              <a:t> были отмечены грозы, пыльная буря, дождь (сообщение </a:t>
            </a:r>
            <a:r>
              <a:rPr lang="en-US" altLang="ru-RU" sz="1400" b="1" i="1" dirty="0" smtClean="0"/>
              <a:t>SYNOP</a:t>
            </a:r>
            <a:r>
              <a:rPr lang="en-US" altLang="ru-RU" sz="1600" dirty="0" smtClean="0"/>
              <a:t>)</a:t>
            </a:r>
            <a:r>
              <a:rPr lang="ru-RU" altLang="ru-RU" sz="1600" dirty="0" smtClean="0"/>
              <a:t>.</a:t>
            </a:r>
          </a:p>
          <a:p>
            <a:pPr marL="0" indent="0" eaLnBrk="1" hangingPunct="1">
              <a:lnSpc>
                <a:spcPts val="2200"/>
              </a:lnSpc>
              <a:spcBef>
                <a:spcPts val="1200"/>
              </a:spcBef>
              <a:buClr>
                <a:schemeClr val="tx1"/>
              </a:buClr>
              <a:buFont typeface="Wingdings 2" pitchFamily="18" charset="2"/>
              <a:buNone/>
            </a:pPr>
            <a:endParaRPr lang="ru-RU" altLang="ru-RU" sz="1600" dirty="0" smtClean="0"/>
          </a:p>
        </p:txBody>
      </p:sp>
      <p:sp>
        <p:nvSpPr>
          <p:cNvPr id="24580" name="Номер слайда 1"/>
          <p:cNvSpPr txBox="1">
            <a:spLocks noGrp="1"/>
          </p:cNvSpPr>
          <p:nvPr/>
        </p:nvSpPr>
        <p:spPr bwMode="auto">
          <a:xfrm>
            <a:off x="6462713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170C97F-7360-4395-BE2C-234B2B1B51C2}" type="slidenum">
              <a:rPr lang="ru-RU" altLang="ru-RU" sz="800" smtClean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altLang="ru-RU" sz="8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3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25" y="908720"/>
            <a:ext cx="8645508" cy="2128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Численные эксперименты по моделированию смерча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Благовещенске показали,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горизонтального шага в совокупности  с аккуратным описанием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рельефа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подстилающей поверхности модель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WRF-ARW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способна  достаточно точно 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воспроизводить сложные атмосферные процессы, в том числе вертикальные  движения.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дало возможность  предполагать, что при соответствующем горизонтальном шаге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воспроизводить вертикальные токи  и  орографические вихри, возникающие в процессе </a:t>
            </a:r>
          </a:p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обтекания неровностей подстилающей поверхности воздушным потоком, т.е. моделировать  </a:t>
            </a:r>
          </a:p>
          <a:p>
            <a:pPr>
              <a:lnSpc>
                <a:spcPts val="2000"/>
              </a:lnSpc>
            </a:pP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горные волны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опасные для полетов воздушных судов (ВС).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2" y="3230515"/>
            <a:ext cx="4092759" cy="31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425" y="3383591"/>
            <a:ext cx="4426207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взгляда на физическую карту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ДВ-региона достаточно, что бы понимать,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 данной территории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горные волны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или ином месте могут формироваться практически ежедневно и прогнозирование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интенсивности, опасной для аэронавигации, весьма актуальная задача для данного региона.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этой задачи запланировано в рамках темы 1.4.2  Плана НИРТ Росгидромета на 2020 – 2024 гг.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 </a:t>
            </a:r>
          </a:p>
          <a:p>
            <a:r>
              <a:rPr lang="ru-RU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*Вербицкая Е.М., Романский С.О</a:t>
            </a:r>
            <a:r>
              <a:rPr 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«Метеорология </a:t>
            </a:r>
            <a:r>
              <a:rPr lang="ru-RU" sz="1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гидрология</a:t>
            </a:r>
            <a:r>
              <a:rPr lang="ru-RU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№ </a:t>
            </a:r>
            <a:r>
              <a:rPr lang="ru-RU" sz="1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2018 г</a:t>
            </a:r>
            <a:r>
              <a:rPr lang="ru-RU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6, 2020г</a:t>
            </a:r>
            <a:r>
              <a:rPr lang="ru-RU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4869"/>
            <a:ext cx="2715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i="1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Горные волны</a:t>
            </a:r>
            <a:endParaRPr lang="ru-RU" sz="3200" u="sng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6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364" y="326959"/>
            <a:ext cx="83599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Горные волны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определялась  принципиальная возможность моделирования горной волны по модели 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WRF-ARW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Выбрана конфигурация  с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2-мя вложенными сетками: 3/1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км; </a:t>
            </a:r>
          </a:p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уровеней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вертикали.</a:t>
            </a: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Численные эксперименты выполнены по данным от 00 ВСВ 11.08.2014 г. </a:t>
            </a:r>
          </a:p>
          <a:p>
            <a:pPr lvl="0"/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Сусунайский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 (о. Сахалин), где 11 августа 2014 г. в период 16  - 19 час местного времени наблюдался сильный шквалистый ветер с порывами до 24 м/с, поваливший множество деревьев на склонах  хребта вблизи г. Южно-Сахалинска.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6" y="4188959"/>
            <a:ext cx="2353630" cy="194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16" y="4217222"/>
            <a:ext cx="2305913" cy="194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2231" y="6309318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Шаг 3 км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8572" y="631353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99"/>
                </a:solidFill>
              </a:rPr>
              <a:t>Шаг </a:t>
            </a:r>
            <a:r>
              <a:rPr lang="ru-RU" sz="1400" b="1" dirty="0" smtClean="0">
                <a:solidFill>
                  <a:srgbClr val="000099"/>
                </a:solidFill>
              </a:rPr>
              <a:t>1 </a:t>
            </a:r>
            <a:r>
              <a:rPr lang="ru-RU" sz="1400" b="1" dirty="0">
                <a:solidFill>
                  <a:srgbClr val="000099"/>
                </a:solidFill>
              </a:rPr>
              <a:t>км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9949" y="3764945"/>
            <a:ext cx="281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 и  линии  тока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3618209"/>
            <a:ext cx="34408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Численные эксперименты </a:t>
            </a:r>
          </a:p>
          <a:p>
            <a:r>
              <a:rPr lang="ru-RU" dirty="0" smtClean="0"/>
              <a:t>показали, что  причиной </a:t>
            </a:r>
          </a:p>
          <a:p>
            <a:r>
              <a:rPr lang="ru-RU" dirty="0" smtClean="0"/>
              <a:t>сильного и продолжительного </a:t>
            </a:r>
          </a:p>
          <a:p>
            <a:r>
              <a:rPr lang="ru-RU" dirty="0" smtClean="0"/>
              <a:t>шквалистого ветра </a:t>
            </a:r>
          </a:p>
          <a:p>
            <a:r>
              <a:rPr lang="ru-RU" dirty="0" smtClean="0"/>
              <a:t>были горные волны, </a:t>
            </a:r>
          </a:p>
          <a:p>
            <a:r>
              <a:rPr lang="ru-RU" dirty="0" smtClean="0"/>
              <a:t>образовавшиеся в процессе </a:t>
            </a:r>
          </a:p>
          <a:p>
            <a:r>
              <a:rPr lang="ru-RU" dirty="0" smtClean="0"/>
              <a:t>обтекания </a:t>
            </a:r>
            <a:r>
              <a:rPr lang="ru-RU" dirty="0" err="1" smtClean="0"/>
              <a:t>Сусунайского</a:t>
            </a:r>
            <a:r>
              <a:rPr lang="ru-RU" dirty="0" smtClean="0"/>
              <a:t> хребта </a:t>
            </a:r>
          </a:p>
          <a:p>
            <a:r>
              <a:rPr lang="ru-RU" dirty="0" smtClean="0"/>
              <a:t>воздушным потоком : </a:t>
            </a:r>
          </a:p>
          <a:p>
            <a:r>
              <a:rPr lang="ru-RU" dirty="0" smtClean="0"/>
              <a:t>большой скорости (10-15 м/с); </a:t>
            </a:r>
          </a:p>
          <a:p>
            <a:r>
              <a:rPr lang="ru-RU" dirty="0" smtClean="0"/>
              <a:t>фронтального направления;</a:t>
            </a:r>
          </a:p>
          <a:p>
            <a:r>
              <a:rPr lang="ru-RU" dirty="0" smtClean="0"/>
              <a:t>при устойчивой стратификации  .</a:t>
            </a:r>
          </a:p>
        </p:txBody>
      </p:sp>
    </p:spTree>
    <p:extLst>
      <p:ext uri="{BB962C8B-B14F-4D97-AF65-F5344CB8AC3E}">
        <p14:creationId xmlns:p14="http://schemas.microsoft.com/office/powerpoint/2010/main" val="18102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3" y="3793579"/>
            <a:ext cx="6777088" cy="290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9" y="764703"/>
            <a:ext cx="6777088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3021777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км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6087695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892" y="234137"/>
            <a:ext cx="859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Горная волна – Сусунайский хребет, о. Сахалин, 11.08.2014 г. (модель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WRF-ARW)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8779" y="59378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слой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0181" y="1427769"/>
            <a:ext cx="20154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увеличении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горизонтального 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шага 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1 км  до 3 км </a:t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общая структура волн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целом сохраняется,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детализация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сглаживается 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и  интенсивность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вертикальных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токов </a:t>
            </a:r>
            <a:endParaRPr lang="ru-RU" sz="1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снижается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8304" y="5445224"/>
            <a:ext cx="140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час от начала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интегрирования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302" y="3212976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км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1790" y="6237312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892" y="234137"/>
            <a:ext cx="859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Горная волна – Сусунайский хребет, о. Сахалин, 11.08.2014 г. (модель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WRF-ARW)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2" y="580038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слой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765175"/>
            <a:ext cx="68405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3540070"/>
            <a:ext cx="69135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62702" y="5373216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 часов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начала </a:t>
            </a: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8054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4163" y="420688"/>
            <a:ext cx="2389187" cy="881062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0099"/>
                </a:solidFill>
              </a:rPr>
              <a:t>Модель</a:t>
            </a:r>
            <a:r>
              <a:rPr lang="ru-RU" altLang="ru-RU" sz="4000" b="1" dirty="0" smtClean="0">
                <a:solidFill>
                  <a:srgbClr val="000099"/>
                </a:solidFill>
              </a:rPr>
              <a:t> </a:t>
            </a:r>
            <a:endParaRPr lang="ru-RU" altLang="ru-RU" b="1" dirty="0" smtClean="0"/>
          </a:p>
        </p:txBody>
      </p:sp>
      <p:sp>
        <p:nvSpPr>
          <p:cNvPr id="14339" name="Объект 4"/>
          <p:cNvSpPr>
            <a:spLocks noGrp="1"/>
          </p:cNvSpPr>
          <p:nvPr>
            <p:ph idx="1"/>
          </p:nvPr>
        </p:nvSpPr>
        <p:spPr>
          <a:xfrm>
            <a:off x="467544" y="1412776"/>
            <a:ext cx="8388350" cy="4176712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Clr>
                <a:schemeClr val="tx1"/>
              </a:buClr>
              <a:buNone/>
            </a:pPr>
            <a:r>
              <a:rPr lang="ru-RU" altLang="en-US" sz="2200" dirty="0" smtClean="0"/>
              <a:t>Необходимым требованиям удовлетворяет модель </a:t>
            </a:r>
            <a:r>
              <a:rPr lang="en-US" altLang="en-US" sz="2200" b="1" dirty="0" smtClean="0">
                <a:solidFill>
                  <a:srgbClr val="000099"/>
                </a:solidFill>
              </a:rPr>
              <a:t>WRF-ARW</a:t>
            </a:r>
            <a:r>
              <a:rPr lang="ru-RU" altLang="en-US" sz="2200" dirty="0"/>
              <a:t>:</a:t>
            </a:r>
            <a:endParaRPr lang="ru-RU" altLang="en-US" sz="2200" dirty="0" smtClean="0"/>
          </a:p>
          <a:p>
            <a:pPr marL="457200" indent="-457200" algn="just" eaLnBrk="1" hangingPunct="1">
              <a:buClr>
                <a:schemeClr val="tx1"/>
              </a:buClr>
              <a:buFont typeface="Arial" charset="0"/>
              <a:buAutoNum type="arabicParenR"/>
            </a:pPr>
            <a:r>
              <a:rPr lang="ru-RU" altLang="en-US" sz="2200" dirty="0" smtClean="0"/>
              <a:t>Это гидродинамическая негидростатическая модель прогноза погоды</a:t>
            </a:r>
            <a:r>
              <a:rPr lang="en-US" altLang="en-US" sz="2200" dirty="0" smtClean="0"/>
              <a:t>.</a:t>
            </a:r>
            <a:r>
              <a:rPr lang="ru-RU" altLang="en-US" sz="2200" dirty="0" smtClean="0"/>
              <a:t> </a:t>
            </a:r>
            <a:endParaRPr lang="ru-RU" altLang="en-US" sz="2200" dirty="0" smtClean="0">
              <a:solidFill>
                <a:srgbClr val="000099"/>
              </a:solidFill>
            </a:endParaRPr>
          </a:p>
          <a:p>
            <a:pPr marL="457200" indent="-457200" algn="just">
              <a:buClr>
                <a:schemeClr val="tx1"/>
              </a:buClr>
              <a:buFont typeface="Arial" charset="0"/>
              <a:buAutoNum type="arabicParenR"/>
            </a:pPr>
            <a:r>
              <a:rPr lang="ru-RU" altLang="en-US" sz="2200" dirty="0" smtClean="0"/>
              <a:t>Разработана и развивается сообществом научных организаций США (в том числе Национальным центром исследования атмосферы </a:t>
            </a:r>
            <a:r>
              <a:rPr lang="en-US" altLang="en-US" sz="2200" dirty="0" smtClean="0"/>
              <a:t>NCEP</a:t>
            </a:r>
            <a:r>
              <a:rPr lang="ru-RU" altLang="en-US" sz="2200" dirty="0" smtClean="0"/>
              <a:t>)</a:t>
            </a:r>
            <a:r>
              <a:rPr lang="ru-RU" altLang="en-US" sz="2200" dirty="0">
                <a:solidFill>
                  <a:prstClr val="black"/>
                </a:solidFill>
              </a:rPr>
              <a:t> и ряда других </a:t>
            </a:r>
            <a:r>
              <a:rPr lang="ru-RU" altLang="en-US" sz="2200" dirty="0" smtClean="0">
                <a:solidFill>
                  <a:prstClr val="black"/>
                </a:solidFill>
              </a:rPr>
              <a:t>стран</a:t>
            </a:r>
            <a:r>
              <a:rPr lang="ru-RU" altLang="en-US" sz="2200" dirty="0" smtClean="0"/>
              <a:t>.</a:t>
            </a:r>
            <a:r>
              <a:rPr lang="ru-RU" altLang="en-US" sz="1900" dirty="0" smtClean="0"/>
              <a:t> </a:t>
            </a:r>
          </a:p>
          <a:p>
            <a:pPr marL="457200" indent="-457200" algn="just" eaLnBrk="1" hangingPunct="1">
              <a:buClr>
                <a:schemeClr val="tx1"/>
              </a:buClr>
              <a:buFont typeface="Arial" charset="0"/>
              <a:buAutoNum type="arabicParenR"/>
            </a:pPr>
            <a:r>
              <a:rPr lang="ru-RU" altLang="en-US" sz="2200" dirty="0" smtClean="0"/>
              <a:t>Исходный код модели </a:t>
            </a:r>
            <a:r>
              <a:rPr lang="ru-RU" altLang="en-US" sz="2200" b="1" i="1" dirty="0" smtClean="0">
                <a:solidFill>
                  <a:srgbClr val="000099"/>
                </a:solidFill>
              </a:rPr>
              <a:t>свободно распространяется </a:t>
            </a:r>
            <a:r>
              <a:rPr lang="ru-RU" altLang="en-US" sz="2200" dirty="0" smtClean="0"/>
              <a:t>по сети Интернет</a:t>
            </a:r>
            <a:r>
              <a:rPr lang="en-US" altLang="en-US" sz="2200" dirty="0" smtClean="0"/>
              <a:t>.</a:t>
            </a:r>
            <a:endParaRPr lang="ru-RU" altLang="en-US" sz="2200" dirty="0" smtClean="0"/>
          </a:p>
          <a:p>
            <a:pPr marL="457200" indent="-457200" algn="just" eaLnBrk="1" hangingPunct="1">
              <a:buClr>
                <a:schemeClr val="tx1"/>
              </a:buClr>
              <a:buFont typeface="Arial" charset="0"/>
              <a:buAutoNum type="arabicParenR"/>
            </a:pPr>
            <a:r>
              <a:rPr lang="ru-RU" altLang="en-US" sz="2200" dirty="0" smtClean="0"/>
              <a:t>Модель </a:t>
            </a:r>
            <a:r>
              <a:rPr lang="ru-RU" altLang="en-US" sz="2200" b="1" i="1" dirty="0" smtClean="0">
                <a:solidFill>
                  <a:srgbClr val="000099"/>
                </a:solidFill>
              </a:rPr>
              <a:t>активно используется учеными многих стран </a:t>
            </a:r>
            <a:r>
              <a:rPr lang="ru-RU" altLang="en-US" sz="2200" dirty="0" smtClean="0"/>
              <a:t>для научных исследований. </a:t>
            </a:r>
          </a:p>
          <a:p>
            <a:pPr marL="457200" indent="-457200" algn="just" eaLnBrk="1" hangingPunct="1">
              <a:buClr>
                <a:schemeClr val="tx1"/>
              </a:buClr>
              <a:buFont typeface="Arial" charset="0"/>
              <a:buAutoNum type="arabicParenR"/>
            </a:pPr>
            <a:r>
              <a:rPr lang="ru-RU" altLang="en-US" sz="2200" dirty="0" smtClean="0"/>
              <a:t>На базе этой модели функционируют системы ЧПП в более, чем 20 странах</a:t>
            </a:r>
            <a:r>
              <a:rPr lang="en-US" altLang="en-US" sz="2200" dirty="0" smtClean="0"/>
              <a:t> </a:t>
            </a:r>
            <a:r>
              <a:rPr lang="ru-RU" altLang="en-US" sz="2200" dirty="0" smtClean="0"/>
              <a:t>мира (США, Канада, </a:t>
            </a:r>
            <a:r>
              <a:rPr lang="en-US" altLang="en-US" sz="2200" dirty="0" smtClean="0"/>
              <a:t>Ю</a:t>
            </a:r>
            <a:r>
              <a:rPr lang="ru-RU" altLang="en-US" sz="2200" dirty="0" smtClean="0"/>
              <a:t>. </a:t>
            </a:r>
            <a:r>
              <a:rPr lang="en-US" altLang="en-US" sz="2200" dirty="0" smtClean="0"/>
              <a:t>К</a:t>
            </a:r>
            <a:r>
              <a:rPr lang="ru-RU" altLang="en-US" sz="2200" dirty="0" err="1" smtClean="0"/>
              <a:t>орея</a:t>
            </a:r>
            <a:r>
              <a:rPr lang="ru-RU" altLang="en-US" sz="2200" dirty="0" smtClean="0"/>
              <a:t>, Италия, Россия и др.)</a:t>
            </a:r>
          </a:p>
        </p:txBody>
      </p:sp>
    </p:spTree>
    <p:extLst>
      <p:ext uri="{BB962C8B-B14F-4D97-AF65-F5344CB8AC3E}">
        <p14:creationId xmlns:p14="http://schemas.microsoft.com/office/powerpoint/2010/main" val="79016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2546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7" y="3933057"/>
            <a:ext cx="5245883" cy="246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4491"/>
            <a:ext cx="545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возмущений  </a:t>
            </a:r>
            <a:r>
              <a:rPr lang="ru-RU" sz="20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вертикали</a:t>
            </a:r>
            <a:endParaRPr lang="ru-RU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6273" y="908720"/>
            <a:ext cx="370159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численных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экспериментов хорошо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согласуются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данными самолетных наблюдений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представленными, например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книге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Турбулентность в </a:t>
            </a:r>
            <a:r>
              <a:rPr lang="ru-RU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 </a:t>
            </a:r>
            <a:endParaRPr lang="ru-RU" sz="16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атмосфере</a:t>
            </a:r>
            <a:r>
              <a:rPr lang="ru-RU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»*</a:t>
            </a:r>
            <a:r>
              <a:rPr lang="ru-RU" sz="1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содержащей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обширный 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экспериментальных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исследований.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видно распространение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возмущения в верхние слои атмосферы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формированием узловой поверхности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высотах ≈ 4 км - 6 км 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зеркальным отражением областей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восходящих и нисходящих токов.</a:t>
            </a:r>
          </a:p>
          <a:p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*</a:t>
            </a:r>
            <a:r>
              <a:rPr lang="ru-RU" sz="1400" dirty="0">
                <a:solidFill>
                  <a:srgbClr val="0000CC"/>
                </a:solidFill>
              </a:rPr>
              <a:t>Н.К. Винниченко, Н.З. </a:t>
            </a:r>
            <a:r>
              <a:rPr lang="ru-RU" sz="1400" dirty="0" err="1">
                <a:solidFill>
                  <a:srgbClr val="0000CC"/>
                </a:solidFill>
              </a:rPr>
              <a:t>Пинус</a:t>
            </a:r>
            <a:r>
              <a:rPr lang="ru-RU" sz="1400" dirty="0">
                <a:solidFill>
                  <a:srgbClr val="0000CC"/>
                </a:solidFill>
              </a:rPr>
              <a:t>, </a:t>
            </a:r>
            <a:endParaRPr lang="ru-RU" sz="1400" dirty="0" smtClean="0">
              <a:solidFill>
                <a:srgbClr val="0000CC"/>
              </a:solidFill>
            </a:endParaRPr>
          </a:p>
          <a:p>
            <a:r>
              <a:rPr lang="ru-RU" sz="1400" dirty="0" smtClean="0">
                <a:solidFill>
                  <a:srgbClr val="0000CC"/>
                </a:solidFill>
              </a:rPr>
              <a:t>    С.М</a:t>
            </a:r>
            <a:r>
              <a:rPr lang="ru-RU" sz="1400" dirty="0">
                <a:solidFill>
                  <a:srgbClr val="0000CC"/>
                </a:solidFill>
              </a:rPr>
              <a:t>. </a:t>
            </a:r>
            <a:r>
              <a:rPr lang="ru-RU" sz="1400" dirty="0" err="1">
                <a:solidFill>
                  <a:srgbClr val="0000CC"/>
                </a:solidFill>
              </a:rPr>
              <a:t>Шметер</a:t>
            </a:r>
            <a:r>
              <a:rPr lang="ru-RU" sz="1400" dirty="0">
                <a:solidFill>
                  <a:srgbClr val="0000CC"/>
                </a:solidFill>
              </a:rPr>
              <a:t>, Г.Н. Шур, </a:t>
            </a:r>
            <a:endParaRPr lang="ru-RU" sz="1400" dirty="0" smtClean="0">
              <a:solidFill>
                <a:srgbClr val="0000CC"/>
              </a:solidFill>
            </a:endParaRPr>
          </a:p>
          <a:p>
            <a:r>
              <a:rPr lang="ru-RU" sz="1400" dirty="0" smtClean="0">
                <a:solidFill>
                  <a:srgbClr val="0000CC"/>
                </a:solidFill>
              </a:rPr>
              <a:t>     </a:t>
            </a:r>
            <a:r>
              <a:rPr lang="ru-RU" sz="1400" dirty="0" err="1" smtClean="0">
                <a:solidFill>
                  <a:srgbClr val="0000CC"/>
                </a:solidFill>
              </a:rPr>
              <a:t>Гидрометеоиздат</a:t>
            </a:r>
            <a:r>
              <a:rPr lang="ru-RU" sz="1400" dirty="0">
                <a:solidFill>
                  <a:srgbClr val="0000CC"/>
                </a:solidFill>
              </a:rPr>
              <a:t>, Л. 1976 г</a:t>
            </a:r>
            <a:r>
              <a:rPr lang="ru-RU" sz="1400" dirty="0" smtClean="0">
                <a:solidFill>
                  <a:srgbClr val="0000CC"/>
                </a:solidFill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62000"/>
          </a:xfrm>
        </p:spPr>
        <p:txBody>
          <a:bodyPr/>
          <a:lstStyle/>
          <a:p>
            <a:pPr algn="l"/>
            <a:r>
              <a:rPr lang="ru-RU" altLang="ru-RU" sz="4000" b="1" dirty="0">
                <a:solidFill>
                  <a:srgbClr val="000099"/>
                </a:solidFill>
              </a:rPr>
              <a:t>Выводы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86800" cy="4876800"/>
          </a:xfrm>
        </p:spPr>
        <p:txBody>
          <a:bodyPr/>
          <a:lstStyle/>
          <a:p>
            <a:pPr marL="36000" indent="0">
              <a:lnSpc>
                <a:spcPts val="2500"/>
              </a:lnSpc>
              <a:spcBef>
                <a:spcPts val="600"/>
              </a:spcBef>
            </a:pPr>
            <a:r>
              <a:rPr lang="ru-RU" altLang="ru-RU" sz="2000" b="1" dirty="0">
                <a:solidFill>
                  <a:srgbClr val="000099"/>
                </a:solidFill>
              </a:rPr>
              <a:t>Численное моделирование</a:t>
            </a:r>
            <a:r>
              <a:rPr lang="ru-RU" altLang="ru-RU" sz="2000" b="1" dirty="0"/>
              <a:t> </a:t>
            </a:r>
            <a:r>
              <a:rPr lang="ru-RU" altLang="ru-RU" sz="2000" b="1" dirty="0" smtClean="0"/>
              <a:t>сложных атмосферных процессов по </a:t>
            </a:r>
            <a:r>
              <a:rPr lang="ru-RU" altLang="ru-RU" sz="2000" b="1" dirty="0"/>
              <a:t>негидростатическим мезомасштабным моделям является </a:t>
            </a:r>
            <a:r>
              <a:rPr lang="ru-RU" altLang="ru-RU" sz="2000" b="1" dirty="0">
                <a:solidFill>
                  <a:srgbClr val="000099"/>
                </a:solidFill>
              </a:rPr>
              <a:t>весьма перспективным</a:t>
            </a:r>
            <a:r>
              <a:rPr lang="ru-RU" altLang="ru-RU" sz="2000" b="1" dirty="0"/>
              <a:t> направлением развития методической основы прогноза опасных явлений </a:t>
            </a:r>
            <a:r>
              <a:rPr lang="ru-RU" altLang="ru-RU" sz="2000" b="1" dirty="0" smtClean="0"/>
              <a:t>погоды.</a:t>
            </a:r>
          </a:p>
          <a:p>
            <a:pPr marL="36000" lvl="0" indent="0">
              <a:lnSpc>
                <a:spcPts val="2500"/>
              </a:lnSpc>
              <a:spcBef>
                <a:spcPts val="1200"/>
              </a:spcBef>
            </a:pPr>
            <a:r>
              <a:rPr lang="ru-RU" altLang="ru-RU" sz="2000" b="1" dirty="0" smtClean="0">
                <a:solidFill>
                  <a:srgbClr val="000000"/>
                </a:solidFill>
              </a:rPr>
              <a:t>Для успешного моделирования </a:t>
            </a:r>
            <a:r>
              <a:rPr lang="ru-RU" altLang="ru-RU" sz="2000" b="1" dirty="0">
                <a:solidFill>
                  <a:srgbClr val="000000"/>
                </a:solidFill>
              </a:rPr>
              <a:t>конкретных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явлений </a:t>
            </a:r>
            <a:r>
              <a:rPr lang="ru-RU" altLang="ru-RU" sz="2000" b="1" dirty="0">
                <a:solidFill>
                  <a:srgbClr val="000000"/>
                </a:solidFill>
              </a:rPr>
              <a:t>в </a:t>
            </a:r>
            <a:r>
              <a:rPr lang="ru-RU" altLang="ru-RU" sz="2000" b="1" dirty="0">
                <a:solidFill>
                  <a:srgbClr val="000099"/>
                </a:solidFill>
              </a:rPr>
              <a:t>заданных физико-географических </a:t>
            </a:r>
            <a:r>
              <a:rPr lang="ru-RU" altLang="ru-RU" sz="2000" b="1" dirty="0" smtClean="0">
                <a:solidFill>
                  <a:srgbClr val="000099"/>
                </a:solidFill>
              </a:rPr>
              <a:t>условиях важно:</a:t>
            </a:r>
            <a:r>
              <a:rPr lang="ru-RU" altLang="ru-RU" sz="2000" b="1" dirty="0" smtClean="0"/>
              <a:t> </a:t>
            </a:r>
          </a:p>
          <a:p>
            <a:pPr marL="36000" lv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2000" b="1" dirty="0"/>
              <a:t>	</a:t>
            </a:r>
            <a:r>
              <a:rPr lang="ru-RU" altLang="ru-RU" sz="2000" b="1" dirty="0" smtClean="0"/>
              <a:t>- определить горизонтальное разрешение модели и</a:t>
            </a:r>
          </a:p>
          <a:p>
            <a:pPr marL="36000" lv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          соответствующую детализацию рельефа местности; </a:t>
            </a:r>
          </a:p>
          <a:p>
            <a:pPr marL="36000" lv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2000" b="1" dirty="0"/>
              <a:t>	</a:t>
            </a:r>
            <a:r>
              <a:rPr lang="ru-RU" altLang="ru-RU" sz="2000" b="1" dirty="0" smtClean="0"/>
              <a:t>- аккуратно описать свойства подстилающей поверхности;</a:t>
            </a:r>
          </a:p>
          <a:p>
            <a:pPr marL="36000" lv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2000" b="1" dirty="0"/>
              <a:t>	</a:t>
            </a:r>
            <a:r>
              <a:rPr lang="ru-RU" altLang="ru-RU" sz="2000" b="1" dirty="0" smtClean="0"/>
              <a:t>- подобрать </a:t>
            </a:r>
            <a:r>
              <a:rPr lang="ru-RU" altLang="ru-RU" sz="2000" b="1" dirty="0" smtClean="0">
                <a:solidFill>
                  <a:srgbClr val="000099"/>
                </a:solidFill>
              </a:rPr>
              <a:t>совокупности</a:t>
            </a:r>
            <a:r>
              <a:rPr lang="ru-RU" altLang="ru-RU" sz="2000" b="1" dirty="0" smtClean="0"/>
              <a:t> </a:t>
            </a:r>
            <a:r>
              <a:rPr lang="ru-RU" altLang="ru-RU" sz="2000" b="1" dirty="0" smtClean="0">
                <a:solidFill>
                  <a:srgbClr val="000099"/>
                </a:solidFill>
              </a:rPr>
              <a:t>параметризаций</a:t>
            </a:r>
            <a:r>
              <a:rPr lang="ru-RU" altLang="ru-RU" sz="2000" b="1" dirty="0" smtClean="0"/>
              <a:t> процессов</a:t>
            </a:r>
          </a:p>
          <a:p>
            <a:pPr marL="36000" lv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ru-RU" altLang="ru-RU" sz="2000" b="1" dirty="0"/>
              <a:t> </a:t>
            </a:r>
            <a:r>
              <a:rPr lang="ru-RU" altLang="ru-RU" sz="2000" b="1" dirty="0" smtClean="0"/>
              <a:t>              подсеточного масштаба.</a:t>
            </a:r>
            <a:endParaRPr lang="ru-RU" alt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053" y="2780928"/>
            <a:ext cx="4039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Доклад окончен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Спасибо за внимание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95736" y="2095401"/>
            <a:ext cx="4896544" cy="2448272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5208588" cy="65354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000099"/>
                </a:solidFill>
              </a:rPr>
              <a:t>Система уравнений</a:t>
            </a:r>
          </a:p>
        </p:txBody>
      </p:sp>
      <p:graphicFrame>
        <p:nvGraphicFramePr>
          <p:cNvPr id="14339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91093"/>
              </p:ext>
            </p:extLst>
          </p:nvPr>
        </p:nvGraphicFramePr>
        <p:xfrm>
          <a:off x="755576" y="2675481"/>
          <a:ext cx="5341938" cy="56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" name="Уравнение" r:id="rId4" imgW="2529233" imgH="456967" progId="Equation.3">
                  <p:embed/>
                </p:oleObj>
              </mc:Choice>
              <mc:Fallback>
                <p:oleObj name="Уравнение" r:id="rId4" imgW="2529233" imgH="45696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675481"/>
                        <a:ext cx="5341938" cy="56753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340908"/>
              </p:ext>
            </p:extLst>
          </p:nvPr>
        </p:nvGraphicFramePr>
        <p:xfrm>
          <a:off x="755576" y="3284984"/>
          <a:ext cx="5360988" cy="549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7" name="Уравнение" r:id="rId6" imgW="2537523" imgH="463428" progId="Equation.3">
                  <p:embed/>
                </p:oleObj>
              </mc:Choice>
              <mc:Fallback>
                <p:oleObj name="Уравнение" r:id="rId6" imgW="2537523" imgH="4634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284984"/>
                        <a:ext cx="5360988" cy="54990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8154"/>
              </p:ext>
            </p:extLst>
          </p:nvPr>
        </p:nvGraphicFramePr>
        <p:xfrm>
          <a:off x="755576" y="3918061"/>
          <a:ext cx="47799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8" name="Уравнение" r:id="rId8" imgW="2270330" imgH="483345" progId="Equation.3">
                  <p:embed/>
                </p:oleObj>
              </mc:Choice>
              <mc:Fallback>
                <p:oleObj name="Уравнение" r:id="rId8" imgW="2270330" imgH="48334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918061"/>
                        <a:ext cx="4779963" cy="606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974155"/>
              </p:ext>
            </p:extLst>
          </p:nvPr>
        </p:nvGraphicFramePr>
        <p:xfrm>
          <a:off x="755576" y="4569395"/>
          <a:ext cx="3967163" cy="56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9" name="Уравнение" r:id="rId10" imgW="1869724" imgH="438222" progId="Equation.3">
                  <p:embed/>
                </p:oleObj>
              </mc:Choice>
              <mc:Fallback>
                <p:oleObj name="Уравнение" r:id="rId10" imgW="1869724" imgH="43822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569395"/>
                        <a:ext cx="3967163" cy="56753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429107"/>
              </p:ext>
            </p:extLst>
          </p:nvPr>
        </p:nvGraphicFramePr>
        <p:xfrm>
          <a:off x="755576" y="5228932"/>
          <a:ext cx="2341563" cy="59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" name="Уравнение" r:id="rId12" imgW="1103266" imgH="412671" progId="Equation.3">
                  <p:embed/>
                </p:oleObj>
              </mc:Choice>
              <mc:Fallback>
                <p:oleObj name="Уравнение" r:id="rId12" imgW="1103266" imgH="4126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228932"/>
                        <a:ext cx="2341563" cy="5909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084873"/>
              </p:ext>
            </p:extLst>
          </p:nvPr>
        </p:nvGraphicFramePr>
        <p:xfrm>
          <a:off x="755576" y="5870282"/>
          <a:ext cx="2844800" cy="56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" name="Уравнение" r:id="rId14" imgW="1334294" imgH="426099" progId="Equation.3">
                  <p:embed/>
                </p:oleObj>
              </mc:Choice>
              <mc:Fallback>
                <p:oleObj name="Уравнение" r:id="rId14" imgW="1334294" imgH="42609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870282"/>
                        <a:ext cx="2844800" cy="56753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627188" y="1341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71616"/>
              </a:solidFill>
            </a:endParaRP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1627188" y="4008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171616"/>
                </a:solidFill>
                <a:ea typeface="宋体" charset="-122"/>
                <a:cs typeface="Times New Roman" pitchFamily="18" charset="0"/>
              </a:rPr>
              <a:t>                                                                   </a:t>
            </a:r>
            <a:r>
              <a:rPr lang="ru-RU" altLang="zh-CN" sz="600" dirty="0" smtClean="0">
                <a:solidFill>
                  <a:srgbClr val="171616"/>
                </a:solidFill>
                <a:ea typeface="宋体" charset="-122"/>
                <a:cs typeface="Times New Roman" pitchFamily="18" charset="0"/>
              </a:rPr>
              <a:t> </a:t>
            </a:r>
            <a:endParaRPr lang="ru-RU" altLang="zh-CN" dirty="0" smtClean="0">
              <a:solidFill>
                <a:srgbClr val="171616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9188" y="2856346"/>
            <a:ext cx="496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171616"/>
                </a:solidFill>
              </a:rPr>
              <a:t>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9188" y="3460242"/>
            <a:ext cx="496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171616"/>
                </a:solidFill>
              </a:rPr>
              <a:t>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9188" y="405525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3333FF"/>
                </a:solidFill>
              </a:rPr>
              <a:t>(3)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9188" y="4718800"/>
            <a:ext cx="496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171616"/>
                </a:solidFill>
              </a:rPr>
              <a:t>(4)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4755" y="5373216"/>
            <a:ext cx="47160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3333FF"/>
                </a:solidFill>
              </a:rPr>
              <a:t>(5)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0379" y="6036415"/>
            <a:ext cx="496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171616"/>
                </a:solidFill>
              </a:rPr>
              <a:t>(6)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037" y="696873"/>
            <a:ext cx="84969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600" b="1" dirty="0" smtClean="0">
                <a:solidFill>
                  <a:prstClr val="black"/>
                </a:solidFill>
              </a:rPr>
              <a:t>На слайде приведены основные эволюционные уравнения  модели: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altLang="ru-RU" sz="1600" dirty="0">
                <a:solidFill>
                  <a:prstClr val="black"/>
                </a:solidFill>
              </a:rPr>
              <a:t>три уравнения </a:t>
            </a:r>
            <a:r>
              <a:rPr lang="ru-RU" altLang="ru-RU" sz="1600" dirty="0" smtClean="0">
                <a:solidFill>
                  <a:prstClr val="black"/>
                </a:solidFill>
              </a:rPr>
              <a:t>движения;   уравнение </a:t>
            </a:r>
            <a:r>
              <a:rPr lang="ru-RU" altLang="ru-RU" sz="1600" dirty="0">
                <a:solidFill>
                  <a:prstClr val="black"/>
                </a:solidFill>
              </a:rPr>
              <a:t>изменения </a:t>
            </a:r>
            <a:r>
              <a:rPr lang="ru-RU" altLang="ru-RU" sz="1600" dirty="0" smtClean="0">
                <a:solidFill>
                  <a:prstClr val="black"/>
                </a:solidFill>
              </a:rPr>
              <a:t>геопотенциала;  уравнение </a:t>
            </a:r>
            <a:r>
              <a:rPr lang="ru-RU" altLang="ru-RU" sz="1600" dirty="0">
                <a:solidFill>
                  <a:prstClr val="black"/>
                </a:solidFill>
              </a:rPr>
              <a:t>баланса </a:t>
            </a:r>
            <a:r>
              <a:rPr lang="ru-RU" altLang="ru-RU" sz="1600" dirty="0" smtClean="0">
                <a:solidFill>
                  <a:prstClr val="black"/>
                </a:solidFill>
              </a:rPr>
              <a:t>массы;   уравнение </a:t>
            </a:r>
            <a:r>
              <a:rPr lang="ru-RU" altLang="ru-RU" sz="1600" dirty="0">
                <a:solidFill>
                  <a:prstClr val="black"/>
                </a:solidFill>
              </a:rPr>
              <a:t>баланса </a:t>
            </a:r>
            <a:r>
              <a:rPr lang="ru-RU" altLang="ru-RU" sz="1600" dirty="0" smtClean="0">
                <a:solidFill>
                  <a:prstClr val="black"/>
                </a:solidFill>
              </a:rPr>
              <a:t>температуры.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lang="ru-RU" altLang="ru-RU" sz="1600" dirty="0">
                <a:solidFill>
                  <a:prstClr val="black"/>
                </a:solidFill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Для </a:t>
            </a:r>
            <a:r>
              <a:rPr lang="ru-RU" altLang="ru-RU" sz="1600" b="1" dirty="0">
                <a:solidFill>
                  <a:prstClr val="black"/>
                </a:solidFill>
              </a:rPr>
              <a:t>целей 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 моделирования  конвективных процессов необходимы: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altLang="ru-RU" sz="1600" b="1" dirty="0" smtClean="0">
                <a:solidFill>
                  <a:srgbClr val="3333FF"/>
                </a:solidFill>
              </a:rPr>
              <a:t>уравнение </a:t>
            </a:r>
            <a:r>
              <a:rPr lang="ru-RU" altLang="ru-RU" sz="1600" b="1" dirty="0">
                <a:solidFill>
                  <a:srgbClr val="3333FF"/>
                </a:solidFill>
              </a:rPr>
              <a:t>(3</a:t>
            </a:r>
            <a:r>
              <a:rPr lang="ru-RU" altLang="ru-RU" sz="1600" dirty="0">
                <a:solidFill>
                  <a:prstClr val="black"/>
                </a:solidFill>
              </a:rPr>
              <a:t>) – </a:t>
            </a:r>
            <a:r>
              <a:rPr lang="ru-RU" altLang="ru-RU" sz="1600" dirty="0" smtClean="0">
                <a:solidFill>
                  <a:prstClr val="black"/>
                </a:solidFill>
              </a:rPr>
              <a:t>эволюционное </a:t>
            </a:r>
            <a:r>
              <a:rPr lang="ru-RU" altLang="ru-RU" sz="1600" dirty="0">
                <a:solidFill>
                  <a:prstClr val="black"/>
                </a:solidFill>
              </a:rPr>
              <a:t>уравнение для вертикальных скоростей движения частиц </a:t>
            </a:r>
            <a:r>
              <a:rPr lang="ru-RU" altLang="ru-RU" sz="1600" dirty="0" smtClean="0">
                <a:solidFill>
                  <a:prstClr val="black"/>
                </a:solidFill>
              </a:rPr>
              <a:t>воздуха (негидростатичнось атмосферы);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lvl="0"/>
            <a:r>
              <a:rPr lang="ru-RU" altLang="ru-RU" sz="1600" b="1" dirty="0" smtClean="0">
                <a:solidFill>
                  <a:srgbClr val="3333FF"/>
                </a:solidFill>
              </a:rPr>
              <a:t>уравнение </a:t>
            </a:r>
            <a:r>
              <a:rPr lang="ru-RU" altLang="ru-RU" sz="1600" b="1" dirty="0">
                <a:solidFill>
                  <a:srgbClr val="3333FF"/>
                </a:solidFill>
              </a:rPr>
              <a:t>(5)</a:t>
            </a:r>
            <a:r>
              <a:rPr lang="ru-RU" altLang="ru-RU" sz="1600" dirty="0">
                <a:solidFill>
                  <a:prstClr val="black"/>
                </a:solidFill>
              </a:rPr>
              <a:t> – </a:t>
            </a:r>
            <a:r>
              <a:rPr lang="ru-RU" altLang="ru-RU" sz="1600" dirty="0" smtClean="0">
                <a:solidFill>
                  <a:prstClr val="black"/>
                </a:solidFill>
              </a:rPr>
              <a:t>эволюционное </a:t>
            </a:r>
            <a:r>
              <a:rPr lang="ru-RU" altLang="ru-RU" sz="1600" dirty="0">
                <a:solidFill>
                  <a:prstClr val="black"/>
                </a:solidFill>
              </a:rPr>
              <a:t>уравнение для плотности </a:t>
            </a:r>
            <a:r>
              <a:rPr lang="ru-RU" altLang="ru-RU" sz="1600" dirty="0" smtClean="0">
                <a:solidFill>
                  <a:prstClr val="black"/>
                </a:solidFill>
              </a:rPr>
              <a:t>воздуха (сжимаемость атмосферы).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672394" y="2761160"/>
            <a:ext cx="275870" cy="18199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2891891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Уравнения </a:t>
            </a:r>
          </a:p>
          <a:p>
            <a:r>
              <a:rPr lang="ru-RU" dirty="0" smtClean="0"/>
              <a:t>движения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01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25" y="692696"/>
            <a:ext cx="878497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b="1" i="1" dirty="0" smtClean="0">
                <a:solidFill>
                  <a:srgbClr val="3333CC"/>
                </a:solidFill>
                <a:cs typeface="Arial" panose="020B0604020202020204" pitchFamily="34" charset="0"/>
              </a:rPr>
              <a:t>Первым опытом  </a:t>
            </a:r>
            <a:r>
              <a:rPr lang="ru-RU" sz="1400" i="1" dirty="0" smtClean="0">
                <a:solidFill>
                  <a:srgbClr val="3333CC"/>
                </a:solidFill>
                <a:cs typeface="Arial" panose="020B0604020202020204" pitchFamily="34" charset="0"/>
              </a:rPr>
              <a:t>(</a:t>
            </a:r>
            <a:r>
              <a:rPr lang="ru-RU" sz="1400" b="1" i="1" dirty="0" smtClean="0">
                <a:solidFill>
                  <a:srgbClr val="3333CC"/>
                </a:solidFill>
                <a:cs typeface="Arial" panose="020B0604020202020204" pitchFamily="34" charset="0"/>
              </a:rPr>
              <a:t>2011 – 2012 гг.</a:t>
            </a:r>
            <a:r>
              <a:rPr lang="ru-RU" sz="1400" i="1" dirty="0" smtClean="0">
                <a:solidFill>
                  <a:srgbClr val="3333CC"/>
                </a:solidFill>
                <a:cs typeface="Arial" panose="020B0604020202020204" pitchFamily="34" charset="0"/>
              </a:rPr>
              <a:t>) 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по  апробации возможностей модели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WRF-ARW </a:t>
            </a:r>
            <a:endParaRPr lang="ru-RU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для прогнозирования  опасных явлений погоды конвективной природы была </a:t>
            </a:r>
          </a:p>
          <a:p>
            <a:pPr>
              <a:lnSpc>
                <a:spcPts val="3000"/>
              </a:lnSpc>
            </a:pPr>
            <a:r>
              <a:rPr lang="ru-RU" b="1" i="1" dirty="0" smtClean="0">
                <a:solidFill>
                  <a:srgbClr val="0000CC"/>
                </a:solidFill>
                <a:cs typeface="Arial" panose="020B0604020202020204" pitchFamily="34" charset="0"/>
              </a:rPr>
              <a:t>задача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3333CC"/>
                </a:solidFill>
                <a:cs typeface="Arial" panose="020B0604020202020204" pitchFamily="34" charset="0"/>
              </a:rPr>
              <a:t>прогноза шквалов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на территории </a:t>
            </a:r>
            <a:r>
              <a:rPr lang="ru-RU" b="1" i="1" dirty="0" smtClean="0">
                <a:solidFill>
                  <a:srgbClr val="3333CC"/>
                </a:solidFill>
                <a:cs typeface="Arial" panose="020B0604020202020204" pitchFamily="34" charset="0"/>
              </a:rPr>
              <a:t>Забайкалья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  в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связи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с  достаточно  высокой частотой  появления  на этой территории,  причиняемым  ущербом, а так же  отсутствием удовлетворительной методической и информационной базы для  прогнозирования.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Задача решалась по заявке Забайкальского УГМС в рамках Плана НИР Росгидромета.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842448" cy="838200"/>
          </a:xfrm>
        </p:spPr>
        <p:txBody>
          <a:bodyPr/>
          <a:lstStyle/>
          <a:p>
            <a:r>
              <a:rPr lang="ru-RU" altLang="ja-JP" sz="3600" b="1" dirty="0">
                <a:solidFill>
                  <a:srgbClr val="000099"/>
                </a:solidFill>
              </a:rPr>
              <a:t>Объект </a:t>
            </a:r>
            <a:r>
              <a:rPr lang="ru-RU" altLang="ja-JP" sz="3600" b="1" dirty="0" smtClean="0">
                <a:solidFill>
                  <a:srgbClr val="000099"/>
                </a:solidFill>
              </a:rPr>
              <a:t>исследования</a:t>
            </a:r>
            <a:endParaRPr lang="ru-RU" altLang="ru-RU" sz="3600" b="1" dirty="0">
              <a:solidFill>
                <a:srgbClr val="000099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712968" cy="568863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1400" dirty="0"/>
              <a:t>	</a:t>
            </a:r>
            <a:r>
              <a:rPr lang="ru-RU" altLang="ja-JP" sz="1800" b="1" dirty="0"/>
              <a:t>Под термином </a:t>
            </a:r>
            <a:r>
              <a:rPr lang="ru-RU" altLang="ja-JP" sz="1800" b="1" dirty="0">
                <a:solidFill>
                  <a:srgbClr val="800080"/>
                </a:solidFill>
              </a:rPr>
              <a:t>«шквал»</a:t>
            </a:r>
            <a:r>
              <a:rPr lang="ru-RU" altLang="ja-JP" sz="1800" b="1" dirty="0"/>
              <a:t> понимают кратковременное локальное усиление ветра, сопровождающееся изменениями его направления.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ru-RU" altLang="ja-JP" sz="1800" b="1" dirty="0"/>
              <a:t>	</a:t>
            </a:r>
            <a:r>
              <a:rPr lang="ru-RU" altLang="ja-JP" sz="1800" b="1" dirty="0" smtClean="0">
                <a:solidFill>
                  <a:srgbClr val="000099"/>
                </a:solidFill>
              </a:rPr>
              <a:t>Опасная скорость</a:t>
            </a:r>
            <a:r>
              <a:rPr lang="ru-RU" altLang="ja-JP" sz="1800" b="1" dirty="0" smtClean="0"/>
              <a:t> </a:t>
            </a:r>
            <a:r>
              <a:rPr lang="ru-RU" altLang="ja-JP" sz="1800" b="1" dirty="0"/>
              <a:t>ветра при шквалах </a:t>
            </a:r>
            <a:r>
              <a:rPr lang="ru-RU" altLang="ja-JP" sz="1800" b="1" dirty="0">
                <a:solidFill>
                  <a:srgbClr val="000099"/>
                </a:solidFill>
                <a:cs typeface="Arial" pitchFamily="34" charset="0"/>
              </a:rPr>
              <a:t>≥</a:t>
            </a:r>
            <a:r>
              <a:rPr lang="ru-RU" altLang="ja-JP" sz="1800" b="1" dirty="0">
                <a:solidFill>
                  <a:srgbClr val="000099"/>
                </a:solidFill>
              </a:rPr>
              <a:t> 20 м/с</a:t>
            </a:r>
            <a:r>
              <a:rPr lang="ru-RU" altLang="ja-JP" sz="1800" b="1" dirty="0"/>
              <a:t>. </a:t>
            </a:r>
            <a:endParaRPr lang="ru-RU" altLang="ja-JP" sz="18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ja-JP" sz="1800" b="1" dirty="0">
                <a:solidFill>
                  <a:srgbClr val="000099"/>
                </a:solidFill>
              </a:rPr>
              <a:t> </a:t>
            </a:r>
            <a:r>
              <a:rPr lang="ru-RU" altLang="ja-JP" sz="1800" b="1" dirty="0" smtClean="0">
                <a:solidFill>
                  <a:srgbClr val="000099"/>
                </a:solidFill>
              </a:rPr>
              <a:t>    Продолжительность </a:t>
            </a:r>
            <a:r>
              <a:rPr lang="ru-RU" altLang="ja-JP" sz="1800" b="1" dirty="0"/>
              <a:t>шквала </a:t>
            </a:r>
            <a:r>
              <a:rPr lang="ru-RU" altLang="ja-JP" sz="1800" b="1" dirty="0" smtClean="0"/>
              <a:t>в конкретной точке пространства составляет несколько </a:t>
            </a:r>
            <a:r>
              <a:rPr lang="ru-RU" altLang="ja-JP" sz="1800" b="1" dirty="0"/>
              <a:t>минут.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ru-RU" altLang="ja-JP" sz="1800" b="1" dirty="0"/>
              <a:t>	Перемещаясь, </a:t>
            </a:r>
            <a:r>
              <a:rPr lang="ru-RU" altLang="ja-JP" sz="1800" b="1" dirty="0">
                <a:solidFill>
                  <a:srgbClr val="800080"/>
                </a:solidFill>
              </a:rPr>
              <a:t>шквал</a:t>
            </a:r>
            <a:r>
              <a:rPr lang="ru-RU" altLang="ja-JP" sz="1800" b="1" dirty="0"/>
              <a:t>, как явление, может существовать до нескольких часов, а длина </a:t>
            </a:r>
            <a:r>
              <a:rPr lang="ru-RU" altLang="ja-JP" sz="1800" b="1" dirty="0">
                <a:solidFill>
                  <a:srgbClr val="800080"/>
                </a:solidFill>
              </a:rPr>
              <a:t>линии шквалов</a:t>
            </a:r>
            <a:r>
              <a:rPr lang="ru-RU" altLang="ja-JP" sz="1800" b="1" dirty="0"/>
              <a:t> </a:t>
            </a:r>
            <a:r>
              <a:rPr lang="ru-RU" altLang="ja-JP" sz="1800" b="1" dirty="0" smtClean="0"/>
              <a:t> может </a:t>
            </a:r>
            <a:r>
              <a:rPr lang="ru-RU" altLang="ja-JP" sz="1800" b="1" dirty="0"/>
              <a:t>составлять </a:t>
            </a:r>
            <a:r>
              <a:rPr lang="ru-RU" altLang="ja-JP" sz="1800" b="1" dirty="0" smtClean="0">
                <a:solidFill>
                  <a:srgbClr val="800080"/>
                </a:solidFill>
              </a:rPr>
              <a:t>100–150 </a:t>
            </a:r>
            <a:r>
              <a:rPr lang="ru-RU" altLang="ja-JP" sz="1800" b="1" dirty="0">
                <a:solidFill>
                  <a:srgbClr val="800080"/>
                </a:solidFill>
              </a:rPr>
              <a:t>км</a:t>
            </a:r>
            <a:r>
              <a:rPr lang="ru-RU" altLang="ja-JP" sz="1800" b="1" dirty="0"/>
              <a:t>. </a:t>
            </a:r>
            <a:endParaRPr lang="ru-RU" altLang="ja-JP" sz="18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ja-JP" sz="1800" b="1" dirty="0"/>
          </a:p>
          <a:p>
            <a:pPr marL="0" lvl="0" indent="4572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ja-JP" sz="1800" b="1" kern="1200" dirty="0"/>
              <a:t>При шквале всегда имеет место </a:t>
            </a:r>
            <a:endParaRPr lang="ru-RU" altLang="ja-JP" sz="1800" b="1" kern="1200" dirty="0" smtClean="0"/>
          </a:p>
          <a:p>
            <a:pPr marL="0" lvl="0" indent="4572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ja-JP" sz="1800" b="1" kern="1200" dirty="0" smtClean="0"/>
              <a:t>вихревое </a:t>
            </a:r>
            <a:r>
              <a:rPr lang="ru-RU" altLang="ja-JP" sz="1800" b="1" kern="1200" dirty="0"/>
              <a:t>движение с горизонтальной </a:t>
            </a:r>
            <a:endParaRPr lang="ru-RU" altLang="ja-JP" sz="1800" b="1" kern="1200" dirty="0" smtClean="0"/>
          </a:p>
          <a:p>
            <a:pPr marL="0" lvl="0" indent="4572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ja-JP" sz="1800" b="1" kern="1200" dirty="0" smtClean="0"/>
              <a:t>осью </a:t>
            </a:r>
            <a:r>
              <a:rPr lang="ru-RU" altLang="ja-JP" sz="1800" b="1" kern="1200" dirty="0"/>
              <a:t>вращения. </a:t>
            </a:r>
            <a:endParaRPr lang="ru-RU" altLang="ja-JP" sz="1800" b="1" kern="1200" dirty="0" smtClean="0"/>
          </a:p>
          <a:p>
            <a:pPr marL="0" lvl="0" indent="0">
              <a:spcBef>
                <a:spcPts val="0"/>
              </a:spcBef>
              <a:buNone/>
            </a:pPr>
            <a:endParaRPr lang="ru-RU" altLang="ja-JP" sz="1800" b="1" dirty="0">
              <a:solidFill>
                <a:srgbClr val="000099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ja-JP" sz="1400" b="1" i="1" dirty="0" smtClean="0">
                <a:solidFill>
                  <a:srgbClr val="000099"/>
                </a:solidFill>
              </a:rPr>
              <a:t>Шквалы</a:t>
            </a:r>
            <a:r>
              <a:rPr lang="ru-RU" altLang="ja-JP" sz="1400" i="1" dirty="0" smtClean="0">
                <a:solidFill>
                  <a:srgbClr val="000000"/>
                </a:solidFill>
              </a:rPr>
              <a:t> </a:t>
            </a:r>
            <a:r>
              <a:rPr lang="ru-RU" altLang="ja-JP" sz="1400" i="1" dirty="0">
                <a:solidFill>
                  <a:srgbClr val="000000"/>
                </a:solidFill>
              </a:rPr>
              <a:t>наблюдаются в теплый период года и бывают </a:t>
            </a:r>
            <a:endParaRPr lang="ru-RU" altLang="ja-JP" sz="1400" i="1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ja-JP" sz="1400" b="1" i="1" dirty="0" smtClean="0">
                <a:solidFill>
                  <a:srgbClr val="000099"/>
                </a:solidFill>
              </a:rPr>
              <a:t>внутримассовые </a:t>
            </a:r>
            <a:r>
              <a:rPr lang="ru-RU" altLang="ja-JP" sz="1400" b="1" i="1" dirty="0">
                <a:solidFill>
                  <a:srgbClr val="000099"/>
                </a:solidFill>
              </a:rPr>
              <a:t>и фронтальные</a:t>
            </a:r>
            <a:r>
              <a:rPr lang="ru-RU" altLang="ja-JP" sz="1400" i="1" dirty="0">
                <a:solidFill>
                  <a:srgbClr val="000000"/>
                </a:solidFill>
              </a:rPr>
              <a:t>.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altLang="ja-JP" sz="1400" b="1" i="1" dirty="0" smtClean="0">
                <a:solidFill>
                  <a:srgbClr val="000099"/>
                </a:solidFill>
              </a:rPr>
              <a:t>Внутримассовые</a:t>
            </a:r>
            <a:r>
              <a:rPr lang="ru-RU" altLang="ja-JP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ja-JP" sz="1400" i="1" dirty="0">
                <a:solidFill>
                  <a:srgbClr val="000000"/>
                </a:solidFill>
              </a:rPr>
              <a:t>шквалы связаны с мощными кучево-дождевыми облаками конвекции в местных ВМ в жаркую погоду или в холодных неустойчивых  ВМ над теплой подстилающей поверхностью.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altLang="ja-JP" sz="1400" b="1" i="1" dirty="0" smtClean="0">
                <a:solidFill>
                  <a:srgbClr val="000099"/>
                </a:solidFill>
              </a:rPr>
              <a:t>Фронтальные</a:t>
            </a:r>
            <a:r>
              <a:rPr lang="ru-RU" altLang="ja-JP" sz="1400" i="1" dirty="0" smtClean="0">
                <a:solidFill>
                  <a:srgbClr val="000099"/>
                </a:solidFill>
              </a:rPr>
              <a:t> </a:t>
            </a:r>
            <a:r>
              <a:rPr lang="ru-RU" altLang="ja-JP" sz="1400" i="1" dirty="0">
                <a:solidFill>
                  <a:srgbClr val="000000"/>
                </a:solidFill>
              </a:rPr>
              <a:t>шквалы связаны с </a:t>
            </a:r>
            <a:r>
              <a:rPr lang="ru-RU" altLang="ja-JP" sz="1400" i="1" dirty="0" smtClean="0">
                <a:solidFill>
                  <a:srgbClr val="000000"/>
                </a:solidFill>
              </a:rPr>
              <a:t>префронтальными кучево-дождевыми </a:t>
            </a:r>
            <a:r>
              <a:rPr lang="ru-RU" altLang="ja-JP" sz="1400" i="1" dirty="0">
                <a:solidFill>
                  <a:srgbClr val="000000"/>
                </a:solidFill>
              </a:rPr>
              <a:t>облаками.</a:t>
            </a:r>
          </a:p>
          <a:p>
            <a:pPr marL="0" lvl="0" indent="457200">
              <a:lnSpc>
                <a:spcPct val="120000"/>
              </a:lnSpc>
              <a:spcBef>
                <a:spcPct val="0"/>
              </a:spcBef>
              <a:buNone/>
            </a:pPr>
            <a:endParaRPr lang="ru-RU" altLang="ja-JP" sz="1800" b="1" kern="1200" dirty="0" smtClean="0"/>
          </a:p>
          <a:p>
            <a:pPr marL="0" lvl="0" indent="457200">
              <a:lnSpc>
                <a:spcPct val="120000"/>
              </a:lnSpc>
              <a:spcBef>
                <a:spcPct val="0"/>
              </a:spcBef>
              <a:buNone/>
            </a:pPr>
            <a:endParaRPr lang="ru-RU" altLang="ru-RU" sz="1800" kern="1200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ja-JP" sz="1800" b="1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ja-JP" sz="2000" b="1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ja-JP" sz="800" b="1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ja-JP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98168"/>
            <a:ext cx="3096344" cy="185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2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315200" cy="792163"/>
          </a:xfrm>
        </p:spPr>
        <p:txBody>
          <a:bodyPr/>
          <a:lstStyle/>
          <a:p>
            <a:pPr algn="l"/>
            <a:r>
              <a:rPr lang="ru-RU" altLang="ru-RU" sz="3200" b="1" dirty="0">
                <a:solidFill>
                  <a:srgbClr val="000099"/>
                </a:solidFill>
              </a:rPr>
              <a:t>Цель исследований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68952" cy="5149552"/>
          </a:xfrm>
        </p:spPr>
        <p:txBody>
          <a:bodyPr/>
          <a:lstStyle/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Определить</a:t>
            </a:r>
            <a:r>
              <a:rPr lang="ru-RU" altLang="ja-JP" sz="1800" b="1" dirty="0" smtClean="0"/>
              <a:t> </a:t>
            </a:r>
            <a:r>
              <a:rPr lang="ru-RU" altLang="ja-JP" sz="1800" b="1" dirty="0"/>
              <a:t>возможность прогнозирования </a:t>
            </a:r>
            <a:r>
              <a:rPr lang="ru-RU" altLang="ja-JP" sz="1800" b="1" dirty="0" smtClean="0"/>
              <a:t>шквалов и </a:t>
            </a:r>
            <a:r>
              <a:rPr lang="ru-RU" altLang="ja-JP" sz="1800" b="1" dirty="0"/>
              <a:t>других </a:t>
            </a:r>
            <a:r>
              <a:rPr lang="ru-RU" altLang="ja-JP" sz="1800" b="1" dirty="0" smtClean="0"/>
              <a:t>явлений</a:t>
            </a:r>
          </a:p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ru-RU" altLang="ja-JP" sz="1800" b="1" dirty="0" smtClean="0"/>
              <a:t>резкого усиления </a:t>
            </a:r>
            <a:r>
              <a:rPr lang="ru-RU" altLang="ja-JP" sz="1800" b="1" dirty="0"/>
              <a:t>ветра </a:t>
            </a:r>
            <a:r>
              <a:rPr lang="ru-RU" altLang="ja-JP" sz="1800" b="1" dirty="0" smtClean="0"/>
              <a:t>по мезомасштабной модели  </a:t>
            </a:r>
            <a:r>
              <a:rPr lang="en-US" altLang="ja-JP" sz="1800" b="1" dirty="0" smtClean="0"/>
              <a:t>WRF-ARW</a:t>
            </a:r>
            <a:r>
              <a:rPr lang="ru-RU" altLang="ja-JP" sz="1800" b="1" dirty="0" smtClean="0"/>
              <a:t>. </a:t>
            </a:r>
            <a:endParaRPr lang="en-US" altLang="ja-JP" sz="1800" b="1" dirty="0" smtClean="0"/>
          </a:p>
          <a:p>
            <a:pPr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ru-RU" altLang="ja-JP" sz="1800" b="1" dirty="0" smtClean="0"/>
              <a:t>В процессе исследований решались следующие задачи.</a:t>
            </a:r>
            <a:endParaRPr lang="ru-RU" altLang="ja-JP" sz="2000" b="1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altLang="ru-RU" b="1" dirty="0" smtClean="0">
                <a:solidFill>
                  <a:srgbClr val="000099"/>
                </a:solidFill>
              </a:rPr>
              <a:t>Задачи</a:t>
            </a:r>
            <a:r>
              <a:rPr lang="ru-RU" altLang="ru-RU" b="1" u="sng" dirty="0" smtClean="0">
                <a:solidFill>
                  <a:srgbClr val="000099"/>
                </a:solidFill>
              </a:rPr>
              <a:t> 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FontTx/>
              <a:buAutoNum type="arabicPeriod"/>
            </a:pPr>
            <a:r>
              <a:rPr lang="ru-RU" altLang="ja-JP" sz="1800" b="1" dirty="0" smtClean="0"/>
              <a:t>Определить </a:t>
            </a:r>
            <a:r>
              <a:rPr lang="ru-RU" altLang="ja-JP" sz="1800" b="1" dirty="0">
                <a:solidFill>
                  <a:srgbClr val="000099"/>
                </a:solidFill>
              </a:rPr>
              <a:t>максимальный </a:t>
            </a:r>
            <a:r>
              <a:rPr lang="ru-RU" altLang="ja-JP" sz="1800" b="1" dirty="0" smtClean="0">
                <a:solidFill>
                  <a:srgbClr val="000099"/>
                </a:solidFill>
              </a:rPr>
              <a:t>горизонтальный  шаг</a:t>
            </a:r>
            <a:r>
              <a:rPr lang="ru-RU" altLang="ja-JP" sz="1800" b="1" dirty="0" smtClean="0"/>
              <a:t> </a:t>
            </a:r>
            <a:r>
              <a:rPr lang="ru-RU" altLang="ja-JP" sz="1800" b="1" dirty="0"/>
              <a:t>модели </a:t>
            </a:r>
            <a:r>
              <a:rPr lang="ru-RU" altLang="ja-JP" sz="1800" b="1" dirty="0" smtClean="0"/>
              <a:t>для </a:t>
            </a:r>
            <a:r>
              <a:rPr lang="ru-RU" altLang="ja-JP" sz="1800" b="1" dirty="0"/>
              <a:t>получения скоростей ветра </a:t>
            </a:r>
            <a:r>
              <a:rPr lang="ru-RU" altLang="ja-JP" sz="1800" b="1" dirty="0" smtClean="0">
                <a:cs typeface="Arial" pitchFamily="34" charset="0"/>
              </a:rPr>
              <a:t>≥ </a:t>
            </a:r>
            <a:r>
              <a:rPr lang="ru-RU" altLang="ja-JP" sz="1800" b="1" dirty="0">
                <a:cs typeface="Arial" pitchFamily="34" charset="0"/>
              </a:rPr>
              <a:t>20 м/с.</a:t>
            </a:r>
          </a:p>
          <a:p>
            <a:pPr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ru-RU" altLang="ja-JP" sz="1800" b="1" dirty="0" smtClean="0">
                <a:cs typeface="Arial" pitchFamily="34" charset="0"/>
              </a:rPr>
              <a:t>2</a:t>
            </a:r>
            <a:r>
              <a:rPr lang="ru-RU" altLang="ja-JP" sz="1800" b="1" dirty="0">
                <a:cs typeface="Arial" pitchFamily="34" charset="0"/>
              </a:rPr>
              <a:t>. </a:t>
            </a:r>
            <a:r>
              <a:rPr lang="ru-RU" altLang="ja-JP" sz="1800" b="1" dirty="0" smtClean="0">
                <a:cs typeface="Arial" pitchFamily="34" charset="0"/>
              </a:rPr>
              <a:t>   Определить </a:t>
            </a:r>
            <a:r>
              <a:rPr lang="ru-RU" altLang="ja-JP" sz="1800" b="1" dirty="0">
                <a:solidFill>
                  <a:srgbClr val="000099"/>
                </a:solidFill>
                <a:cs typeface="Arial" pitchFamily="34" charset="0"/>
              </a:rPr>
              <a:t>конфигурацию модели</a:t>
            </a:r>
            <a:r>
              <a:rPr lang="ru-RU" altLang="ja-JP" sz="1800" b="1" dirty="0">
                <a:cs typeface="Arial" pitchFamily="34" charset="0"/>
              </a:rPr>
              <a:t> для прогноза шквалов.</a:t>
            </a:r>
          </a:p>
          <a:p>
            <a:pPr marL="457200" indent="-457200">
              <a:lnSpc>
                <a:spcPts val="3000"/>
              </a:lnSpc>
              <a:spcBef>
                <a:spcPts val="600"/>
              </a:spcBef>
              <a:buFontTx/>
              <a:buAutoNum type="arabicPeriod" startAt="3"/>
            </a:pPr>
            <a:r>
              <a:rPr lang="ru-RU" altLang="ja-JP" sz="1800" b="1" dirty="0" smtClean="0">
                <a:cs typeface="Arial" pitchFamily="34" charset="0"/>
              </a:rPr>
              <a:t>Определить явление «</a:t>
            </a:r>
            <a:r>
              <a:rPr lang="ru-RU" altLang="ja-JP" sz="1800" b="1" dirty="0" smtClean="0">
                <a:solidFill>
                  <a:srgbClr val="000099"/>
                </a:solidFill>
                <a:cs typeface="Arial" pitchFamily="34" charset="0"/>
              </a:rPr>
              <a:t>шквал</a:t>
            </a:r>
            <a:r>
              <a:rPr lang="ru-RU" altLang="ja-JP" sz="1800" b="1" dirty="0" smtClean="0">
                <a:cs typeface="Arial" pitchFamily="34" charset="0"/>
              </a:rPr>
              <a:t>» по модельным данным.</a:t>
            </a:r>
          </a:p>
          <a:p>
            <a:pPr marL="457200" indent="-457200">
              <a:lnSpc>
                <a:spcPts val="3000"/>
              </a:lnSpc>
              <a:spcBef>
                <a:spcPts val="600"/>
              </a:spcBef>
              <a:buFontTx/>
              <a:buAutoNum type="arabicPeriod" startAt="3"/>
            </a:pPr>
            <a:r>
              <a:rPr lang="ru-RU" altLang="ja-JP" sz="1800" b="1" dirty="0" smtClean="0">
                <a:cs typeface="Arial" pitchFamily="34" charset="0"/>
              </a:rPr>
              <a:t>Оценить степень </a:t>
            </a:r>
            <a:r>
              <a:rPr lang="ru-RU" altLang="ja-JP" sz="1800" b="1" dirty="0" smtClean="0">
                <a:solidFill>
                  <a:srgbClr val="000099"/>
                </a:solidFill>
                <a:cs typeface="Arial" pitchFamily="34" charset="0"/>
              </a:rPr>
              <a:t>успешности</a:t>
            </a:r>
            <a:r>
              <a:rPr lang="ru-RU" altLang="ja-JP" sz="1800" b="1" dirty="0" smtClean="0">
                <a:cs typeface="Arial" pitchFamily="34" charset="0"/>
              </a:rPr>
              <a:t> моделирования.</a:t>
            </a:r>
          </a:p>
          <a:p>
            <a:pPr marL="457200" indent="-457200">
              <a:lnSpc>
                <a:spcPts val="3000"/>
              </a:lnSpc>
              <a:spcBef>
                <a:spcPts val="600"/>
              </a:spcBef>
              <a:buFontTx/>
              <a:buAutoNum type="arabicPeriod" startAt="3"/>
            </a:pPr>
            <a:r>
              <a:rPr lang="ru-RU" altLang="ja-JP" sz="1800" b="1" dirty="0" smtClean="0">
                <a:cs typeface="Arial" pitchFamily="34" charset="0"/>
              </a:rPr>
              <a:t>Определить </a:t>
            </a:r>
            <a:r>
              <a:rPr lang="ru-RU" altLang="ja-JP" sz="1800" b="1" dirty="0" smtClean="0">
                <a:solidFill>
                  <a:srgbClr val="000099"/>
                </a:solidFill>
                <a:cs typeface="Arial" pitchFamily="34" charset="0"/>
              </a:rPr>
              <a:t>форму представления </a:t>
            </a:r>
            <a:r>
              <a:rPr lang="ru-RU" altLang="ja-JP" sz="1800" b="1" dirty="0" smtClean="0">
                <a:cs typeface="Arial" pitchFamily="34" charset="0"/>
              </a:rPr>
              <a:t>выходной продукции для потребителей.</a:t>
            </a:r>
            <a:endParaRPr lang="ru-RU" altLang="ja-JP" sz="1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2514600" cy="609600"/>
          </a:xfrm>
        </p:spPr>
        <p:txBody>
          <a:bodyPr/>
          <a:lstStyle/>
          <a:p>
            <a:pPr algn="l"/>
            <a:r>
              <a:rPr lang="ru-RU" altLang="ja-JP" sz="3200" b="1" dirty="0" smtClean="0">
                <a:solidFill>
                  <a:srgbClr val="000099"/>
                </a:solidFill>
              </a:rPr>
              <a:t>Модель</a:t>
            </a:r>
            <a:endParaRPr lang="ru-RU" altLang="ru-RU" sz="3600" b="1" dirty="0">
              <a:solidFill>
                <a:srgbClr val="000099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404" y="980728"/>
            <a:ext cx="8604448" cy="488937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300" dirty="0" smtClean="0"/>
              <a:t>	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2000" b="1" dirty="0" smtClean="0"/>
              <a:t>	м</a:t>
            </a:r>
            <a:r>
              <a:rPr lang="ru-RU" altLang="ja-JP" sz="1800" b="1" dirty="0" smtClean="0"/>
              <a:t>езомасштабная негидростатическая модель </a:t>
            </a:r>
            <a:r>
              <a:rPr lang="en-US" altLang="ja-JP" sz="1800" b="1" i="1" dirty="0" smtClean="0">
                <a:solidFill>
                  <a:srgbClr val="3333CC"/>
                </a:solidFill>
                <a:ea typeface="MS PGothic" pitchFamily="34" charset="-128"/>
              </a:rPr>
              <a:t>WRF-ARW</a:t>
            </a:r>
            <a:r>
              <a:rPr lang="ru-RU" altLang="ja-JP" sz="1800" b="1" dirty="0" smtClean="0"/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1800" b="1" dirty="0" smtClean="0"/>
              <a:t>     с 2-мя вложенными сетками с горизонтальным шагом </a:t>
            </a:r>
            <a:r>
              <a:rPr lang="ru-RU" altLang="ja-JP" sz="1800" b="1" i="1" dirty="0" smtClean="0">
                <a:solidFill>
                  <a:srgbClr val="3333CC"/>
                </a:solidFill>
              </a:rPr>
              <a:t>9 км </a:t>
            </a:r>
            <a:r>
              <a:rPr lang="ru-RU" altLang="ja-JP" sz="1800" b="1" dirty="0" smtClean="0"/>
              <a:t>и </a:t>
            </a:r>
            <a:r>
              <a:rPr lang="ru-RU" altLang="ja-JP" sz="1800" b="1" i="1" dirty="0" smtClean="0">
                <a:solidFill>
                  <a:srgbClr val="3333CC"/>
                </a:solidFill>
              </a:rPr>
              <a:t>3 км</a:t>
            </a:r>
            <a:r>
              <a:rPr lang="ru-RU" altLang="ja-JP" sz="1800" b="1" dirty="0"/>
              <a:t> </a:t>
            </a:r>
            <a:endParaRPr lang="ru-RU" altLang="ja-JP" sz="1800" b="1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1800" b="1" dirty="0" smtClean="0"/>
              <a:t>	по вертикали</a:t>
            </a:r>
            <a:r>
              <a:rPr lang="ru-RU" altLang="ja-JP" sz="1800" b="1" i="1" dirty="0" smtClean="0">
                <a:solidFill>
                  <a:srgbClr val="3333CC"/>
                </a:solidFill>
              </a:rPr>
              <a:t> 31</a:t>
            </a:r>
            <a:r>
              <a:rPr lang="ru-RU" altLang="ja-JP" sz="1800" b="1" dirty="0" smtClean="0">
                <a:solidFill>
                  <a:srgbClr val="000000"/>
                </a:solidFill>
              </a:rPr>
              <a:t> уровень</a:t>
            </a:r>
            <a:r>
              <a:rPr lang="ru-RU" altLang="ja-JP" sz="1800" b="1" dirty="0" smtClean="0"/>
              <a:t> ;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1800" b="1" dirty="0" smtClean="0"/>
              <a:t>     разрешение рельефа </a:t>
            </a:r>
            <a:r>
              <a:rPr lang="ru-RU" altLang="ja-JP" sz="1800" b="1" i="1" dirty="0" smtClean="0">
                <a:solidFill>
                  <a:srgbClr val="3333CC"/>
                </a:solidFill>
              </a:rPr>
              <a:t>30” (</a:t>
            </a:r>
            <a:r>
              <a:rPr lang="en-US" altLang="ja-JP" sz="1800" b="1" i="1" dirty="0" smtClean="0">
                <a:solidFill>
                  <a:srgbClr val="3333CC"/>
                </a:solidFill>
                <a:ea typeface="MS PGothic" pitchFamily="34" charset="-128"/>
                <a:cs typeface="Arial" pitchFamily="34" charset="0"/>
              </a:rPr>
              <a:t>≈</a:t>
            </a:r>
            <a:r>
              <a:rPr lang="ru-RU" altLang="ja-JP" sz="1800" b="1" i="1" dirty="0" smtClean="0">
                <a:solidFill>
                  <a:srgbClr val="3333CC"/>
                </a:solidFill>
                <a:cs typeface="Arial" pitchFamily="34" charset="0"/>
              </a:rPr>
              <a:t> 0,9 км</a:t>
            </a:r>
            <a:r>
              <a:rPr lang="ru-RU" altLang="ja-JP" sz="1800" b="1" i="1" dirty="0" smtClean="0">
                <a:solidFill>
                  <a:srgbClr val="3333CC"/>
                </a:solidFill>
              </a:rPr>
              <a:t>)</a:t>
            </a:r>
            <a:r>
              <a:rPr lang="ru-RU" altLang="ja-JP" sz="1800" b="1" dirty="0" smtClean="0"/>
              <a:t>.</a:t>
            </a:r>
            <a:endParaRPr lang="en-US" altLang="ja-JP" sz="1800" b="1" dirty="0" smtClean="0">
              <a:ea typeface="MS PGothic" pitchFamily="34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ja-JP" sz="800" b="1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2000" b="1" dirty="0" smtClean="0">
                <a:solidFill>
                  <a:schemeClr val="bg2"/>
                </a:solidFill>
                <a:cs typeface="Arial" pitchFamily="34" charset="0"/>
              </a:rPr>
              <a:t>	</a:t>
            </a:r>
            <a:r>
              <a:rPr lang="ru-RU" altLang="ja-JP" sz="1800" b="1" u="sng" dirty="0" smtClean="0"/>
              <a:t>Начальные и граничные данные</a:t>
            </a:r>
            <a:r>
              <a:rPr lang="ru-RU" altLang="ja-JP" sz="1800" b="1" dirty="0" smtClean="0"/>
              <a:t> готовятся из прогнозов </a:t>
            </a:r>
            <a:r>
              <a:rPr lang="ru-RU" altLang="ja-JP" sz="1800" b="1" dirty="0" smtClean="0">
                <a:solidFill>
                  <a:srgbClr val="3333CC"/>
                </a:solidFill>
              </a:rPr>
              <a:t>GFS </a:t>
            </a:r>
            <a:r>
              <a:rPr lang="ru-RU" altLang="ja-JP" sz="1800" b="1" dirty="0" smtClean="0"/>
              <a:t>(NCEP) с горизонтальным разрешением </a:t>
            </a:r>
            <a:r>
              <a:rPr lang="ru-RU" altLang="ja-JP" sz="1800" b="1" dirty="0" smtClean="0">
                <a:solidFill>
                  <a:srgbClr val="3333CC"/>
                </a:solidFill>
              </a:rPr>
              <a:t>0,5°.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ja-JP" sz="800" b="1" dirty="0" smtClean="0"/>
              <a:t>	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	</a:t>
            </a:r>
            <a:r>
              <a:rPr lang="ru-RU" altLang="ja-JP" b="1" dirty="0">
                <a:solidFill>
                  <a:srgbClr val="000099"/>
                </a:solidFill>
              </a:rPr>
              <a:t>Расположение и размер сетки</a:t>
            </a:r>
            <a:endParaRPr lang="el-GR" altLang="ja-JP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744044" cy="24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4509120"/>
            <a:ext cx="3997120" cy="1710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>
                <a:solidFill>
                  <a:srgbClr val="000099"/>
                </a:solidFill>
              </a:rPr>
              <a:t>внешняя сетка </a:t>
            </a:r>
            <a:r>
              <a:rPr lang="ru-RU" altLang="ja-JP" sz="1400" b="1" dirty="0" smtClean="0">
                <a:solidFill>
                  <a:srgbClr val="000099"/>
                </a:solidFill>
              </a:rPr>
              <a:t> 332 </a:t>
            </a:r>
            <a:r>
              <a:rPr lang="ru-RU" altLang="ja-JP" sz="1400" b="1" dirty="0">
                <a:solidFill>
                  <a:srgbClr val="000099"/>
                </a:solidFill>
              </a:rPr>
              <a:t>х 250 т. </a:t>
            </a:r>
            <a:r>
              <a:rPr lang="ru-RU" altLang="ja-JP" sz="1300" b="1" dirty="0">
                <a:solidFill>
                  <a:srgbClr val="000099"/>
                </a:solidFill>
              </a:rPr>
              <a:t>(9км</a:t>
            </a:r>
            <a:r>
              <a:rPr lang="ru-RU" altLang="ja-JP" sz="1300" b="1" dirty="0" smtClean="0">
                <a:solidFill>
                  <a:srgbClr val="000099"/>
                </a:solidFill>
              </a:rPr>
              <a:t>) </a:t>
            </a:r>
            <a:endParaRPr lang="ru-RU" altLang="ja-JP" sz="1300" b="1" dirty="0">
              <a:solidFill>
                <a:srgbClr val="000099"/>
              </a:solidFill>
            </a:endParaRPr>
          </a:p>
          <a:p>
            <a:pPr lv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 smtClean="0">
                <a:solidFill>
                  <a:srgbClr val="CC0000"/>
                </a:solidFill>
              </a:rPr>
              <a:t>вложенная сетка 618 </a:t>
            </a:r>
            <a:r>
              <a:rPr lang="ru-RU" altLang="ja-JP" sz="1400" b="1" dirty="0">
                <a:solidFill>
                  <a:srgbClr val="CC0000"/>
                </a:solidFill>
              </a:rPr>
              <a:t>х 339 т. </a:t>
            </a:r>
            <a:r>
              <a:rPr lang="ru-RU" altLang="ja-JP" sz="1300" b="1" dirty="0">
                <a:solidFill>
                  <a:srgbClr val="CC0000"/>
                </a:solidFill>
              </a:rPr>
              <a:t>(3 км</a:t>
            </a:r>
            <a:r>
              <a:rPr lang="ru-RU" altLang="ja-JP" sz="1300" b="1" dirty="0" smtClean="0">
                <a:solidFill>
                  <a:srgbClr val="CC0000"/>
                </a:solidFill>
              </a:rPr>
              <a:t>) </a:t>
            </a:r>
          </a:p>
          <a:p>
            <a:pPr lv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sz="1300" b="1" dirty="0" smtClean="0">
                <a:solidFill>
                  <a:srgbClr val="C00000"/>
                </a:solidFill>
              </a:rPr>
              <a:t>Δ</a:t>
            </a:r>
            <a:r>
              <a:rPr lang="en-US" altLang="ja-JP" sz="1300" b="1" dirty="0" smtClean="0">
                <a:solidFill>
                  <a:srgbClr val="C00000"/>
                </a:solidFill>
              </a:rPr>
              <a:t>t = 18 </a:t>
            </a:r>
            <a:r>
              <a:rPr lang="ru-RU" altLang="ja-JP" sz="1300" b="1" dirty="0" smtClean="0">
                <a:solidFill>
                  <a:srgbClr val="C00000"/>
                </a:solidFill>
              </a:rPr>
              <a:t>сек;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ja-JP" sz="1400" b="1" i="1" kern="0" dirty="0" smtClean="0">
                <a:solidFill>
                  <a:srgbClr val="000099"/>
                </a:solidFill>
              </a:rPr>
              <a:t>Обмен  энергией  между  сетками</a:t>
            </a:r>
            <a:r>
              <a:rPr lang="ru-RU" altLang="ja-JP" sz="1400" b="1" i="1" kern="0" dirty="0" smtClean="0">
                <a:solidFill>
                  <a:srgbClr val="000000"/>
                </a:solidFill>
              </a:rPr>
              <a:t>.</a:t>
            </a:r>
            <a:endParaRPr lang="ru-RU" altLang="ja-JP" sz="1400" b="1" i="1" kern="0" dirty="0">
              <a:solidFill>
                <a:srgbClr val="000000"/>
              </a:solidFill>
            </a:endParaRPr>
          </a:p>
          <a:p>
            <a:pPr lv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u="sng" dirty="0" smtClean="0">
                <a:solidFill>
                  <a:srgbClr val="000000"/>
                </a:solidFill>
              </a:rPr>
              <a:t>Параметризация</a:t>
            </a:r>
            <a:r>
              <a:rPr lang="ru-RU" altLang="ru-RU" sz="1400" dirty="0" smtClean="0">
                <a:solidFill>
                  <a:srgbClr val="000000"/>
                </a:solidFill>
              </a:rPr>
              <a:t>  пограничного слоя - </a:t>
            </a:r>
          </a:p>
          <a:p>
            <a:pPr lv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</a:rPr>
              <a:t>схема университета </a:t>
            </a:r>
            <a:r>
              <a:rPr lang="ru-RU" altLang="ru-RU" sz="1400" dirty="0" err="1">
                <a:solidFill>
                  <a:srgbClr val="000000"/>
                </a:solidFill>
              </a:rPr>
              <a:t>Йонсей</a:t>
            </a:r>
            <a:r>
              <a:rPr lang="ru-RU" altLang="ru-RU" sz="1400" dirty="0">
                <a:solidFill>
                  <a:srgbClr val="000000"/>
                </a:solidFill>
              </a:rPr>
              <a:t> (</a:t>
            </a:r>
            <a:r>
              <a:rPr lang="en-US" altLang="ru-RU" sz="1400" dirty="0" smtClean="0">
                <a:solidFill>
                  <a:srgbClr val="000000"/>
                </a:solidFill>
              </a:rPr>
              <a:t>YSU</a:t>
            </a:r>
            <a:r>
              <a:rPr lang="ru-RU" altLang="ru-RU" sz="1400" dirty="0" smtClean="0">
                <a:solidFill>
                  <a:srgbClr val="000000"/>
                </a:solidFill>
              </a:rPr>
              <a:t>, Ю. Корея</a:t>
            </a:r>
            <a:r>
              <a:rPr lang="en-US" altLang="ru-RU" sz="1400" dirty="0" smtClean="0">
                <a:solidFill>
                  <a:srgbClr val="000000"/>
                </a:solidFill>
              </a:rPr>
              <a:t>)</a:t>
            </a:r>
            <a:r>
              <a:rPr lang="ru-RU" altLang="ru-RU" sz="1400" dirty="0">
                <a:solidFill>
                  <a:srgbClr val="000000"/>
                </a:solidFill>
              </a:rPr>
              <a:t>.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HDOfficeLightV0">
  <a:themeElements>
    <a:clrScheme name="Диплом">
      <a:dk1>
        <a:srgbClr val="171616"/>
      </a:dk1>
      <a:lt1>
        <a:sysClr val="window" lastClr="FFFFFF"/>
      </a:lt1>
      <a:dk2>
        <a:srgbClr val="171616"/>
      </a:dk2>
      <a:lt2>
        <a:srgbClr val="171616"/>
      </a:lt2>
      <a:accent1>
        <a:srgbClr val="1E4E79"/>
      </a:accent1>
      <a:accent2>
        <a:srgbClr val="ED7D31"/>
      </a:accent2>
      <a:accent3>
        <a:srgbClr val="17161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HDOfficeLightV0">
  <a:themeElements>
    <a:clrScheme name="Диплом">
      <a:dk1>
        <a:srgbClr val="171616"/>
      </a:dk1>
      <a:lt1>
        <a:sysClr val="window" lastClr="FFFFFF"/>
      </a:lt1>
      <a:dk2>
        <a:srgbClr val="171616"/>
      </a:dk2>
      <a:lt2>
        <a:srgbClr val="171616"/>
      </a:lt2>
      <a:accent1>
        <a:srgbClr val="1E4E79"/>
      </a:accent1>
      <a:accent2>
        <a:srgbClr val="ED7D31"/>
      </a:accent2>
      <a:accent3>
        <a:srgbClr val="17161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19580</TotalTime>
  <Words>3655</Words>
  <Application>Microsoft Office PowerPoint</Application>
  <PresentationFormat>Экран (4:3)</PresentationFormat>
  <Paragraphs>669</Paragraphs>
  <Slides>42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6" baseType="lpstr">
      <vt:lpstr>Тема Office</vt:lpstr>
      <vt:lpstr>3_Тема Office</vt:lpstr>
      <vt:lpstr>1_Оформление по умолчанию</vt:lpstr>
      <vt:lpstr>4_Тема Office</vt:lpstr>
      <vt:lpstr>3_Оформление по умолчанию</vt:lpstr>
      <vt:lpstr>5_Оформление по умолчанию</vt:lpstr>
      <vt:lpstr>6_Оформление по умолчанию</vt:lpstr>
      <vt:lpstr>2_Тема Office</vt:lpstr>
      <vt:lpstr>HDOfficeLightV0</vt:lpstr>
      <vt:lpstr>1_Тема Office</vt:lpstr>
      <vt:lpstr>1_HDOfficeLightV0</vt:lpstr>
      <vt:lpstr>5_Тема Office</vt:lpstr>
      <vt:lpstr>Уравнение</vt:lpstr>
      <vt:lpstr>Equation</vt:lpstr>
      <vt:lpstr>Использование негидростатических свойств модели WRF-ARW для численного моделирования и прогнозирования опасных явлений погоды.</vt:lpstr>
      <vt:lpstr>Презентация PowerPoint</vt:lpstr>
      <vt:lpstr>Презентация PowerPoint</vt:lpstr>
      <vt:lpstr>Модель </vt:lpstr>
      <vt:lpstr>Система уравнений</vt:lpstr>
      <vt:lpstr>Презентация PowerPoint</vt:lpstr>
      <vt:lpstr>Объект исследования</vt:lpstr>
      <vt:lpstr>Цель исследований</vt:lpstr>
      <vt:lpstr>Модель</vt:lpstr>
      <vt:lpstr>Как определить шквал в модели?</vt:lpstr>
      <vt:lpstr>Как оценить степень успешности моделирования? </vt:lpstr>
      <vt:lpstr>Сравнение модельных прогнозов с оперативными синоптическими</vt:lpstr>
      <vt:lpstr>Презентация PowerPoint</vt:lpstr>
      <vt:lpstr>Итоги</vt:lpstr>
      <vt:lpstr>Моделирование  процессов формирования и развития глубокой конвекции на примере  смерча в Благовещенске  31 июля 2011 г.</vt:lpstr>
      <vt:lpstr>Цель исследования </vt:lpstr>
      <vt:lpstr>Презентация PowerPoint</vt:lpstr>
      <vt:lpstr>Проблемы прогнозирования </vt:lpstr>
      <vt:lpstr>Актуальность задачи и подход к решению</vt:lpstr>
      <vt:lpstr>Смерч в г. Благовещенске 31 июля 2011 г.</vt:lpstr>
      <vt:lpstr>Характеристики вихря</vt:lpstr>
      <vt:lpstr>Презентация PowerPoint</vt:lpstr>
      <vt:lpstr>Прогноз и наблюдения</vt:lpstr>
      <vt:lpstr>Синоптическая ситуация (NCEP - 0,5º)</vt:lpstr>
      <vt:lpstr>Презентация PowerPoint</vt:lpstr>
      <vt:lpstr>Модель WRF-ARW v. 3.4.1. – краткое описание</vt:lpstr>
      <vt:lpstr>Трехмерная изображение поля  ветра</vt:lpstr>
      <vt:lpstr>Для идентификации глубокой конвекции </vt:lpstr>
      <vt:lpstr>Презентация PowerPoint</vt:lpstr>
      <vt:lpstr>Значения индексов  в г. Благовещенск</vt:lpstr>
      <vt:lpstr>Презентация PowerPoint</vt:lpstr>
      <vt:lpstr>Радиолокационная отражаемость </vt:lpstr>
      <vt:lpstr>Смерч в Благовещенске</vt:lpstr>
      <vt:lpstr>Смерч в КНР</vt:lpstr>
      <vt:lpstr>Итоги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411</cp:revision>
  <dcterms:created xsi:type="dcterms:W3CDTF">2021-07-08T04:37:45Z</dcterms:created>
  <dcterms:modified xsi:type="dcterms:W3CDTF">2021-10-20T16:55:12Z</dcterms:modified>
</cp:coreProperties>
</file>