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708" r:id="rId3"/>
    <p:sldMasterId id="2147483720" r:id="rId4"/>
    <p:sldMasterId id="2147483732" r:id="rId5"/>
    <p:sldMasterId id="2147483744" r:id="rId6"/>
    <p:sldMasterId id="2147483756" r:id="rId7"/>
  </p:sldMasterIdLst>
  <p:notesMasterIdLst>
    <p:notesMasterId r:id="rId49"/>
  </p:notesMasterIdLst>
  <p:sldIdLst>
    <p:sldId id="256" r:id="rId8"/>
    <p:sldId id="272" r:id="rId9"/>
    <p:sldId id="277" r:id="rId10"/>
    <p:sldId id="350" r:id="rId11"/>
    <p:sldId id="353" r:id="rId12"/>
    <p:sldId id="356" r:id="rId13"/>
    <p:sldId id="355" r:id="rId14"/>
    <p:sldId id="391" r:id="rId15"/>
    <p:sldId id="358" r:id="rId16"/>
    <p:sldId id="359" r:id="rId17"/>
    <p:sldId id="360" r:id="rId18"/>
    <p:sldId id="361" r:id="rId19"/>
    <p:sldId id="362" r:id="rId20"/>
    <p:sldId id="363" r:id="rId21"/>
    <p:sldId id="364" r:id="rId22"/>
    <p:sldId id="411" r:id="rId23"/>
    <p:sldId id="397" r:id="rId24"/>
    <p:sldId id="401" r:id="rId25"/>
    <p:sldId id="399" r:id="rId26"/>
    <p:sldId id="400" r:id="rId27"/>
    <p:sldId id="392" r:id="rId28"/>
    <p:sldId id="393" r:id="rId29"/>
    <p:sldId id="394" r:id="rId30"/>
    <p:sldId id="395" r:id="rId31"/>
    <p:sldId id="413" r:id="rId32"/>
    <p:sldId id="407" r:id="rId33"/>
    <p:sldId id="409" r:id="rId34"/>
    <p:sldId id="408" r:id="rId35"/>
    <p:sldId id="374" r:id="rId36"/>
    <p:sldId id="377" r:id="rId37"/>
    <p:sldId id="414" r:id="rId38"/>
    <p:sldId id="376" r:id="rId39"/>
    <p:sldId id="404" r:id="rId40"/>
    <p:sldId id="378" r:id="rId41"/>
    <p:sldId id="379" r:id="rId42"/>
    <p:sldId id="412" r:id="rId43"/>
    <p:sldId id="380" r:id="rId44"/>
    <p:sldId id="402" r:id="rId45"/>
    <p:sldId id="405" r:id="rId46"/>
    <p:sldId id="382" r:id="rId47"/>
    <p:sldId id="327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CC"/>
    <a:srgbClr val="3333CC"/>
    <a:srgbClr val="3333FF"/>
    <a:srgbClr val="9848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23" autoAdjust="0"/>
    <p:restoredTop sz="97481" autoAdjust="0"/>
  </p:normalViewPr>
  <p:slideViewPr>
    <p:cSldViewPr>
      <p:cViewPr>
        <p:scale>
          <a:sx n="60" d="100"/>
          <a:sy n="60" d="100"/>
        </p:scale>
        <p:origin x="-784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8" Type="http://schemas.openxmlformats.org/officeDocument/2006/relationships/slide" Target="slides/slide1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7DD6FF-9D59-47C0-A3B4-56739591AC8B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274605-3C8B-44B2-B069-4E06F94F59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129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2891E-858F-44C7-B081-D8EDF41EFE1B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7C0A-EA95-4BAC-B53E-C64A8DFAA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599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2891E-858F-44C7-B081-D8EDF41EFE1B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7C0A-EA95-4BAC-B53E-C64A8DFAA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426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2891E-858F-44C7-B081-D8EDF41EFE1B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7C0A-EA95-4BAC-B53E-C64A8DFAA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805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A1FEF-3BC3-420C-9DF9-7F3BBF9A39C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9EBE1-969E-4B4C-B6AD-F54303E982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236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A1FEF-3BC3-420C-9DF9-7F3BBF9A39C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9EBE1-969E-4B4C-B6AD-F54303E982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989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A1FEF-3BC3-420C-9DF9-7F3BBF9A39C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9EBE1-969E-4B4C-B6AD-F54303E982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883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A1FEF-3BC3-420C-9DF9-7F3BBF9A39C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9EBE1-969E-4B4C-B6AD-F54303E982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480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A1FEF-3BC3-420C-9DF9-7F3BBF9A39C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9EBE1-969E-4B4C-B6AD-F54303E982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9939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A1FEF-3BC3-420C-9DF9-7F3BBF9A39C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9EBE1-969E-4B4C-B6AD-F54303E982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0547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A1FEF-3BC3-420C-9DF9-7F3BBF9A39C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9EBE1-969E-4B4C-B6AD-F54303E982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1772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A1FEF-3BC3-420C-9DF9-7F3BBF9A39C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9EBE1-969E-4B4C-B6AD-F54303E982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647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2891E-858F-44C7-B081-D8EDF41EFE1B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7C0A-EA95-4BAC-B53E-C64A8DFAA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777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A1FEF-3BC3-420C-9DF9-7F3BBF9A39C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9EBE1-969E-4B4C-B6AD-F54303E982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6923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A1FEF-3BC3-420C-9DF9-7F3BBF9A39C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9EBE1-969E-4B4C-B6AD-F54303E982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13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A1FEF-3BC3-420C-9DF9-7F3BBF9A39C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9EBE1-969E-4B4C-B6AD-F54303E982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8991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A2839-7665-4FE2-BCA8-EAAD4782C1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499B2-2C1C-4919-AEE9-0CF8CCD611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0034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A2839-7665-4FE2-BCA8-EAAD4782C1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499B2-2C1C-4919-AEE9-0CF8CCD611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9979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A2839-7665-4FE2-BCA8-EAAD4782C1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499B2-2C1C-4919-AEE9-0CF8CCD611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0401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A2839-7665-4FE2-BCA8-EAAD4782C1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499B2-2C1C-4919-AEE9-0CF8CCD611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3692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A2839-7665-4FE2-BCA8-EAAD4782C1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499B2-2C1C-4919-AEE9-0CF8CCD611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7031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A2839-7665-4FE2-BCA8-EAAD4782C1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499B2-2C1C-4919-AEE9-0CF8CCD611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5582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A2839-7665-4FE2-BCA8-EAAD4782C1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499B2-2C1C-4919-AEE9-0CF8CCD611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738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2891E-858F-44C7-B081-D8EDF41EFE1B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7C0A-EA95-4BAC-B53E-C64A8DFAA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5917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A2839-7665-4FE2-BCA8-EAAD4782C1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499B2-2C1C-4919-AEE9-0CF8CCD611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146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A2839-7665-4FE2-BCA8-EAAD4782C1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499B2-2C1C-4919-AEE9-0CF8CCD611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4595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A2839-7665-4FE2-BCA8-EAAD4782C1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499B2-2C1C-4919-AEE9-0CF8CCD611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6011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A2839-7665-4FE2-BCA8-EAAD4782C1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499B2-2C1C-4919-AEE9-0CF8CCD611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7137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C5CD8-98DF-4B4E-B360-9D997870EC2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2274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DB4D2E-3F23-42DC-8663-E62FCDB8168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0349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C17A0D-019D-4F01-8CC2-4E7FDA50801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1574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63615A-07D8-44CC-A92A-957226B3C41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5246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152E04-F5FA-4078-B1E4-A22DCBF4952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7977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188EFE-EBEC-4013-99B4-03DD6D3CE6D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386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2891E-858F-44C7-B081-D8EDF41EFE1B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7C0A-EA95-4BAC-B53E-C64A8DFAA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2079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97AD07-5072-4B02-850E-FE245250534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1167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A23528-55F9-4378-8465-DD1AC2BDD40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7898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BAE7D6-4B91-49B6-B064-29228F986A4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0380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574A85-2DBC-4429-B378-8CFB31F5FBE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7948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170B86-C454-43C2-A64D-73C1C4FB046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7545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C5CD8-98DF-4B4E-B360-9D997870EC2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018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DB4D2E-3F23-42DC-8663-E62FCDB8168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0378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C17A0D-019D-4F01-8CC2-4E7FDA50801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6868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63615A-07D8-44CC-A92A-957226B3C41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3673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152E04-F5FA-4078-B1E4-A22DCBF4952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413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2891E-858F-44C7-B081-D8EDF41EFE1B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7C0A-EA95-4BAC-B53E-C64A8DFAA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8165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188EFE-EBEC-4013-99B4-03DD6D3CE6D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403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97AD07-5072-4B02-850E-FE245250534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773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A23528-55F9-4378-8465-DD1AC2BDD40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1227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BAE7D6-4B91-49B6-B064-29228F986A4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1833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574A85-2DBC-4429-B378-8CFB31F5FBE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8095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170B86-C454-43C2-A64D-73C1C4FB046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678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1CBE0-C21E-4735-991B-77298C5E045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2E60-1247-41F4-844C-9CA8458B15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23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1CBE0-C21E-4735-991B-77298C5E045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2E60-1247-41F4-844C-9CA8458B15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5094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1CBE0-C21E-4735-991B-77298C5E045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2E60-1247-41F4-844C-9CA8458B15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8260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1CBE0-C21E-4735-991B-77298C5E045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2E60-1247-41F4-844C-9CA8458B15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411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2891E-858F-44C7-B081-D8EDF41EFE1B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7C0A-EA95-4BAC-B53E-C64A8DFAA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7920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1CBE0-C21E-4735-991B-77298C5E045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2E60-1247-41F4-844C-9CA8458B15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1504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1CBE0-C21E-4735-991B-77298C5E045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2E60-1247-41F4-844C-9CA8458B15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8646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1CBE0-C21E-4735-991B-77298C5E045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2E60-1247-41F4-844C-9CA8458B15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9051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1CBE0-C21E-4735-991B-77298C5E045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2E60-1247-41F4-844C-9CA8458B15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6499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1CBE0-C21E-4735-991B-77298C5E045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2E60-1247-41F4-844C-9CA8458B15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2771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1CBE0-C21E-4735-991B-77298C5E045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2E60-1247-41F4-844C-9CA8458B15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9237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1CBE0-C21E-4735-991B-77298C5E045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2E60-1247-41F4-844C-9CA8458B15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7809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2891E-858F-44C7-B081-D8EDF41EFE1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7C0A-EA95-4BAC-B53E-C64A8DFAAA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1834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2891E-858F-44C7-B081-D8EDF41EFE1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7C0A-EA95-4BAC-B53E-C64A8DFAAA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5371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2891E-858F-44C7-B081-D8EDF41EFE1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7C0A-EA95-4BAC-B53E-C64A8DFAAA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255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2891E-858F-44C7-B081-D8EDF41EFE1B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7C0A-EA95-4BAC-B53E-C64A8DFAA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8928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2891E-858F-44C7-B081-D8EDF41EFE1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7C0A-EA95-4BAC-B53E-C64A8DFAAA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9061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2891E-858F-44C7-B081-D8EDF41EFE1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7C0A-EA95-4BAC-B53E-C64A8DFAAA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5611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2891E-858F-44C7-B081-D8EDF41EFE1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7C0A-EA95-4BAC-B53E-C64A8DFAAA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367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2891E-858F-44C7-B081-D8EDF41EFE1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7C0A-EA95-4BAC-B53E-C64A8DFAAA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9956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2891E-858F-44C7-B081-D8EDF41EFE1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7C0A-EA95-4BAC-B53E-C64A8DFAAA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5121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2891E-858F-44C7-B081-D8EDF41EFE1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7C0A-EA95-4BAC-B53E-C64A8DFAAA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1101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2891E-858F-44C7-B081-D8EDF41EFE1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7C0A-EA95-4BAC-B53E-C64A8DFAAA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3352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2891E-858F-44C7-B081-D8EDF41EFE1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7C0A-EA95-4BAC-B53E-C64A8DFAAA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619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2891E-858F-44C7-B081-D8EDF41EFE1B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7C0A-EA95-4BAC-B53E-C64A8DFAA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166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2891E-858F-44C7-B081-D8EDF41EFE1B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7C0A-EA95-4BAC-B53E-C64A8DFAA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950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7000">
              <a:srgbClr val="85C2FF"/>
            </a:gs>
            <a:gs pos="44000">
              <a:srgbClr val="C4D6EB"/>
            </a:gs>
            <a:gs pos="100000">
              <a:srgbClr val="FFEBFA"/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C2891E-858F-44C7-B081-D8EDF41EFE1B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67C0A-EA95-4BAC-B53E-C64A8DFAA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954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7000">
              <a:srgbClr val="85C2FF"/>
            </a:gs>
            <a:gs pos="44000">
              <a:srgbClr val="C4D6EB"/>
            </a:gs>
            <a:gs pos="100000">
              <a:srgbClr val="FFEBFA"/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A1FEF-3BC3-420C-9DF9-7F3BBF9A39C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9EBE1-969E-4B4C-B6AD-F54303E982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422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7000">
              <a:srgbClr val="85C2FF"/>
            </a:gs>
            <a:gs pos="44000">
              <a:srgbClr val="C4D6EB"/>
            </a:gs>
            <a:gs pos="100000">
              <a:srgbClr val="FFEBFA"/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A2839-7665-4FE2-BCA8-EAAD4782C1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499B2-2C1C-4919-AEE9-0CF8CCD611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790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7000">
              <a:srgbClr val="85C2FF"/>
            </a:gs>
            <a:gs pos="44000">
              <a:srgbClr val="C4D6EB"/>
            </a:gs>
            <a:gs pos="100000">
              <a:srgbClr val="FFEBFA"/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A12A507-D401-4500-9E7C-5CBFAD5A2D57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800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7000">
              <a:srgbClr val="85C2FF"/>
            </a:gs>
            <a:gs pos="44000">
              <a:srgbClr val="C4D6EB"/>
            </a:gs>
            <a:gs pos="100000">
              <a:srgbClr val="FFEBFA"/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A12A507-D401-4500-9E7C-5CBFAD5A2D57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086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1CBE0-C21E-4735-991B-77298C5E045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32E60-1247-41F4-844C-9CA8458B15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584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7000">
              <a:srgbClr val="85C2FF"/>
            </a:gs>
            <a:gs pos="44000">
              <a:srgbClr val="C4D6EB"/>
            </a:gs>
            <a:gs pos="100000">
              <a:srgbClr val="FFEBFA"/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C2891E-858F-44C7-B081-D8EDF41EFE1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67C0A-EA95-4BAC-B53E-C64A8DFAAA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749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://www.ferhri.org/" TargetMode="External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5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052736"/>
            <a:ext cx="8064896" cy="316835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Текущее 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</a:t>
            </a:r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</a:t>
            </a:r>
            <a:b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численных прогнозов погоды </a:t>
            </a:r>
            <a:b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РСМЦ в Хабаровске</a:t>
            </a:r>
            <a:endParaRPr lang="ru-RU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5229200"/>
            <a:ext cx="7488832" cy="1008112"/>
          </a:xfrm>
        </p:spPr>
        <p:txBody>
          <a:bodyPr>
            <a:normAutofit fontScale="55000" lnSpcReduction="20000"/>
          </a:bodyPr>
          <a:lstStyle/>
          <a:p>
            <a:r>
              <a:rPr lang="ru-RU" sz="1800" b="1" dirty="0" smtClean="0">
                <a:solidFill>
                  <a:schemeClr val="tx1"/>
                </a:solidFill>
              </a:rPr>
              <a:t>Вербицкая </a:t>
            </a:r>
            <a:r>
              <a:rPr lang="ru-RU" sz="1800" b="1" dirty="0">
                <a:solidFill>
                  <a:schemeClr val="tx1"/>
                </a:solidFill>
              </a:rPr>
              <a:t>Евгения Митрофановна, </a:t>
            </a:r>
            <a:r>
              <a:rPr lang="ru-RU" sz="1800" b="1" dirty="0" err="1" smtClean="0">
                <a:solidFill>
                  <a:schemeClr val="tx1"/>
                </a:solidFill>
              </a:rPr>
              <a:t>к.г.н</a:t>
            </a:r>
            <a:r>
              <a:rPr lang="ru-RU" sz="1800" b="1" dirty="0" smtClean="0">
                <a:solidFill>
                  <a:schemeClr val="tx1"/>
                </a:solidFill>
              </a:rPr>
              <a:t>.,</a:t>
            </a:r>
          </a:p>
          <a:p>
            <a:r>
              <a:rPr lang="ru-RU" sz="1800" dirty="0" smtClean="0">
                <a:solidFill>
                  <a:schemeClr val="tx1"/>
                </a:solidFill>
              </a:rPr>
              <a:t>Вед. </a:t>
            </a:r>
            <a:r>
              <a:rPr lang="ru-RU" sz="1800" dirty="0" err="1" smtClean="0">
                <a:solidFill>
                  <a:schemeClr val="tx1"/>
                </a:solidFill>
              </a:rPr>
              <a:t>научн</a:t>
            </a:r>
            <a:r>
              <a:rPr lang="ru-RU" sz="1800" dirty="0" smtClean="0">
                <a:solidFill>
                  <a:schemeClr val="tx1"/>
                </a:solidFill>
              </a:rPr>
              <a:t>. </a:t>
            </a:r>
            <a:r>
              <a:rPr lang="ru-RU" sz="1800" dirty="0" err="1" smtClean="0">
                <a:solidFill>
                  <a:schemeClr val="tx1"/>
                </a:solidFill>
              </a:rPr>
              <a:t>сотр</a:t>
            </a:r>
            <a:r>
              <a:rPr lang="ru-RU" sz="1800" dirty="0" smtClean="0">
                <a:solidFill>
                  <a:schemeClr val="tx1"/>
                </a:solidFill>
              </a:rPr>
              <a:t>., </a:t>
            </a:r>
            <a:r>
              <a:rPr lang="ru-RU" sz="1800" dirty="0" err="1" smtClean="0">
                <a:solidFill>
                  <a:schemeClr val="tx1"/>
                </a:solidFill>
              </a:rPr>
              <a:t>и.о</a:t>
            </a:r>
            <a:r>
              <a:rPr lang="ru-RU" sz="1800" dirty="0" smtClean="0">
                <a:solidFill>
                  <a:schemeClr val="tx1"/>
                </a:solidFill>
              </a:rPr>
              <a:t>. зав ОГМИП  ФГБУ «ДВНИГМИ», </a:t>
            </a:r>
          </a:p>
          <a:p>
            <a:endParaRPr lang="ru-RU" sz="1800" dirty="0" smtClean="0">
              <a:solidFill>
                <a:schemeClr val="tx1"/>
              </a:solidFill>
            </a:endParaRPr>
          </a:p>
          <a:p>
            <a:r>
              <a:rPr lang="ru-RU" sz="1800" dirty="0" smtClean="0">
                <a:solidFill>
                  <a:schemeClr val="tx1"/>
                </a:solidFill>
              </a:rPr>
              <a:t>Доклад </a:t>
            </a:r>
            <a:r>
              <a:rPr lang="ru-RU" sz="1800" dirty="0">
                <a:solidFill>
                  <a:schemeClr val="tx1"/>
                </a:solidFill>
              </a:rPr>
              <a:t>на </a:t>
            </a:r>
            <a:r>
              <a:rPr lang="ru-RU" sz="1800" dirty="0" smtClean="0">
                <a:solidFill>
                  <a:schemeClr val="tx1"/>
                </a:solidFill>
              </a:rPr>
              <a:t>научно-практической конференции по проблемам гидрометеорологических прогнозов, экологии и климата Сибири</a:t>
            </a:r>
          </a:p>
          <a:p>
            <a:r>
              <a:rPr lang="ru-RU" sz="1800" dirty="0" smtClean="0">
                <a:solidFill>
                  <a:schemeClr val="tx1"/>
                </a:solidFill>
              </a:rPr>
              <a:t>(к 50-летию образования ФГБУ «</a:t>
            </a:r>
            <a:r>
              <a:rPr lang="ru-RU" sz="1800" dirty="0" err="1" smtClean="0">
                <a:solidFill>
                  <a:schemeClr val="tx1"/>
                </a:solidFill>
              </a:rPr>
              <a:t>СибНИГМИ</a:t>
            </a:r>
            <a:r>
              <a:rPr lang="ru-RU" sz="1800" dirty="0" smtClean="0">
                <a:solidFill>
                  <a:schemeClr val="tx1"/>
                </a:solidFill>
              </a:rPr>
              <a:t>»  </a:t>
            </a:r>
          </a:p>
          <a:p>
            <a:r>
              <a:rPr lang="ru-RU" sz="1800" dirty="0" smtClean="0">
                <a:solidFill>
                  <a:schemeClr val="tx1"/>
                </a:solidFill>
              </a:rPr>
              <a:t>20 </a:t>
            </a:r>
            <a:r>
              <a:rPr lang="ru-RU" sz="1800" dirty="0">
                <a:solidFill>
                  <a:schemeClr val="tx1"/>
                </a:solidFill>
              </a:rPr>
              <a:t>– </a:t>
            </a:r>
            <a:r>
              <a:rPr lang="ru-RU" sz="1800" dirty="0" smtClean="0">
                <a:solidFill>
                  <a:schemeClr val="tx1"/>
                </a:solidFill>
              </a:rPr>
              <a:t>22 октября </a:t>
            </a:r>
            <a:r>
              <a:rPr lang="ru-RU" sz="1800" dirty="0">
                <a:solidFill>
                  <a:schemeClr val="tx1"/>
                </a:solidFill>
              </a:rPr>
              <a:t>2021 </a:t>
            </a:r>
            <a:r>
              <a:rPr lang="ru-RU" sz="1800" dirty="0" smtClean="0">
                <a:solidFill>
                  <a:schemeClr val="tx1"/>
                </a:solidFill>
              </a:rPr>
              <a:t>г</a:t>
            </a:r>
          </a:p>
          <a:p>
            <a:endParaRPr lang="ru-RU" sz="1800" dirty="0" smtClean="0">
              <a:solidFill>
                <a:schemeClr val="tx1"/>
              </a:solidFill>
            </a:endParaRPr>
          </a:p>
          <a:p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32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260648"/>
            <a:ext cx="8208912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32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Технологии предоставления прогнозов потребителям</a:t>
            </a:r>
            <a:endParaRPr lang="ru-RU" sz="3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484784"/>
            <a:ext cx="8784976" cy="433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lnSpc>
                <a:spcPct val="114000"/>
              </a:lnSpc>
              <a:spcBef>
                <a:spcPts val="600"/>
              </a:spcBef>
              <a:spcAft>
                <a:spcPct val="0"/>
              </a:spcAft>
            </a:pPr>
            <a:r>
              <a:rPr lang="ru-RU" altLang="ru-RU" b="1" i="1" kern="0" dirty="0">
                <a:solidFill>
                  <a:srgbClr val="3333CC"/>
                </a:solidFill>
                <a:latin typeface="Arial"/>
              </a:rPr>
              <a:t>Кроме того продукция модели представляется</a:t>
            </a:r>
            <a:r>
              <a:rPr lang="ru-RU" altLang="ru-RU" kern="0" dirty="0">
                <a:solidFill>
                  <a:srgbClr val="3333CC"/>
                </a:solidFill>
                <a:latin typeface="Arial"/>
              </a:rPr>
              <a:t>: </a:t>
            </a:r>
          </a:p>
          <a:p>
            <a:pPr marL="342900" lvl="0" indent="-342900" fontAlgn="base">
              <a:lnSpc>
                <a:spcPct val="114000"/>
              </a:lnSpc>
              <a:spcBef>
                <a:spcPts val="600"/>
              </a:spcBef>
              <a:spcAft>
                <a:spcPct val="0"/>
              </a:spcAft>
            </a:pPr>
            <a:r>
              <a:rPr lang="ru-RU" altLang="ru-RU" kern="0" dirty="0">
                <a:solidFill>
                  <a:srgbClr val="000000"/>
                </a:solidFill>
                <a:latin typeface="Arial"/>
              </a:rPr>
              <a:t>	- </a:t>
            </a:r>
            <a:r>
              <a:rPr lang="ru-RU" altLang="ru-RU" b="1" i="1" kern="0" dirty="0">
                <a:solidFill>
                  <a:srgbClr val="000000"/>
                </a:solidFill>
                <a:latin typeface="Arial"/>
              </a:rPr>
              <a:t>картами-слайдами</a:t>
            </a:r>
            <a:r>
              <a:rPr lang="ru-RU" altLang="ru-RU" kern="0" dirty="0">
                <a:solidFill>
                  <a:srgbClr val="000000"/>
                </a:solidFill>
                <a:latin typeface="Arial"/>
              </a:rPr>
              <a:t>, на которые нанесены метеорологические поля </a:t>
            </a:r>
          </a:p>
          <a:p>
            <a:pPr marL="342900" lvl="0" indent="-342900" fontAlgn="base">
              <a:lnSpc>
                <a:spcPct val="114000"/>
              </a:lnSpc>
              <a:spcBef>
                <a:spcPts val="600"/>
              </a:spcBef>
              <a:spcAft>
                <a:spcPct val="0"/>
              </a:spcAft>
            </a:pPr>
            <a:r>
              <a:rPr lang="ru-RU" altLang="ru-RU" kern="0" dirty="0">
                <a:solidFill>
                  <a:srgbClr val="000000"/>
                </a:solidFill>
                <a:latin typeface="Arial"/>
              </a:rPr>
              <a:t>	- </a:t>
            </a:r>
            <a:r>
              <a:rPr lang="ru-RU" altLang="ru-RU" b="1" i="1" kern="0" dirty="0">
                <a:solidFill>
                  <a:srgbClr val="000000"/>
                </a:solidFill>
                <a:latin typeface="Arial"/>
              </a:rPr>
              <a:t>метеограммами </a:t>
            </a:r>
            <a:r>
              <a:rPr lang="ru-RU" altLang="ru-RU" kern="0" dirty="0" smtClean="0">
                <a:solidFill>
                  <a:srgbClr val="000000"/>
                </a:solidFill>
                <a:latin typeface="Arial"/>
              </a:rPr>
              <a:t> -  графическое представление временного хода элементов и явлений погоды в пункте на период прогноза;</a:t>
            </a:r>
            <a:endParaRPr lang="ru-RU" altLang="ru-RU" kern="0" dirty="0">
              <a:solidFill>
                <a:srgbClr val="000000"/>
              </a:solidFill>
              <a:latin typeface="Arial"/>
            </a:endParaRPr>
          </a:p>
          <a:p>
            <a:pPr marL="342900" lvl="0" indent="-342900" fontAlgn="base">
              <a:lnSpc>
                <a:spcPct val="114000"/>
              </a:lnSpc>
              <a:spcBef>
                <a:spcPts val="600"/>
              </a:spcBef>
              <a:spcAft>
                <a:spcPct val="0"/>
              </a:spcAft>
            </a:pPr>
            <a:r>
              <a:rPr lang="ru-RU" altLang="ru-RU" kern="0" dirty="0">
                <a:solidFill>
                  <a:srgbClr val="000000"/>
                </a:solidFill>
                <a:latin typeface="Arial"/>
              </a:rPr>
              <a:t>	- </a:t>
            </a:r>
            <a:r>
              <a:rPr lang="ru-RU" altLang="ru-RU" b="1" i="1" kern="0" dirty="0">
                <a:solidFill>
                  <a:srgbClr val="000000"/>
                </a:solidFill>
                <a:latin typeface="Arial"/>
              </a:rPr>
              <a:t>таблицами</a:t>
            </a:r>
            <a:r>
              <a:rPr lang="ru-RU" altLang="ru-RU" kern="0" dirty="0">
                <a:solidFill>
                  <a:srgbClr val="000000"/>
                </a:solidFill>
                <a:latin typeface="Arial"/>
              </a:rPr>
              <a:t> прогноза элементов и явлений погоды в </a:t>
            </a:r>
            <a:r>
              <a:rPr lang="ru-RU" altLang="ru-RU" kern="0" dirty="0" smtClean="0">
                <a:solidFill>
                  <a:srgbClr val="000000"/>
                </a:solidFill>
                <a:latin typeface="Arial"/>
              </a:rPr>
              <a:t>пунктах.</a:t>
            </a:r>
            <a:endParaRPr lang="ru-RU" altLang="ru-RU" kern="0" dirty="0">
              <a:solidFill>
                <a:srgbClr val="000000"/>
              </a:solidFill>
              <a:latin typeface="Arial"/>
            </a:endParaRPr>
          </a:p>
          <a:p>
            <a:pPr marL="342900" lvl="0" indent="-342900" fontAlgn="base">
              <a:lnSpc>
                <a:spcPct val="114000"/>
              </a:lnSpc>
              <a:spcBef>
                <a:spcPts val="1200"/>
              </a:spcBef>
              <a:spcAft>
                <a:spcPct val="0"/>
              </a:spcAft>
            </a:pPr>
            <a:r>
              <a:rPr lang="ru-RU" altLang="ru-RU" b="1" i="1" kern="0" dirty="0" smtClean="0">
                <a:solidFill>
                  <a:srgbClr val="3333CC"/>
                </a:solidFill>
                <a:latin typeface="Arial"/>
              </a:rPr>
              <a:t>Выходная </a:t>
            </a:r>
            <a:r>
              <a:rPr lang="ru-RU" altLang="ru-RU" b="1" i="1" kern="0" dirty="0">
                <a:solidFill>
                  <a:srgbClr val="3333CC"/>
                </a:solidFill>
                <a:latin typeface="Arial"/>
              </a:rPr>
              <a:t>продукция формируется</a:t>
            </a:r>
            <a:r>
              <a:rPr lang="ru-RU" altLang="ru-RU" kern="0" dirty="0">
                <a:solidFill>
                  <a:srgbClr val="3333CC"/>
                </a:solidFill>
                <a:latin typeface="Arial"/>
              </a:rPr>
              <a:t> </a:t>
            </a:r>
            <a:r>
              <a:rPr lang="ru-RU" altLang="ru-RU" kern="0" dirty="0">
                <a:solidFill>
                  <a:srgbClr val="000000"/>
                </a:solidFill>
                <a:latin typeface="Arial"/>
              </a:rPr>
              <a:t>программными средствами, разработанными сотрудниками отдела гидрометеорологических исследования и прогнозов </a:t>
            </a:r>
            <a:r>
              <a:rPr lang="ru-RU" altLang="ru-RU" kern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ru-RU" altLang="ru-RU" kern="0" dirty="0">
                <a:solidFill>
                  <a:srgbClr val="000000"/>
                </a:solidFill>
                <a:latin typeface="Arial"/>
              </a:rPr>
              <a:t>ФГБУ «ДВНИГМИ».</a:t>
            </a:r>
          </a:p>
          <a:p>
            <a:pPr marL="342900" lvl="0" indent="-342900" fontAlgn="base">
              <a:lnSpc>
                <a:spcPct val="114000"/>
              </a:lnSpc>
              <a:spcBef>
                <a:spcPts val="600"/>
              </a:spcBef>
              <a:spcAft>
                <a:spcPct val="0"/>
              </a:spcAft>
            </a:pPr>
            <a:r>
              <a:rPr lang="ru-RU" altLang="ru-RU" b="1" i="1" kern="0" dirty="0" smtClean="0">
                <a:solidFill>
                  <a:srgbClr val="3333CC"/>
                </a:solidFill>
                <a:latin typeface="Arial"/>
              </a:rPr>
              <a:t>Продукция </a:t>
            </a:r>
            <a:r>
              <a:rPr lang="ru-RU" altLang="ru-RU" b="1" i="1" kern="0" dirty="0">
                <a:solidFill>
                  <a:srgbClr val="3333CC"/>
                </a:solidFill>
                <a:latin typeface="Arial"/>
              </a:rPr>
              <a:t>передается </a:t>
            </a:r>
            <a:endParaRPr lang="ru-RU" altLang="ru-RU" b="1" i="1" kern="0" dirty="0" smtClean="0">
              <a:solidFill>
                <a:srgbClr val="3333CC"/>
              </a:solidFill>
              <a:latin typeface="Arial"/>
            </a:endParaRPr>
          </a:p>
          <a:p>
            <a:pPr marL="342900" lvl="0" indent="-342900" fontAlgn="base">
              <a:lnSpc>
                <a:spcPct val="114000"/>
              </a:lnSpc>
              <a:spcBef>
                <a:spcPts val="600"/>
              </a:spcBef>
              <a:spcAft>
                <a:spcPct val="0"/>
              </a:spcAft>
            </a:pPr>
            <a:r>
              <a:rPr lang="ru-RU" altLang="ru-RU" b="1" i="1" kern="0" dirty="0" smtClean="0">
                <a:solidFill>
                  <a:srgbClr val="3333CC"/>
                </a:solidFill>
                <a:latin typeface="Arial"/>
              </a:rPr>
              <a:t>- в </a:t>
            </a:r>
            <a:r>
              <a:rPr lang="ru-RU" altLang="ru-RU" b="1" i="1" kern="0" dirty="0">
                <a:solidFill>
                  <a:srgbClr val="3333CC"/>
                </a:solidFill>
                <a:latin typeface="Arial"/>
              </a:rPr>
              <a:t>УГМС </a:t>
            </a:r>
            <a:r>
              <a:rPr lang="ru-RU" altLang="ru-RU" kern="0" dirty="0" smtClean="0">
                <a:solidFill>
                  <a:srgbClr val="000000"/>
                </a:solidFill>
                <a:latin typeface="Arial"/>
              </a:rPr>
              <a:t>ДВ-региона - </a:t>
            </a:r>
            <a:r>
              <a:rPr lang="ru-RU" altLang="ru-RU" sz="1600" kern="0" dirty="0" smtClean="0">
                <a:solidFill>
                  <a:srgbClr val="000000"/>
                </a:solidFill>
                <a:latin typeface="Arial"/>
              </a:rPr>
              <a:t>по </a:t>
            </a:r>
            <a:r>
              <a:rPr lang="ru-RU" altLang="ru-RU" sz="1600" kern="0" dirty="0">
                <a:solidFill>
                  <a:srgbClr val="000000"/>
                </a:solidFill>
                <a:latin typeface="Arial"/>
              </a:rPr>
              <a:t>электронной почте,  </a:t>
            </a:r>
            <a:r>
              <a:rPr lang="ru-RU" altLang="ru-RU" sz="1600" kern="0" dirty="0" smtClean="0">
                <a:solidFill>
                  <a:srgbClr val="000000"/>
                </a:solidFill>
                <a:latin typeface="Arial"/>
              </a:rPr>
              <a:t>ч/з АСПД, или </a:t>
            </a:r>
            <a:r>
              <a:rPr lang="ru-RU" altLang="ru-RU" sz="1600" kern="0" dirty="0">
                <a:solidFill>
                  <a:srgbClr val="000000"/>
                </a:solidFill>
                <a:latin typeface="Arial"/>
              </a:rPr>
              <a:t>выкладывается на </a:t>
            </a:r>
            <a:r>
              <a:rPr lang="en-US" altLang="ru-RU" sz="1600" kern="0" dirty="0">
                <a:solidFill>
                  <a:srgbClr val="000000"/>
                </a:solidFill>
                <a:latin typeface="Arial"/>
              </a:rPr>
              <a:t>ftp</a:t>
            </a:r>
            <a:r>
              <a:rPr lang="ru-RU" altLang="ru-RU" sz="1600" kern="0" dirty="0" smtClean="0">
                <a:solidFill>
                  <a:srgbClr val="000000"/>
                </a:solidFill>
                <a:latin typeface="Arial"/>
              </a:rPr>
              <a:t>-сервер.</a:t>
            </a:r>
          </a:p>
          <a:p>
            <a:pPr lvl="0" fontAlgn="base">
              <a:lnSpc>
                <a:spcPts val="1500"/>
              </a:lnSpc>
              <a:spcBef>
                <a:spcPts val="600"/>
              </a:spcBef>
              <a:spcAft>
                <a:spcPct val="0"/>
              </a:spcAft>
            </a:pPr>
            <a:r>
              <a:rPr lang="ru-RU" altLang="ru-RU" sz="1600" kern="0" dirty="0" smtClean="0">
                <a:solidFill>
                  <a:srgbClr val="000000"/>
                </a:solidFill>
                <a:latin typeface="Arial"/>
              </a:rPr>
              <a:t>- </a:t>
            </a:r>
            <a:r>
              <a:rPr lang="ru-RU" altLang="ru-RU" sz="1600" b="1" i="1" kern="0" dirty="0" smtClean="0">
                <a:solidFill>
                  <a:srgbClr val="3333CC"/>
                </a:solidFill>
                <a:latin typeface="Arial"/>
              </a:rPr>
              <a:t>в подразделения ФГБУ «Авиаметтелеком» - </a:t>
            </a:r>
            <a:r>
              <a:rPr lang="ru-RU" altLang="ru-RU" sz="1600" kern="0" dirty="0" smtClean="0">
                <a:latin typeface="Arial"/>
              </a:rPr>
              <a:t>ч/з специализированный сайт «АВИА».</a:t>
            </a:r>
            <a:endParaRPr lang="ru-RU" altLang="ru-RU" sz="1600" kern="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238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332656"/>
            <a:ext cx="7469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altLang="ru-RU" sz="3200" b="1" kern="0" dirty="0">
                <a:solidFill>
                  <a:srgbClr val="000099"/>
                </a:solidFill>
                <a:latin typeface="Arial"/>
              </a:rPr>
              <a:t>Формы представления </a:t>
            </a:r>
            <a:r>
              <a:rPr lang="ru-RU" altLang="ru-RU" sz="3200" b="1" kern="0" dirty="0" smtClean="0">
                <a:solidFill>
                  <a:srgbClr val="000099"/>
                </a:solidFill>
                <a:latin typeface="Arial"/>
              </a:rPr>
              <a:t>продукции</a:t>
            </a:r>
            <a:endParaRPr lang="ru-RU" kern="0" dirty="0">
              <a:solidFill>
                <a:srgbClr val="00009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7142" y="1268760"/>
            <a:ext cx="8662098" cy="4628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1600" b="1" i="1" kern="0" dirty="0">
                <a:solidFill>
                  <a:srgbClr val="3333CC"/>
                </a:solidFill>
                <a:latin typeface="Arial"/>
              </a:rPr>
              <a:t>Срочные карты-слайды</a:t>
            </a:r>
            <a:r>
              <a:rPr lang="ru-RU" altLang="ru-RU" sz="1600" kern="0" dirty="0">
                <a:solidFill>
                  <a:srgbClr val="3333CC"/>
                </a:solidFill>
                <a:latin typeface="Arial"/>
              </a:rPr>
              <a:t>:</a:t>
            </a:r>
          </a:p>
          <a:p>
            <a:pPr marL="342900" lvl="0" indent="-34290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1600" kern="0" dirty="0">
                <a:solidFill>
                  <a:srgbClr val="000000"/>
                </a:solidFill>
                <a:latin typeface="Arial"/>
              </a:rPr>
              <a:t>	- </a:t>
            </a:r>
            <a:r>
              <a:rPr lang="ru-RU" altLang="ru-RU" sz="1600" u="sng" kern="0" dirty="0">
                <a:solidFill>
                  <a:srgbClr val="000000"/>
                </a:solidFill>
                <a:latin typeface="Arial"/>
              </a:rPr>
              <a:t>по высотам</a:t>
            </a:r>
            <a:r>
              <a:rPr lang="ru-RU" altLang="ru-RU" sz="1600" kern="0" dirty="0">
                <a:solidFill>
                  <a:srgbClr val="000000"/>
                </a:solidFill>
                <a:latin typeface="Arial"/>
              </a:rPr>
              <a:t> включают карты с </a:t>
            </a:r>
            <a:r>
              <a:rPr lang="ru-RU" altLang="ru-RU" sz="1600" kern="0" dirty="0" err="1">
                <a:solidFill>
                  <a:srgbClr val="000000"/>
                </a:solidFill>
                <a:latin typeface="Arial"/>
              </a:rPr>
              <a:t>наноской</a:t>
            </a:r>
            <a:r>
              <a:rPr lang="ru-RU" altLang="ru-RU" sz="1600" kern="0" dirty="0">
                <a:solidFill>
                  <a:srgbClr val="000000"/>
                </a:solidFill>
                <a:latin typeface="Arial"/>
              </a:rPr>
              <a:t> полей геопотенциала, ветра и температуры на стандартных изобарических поверхностях; </a:t>
            </a:r>
          </a:p>
          <a:p>
            <a:pPr marL="342900" lvl="0" indent="-34290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1600" kern="0" dirty="0">
                <a:solidFill>
                  <a:srgbClr val="000000"/>
                </a:solidFill>
                <a:latin typeface="Arial"/>
              </a:rPr>
              <a:t>	- </a:t>
            </a:r>
            <a:r>
              <a:rPr lang="ru-RU" altLang="ru-RU" sz="1600" u="sng" kern="0" dirty="0">
                <a:solidFill>
                  <a:srgbClr val="000000"/>
                </a:solidFill>
                <a:latin typeface="Arial"/>
              </a:rPr>
              <a:t>приземные карты</a:t>
            </a:r>
            <a:r>
              <a:rPr lang="ru-RU" altLang="ru-RU" sz="1600" kern="0" dirty="0">
                <a:solidFill>
                  <a:srgbClr val="000000"/>
                </a:solidFill>
                <a:latin typeface="Arial"/>
              </a:rPr>
              <a:t>  с </a:t>
            </a:r>
            <a:r>
              <a:rPr lang="ru-RU" altLang="ru-RU" sz="1600" kern="0" dirty="0" err="1">
                <a:solidFill>
                  <a:srgbClr val="000000"/>
                </a:solidFill>
                <a:latin typeface="Arial"/>
              </a:rPr>
              <a:t>наноской</a:t>
            </a:r>
            <a:r>
              <a:rPr lang="ru-RU" altLang="ru-RU" sz="1600" kern="0" dirty="0">
                <a:solidFill>
                  <a:srgbClr val="000000"/>
                </a:solidFill>
                <a:latin typeface="Arial"/>
              </a:rPr>
              <a:t>  полей 3-часовых сумм осадков, облачности (по ярусам или общего балла), приземного ветра, температуры воздуха у земли, давления на уровне моря, зон сильного ветра. </a:t>
            </a:r>
          </a:p>
          <a:p>
            <a:pPr marL="342900" lvl="0" indent="-342900" fontAlgn="base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</a:pPr>
            <a:r>
              <a:rPr lang="ru-RU" altLang="ru-RU" sz="1600" b="1" i="1" kern="0" dirty="0">
                <a:solidFill>
                  <a:srgbClr val="3333CC"/>
                </a:solidFill>
                <a:latin typeface="Arial"/>
              </a:rPr>
              <a:t>Строятся так же карты</a:t>
            </a:r>
            <a:r>
              <a:rPr lang="ru-RU" altLang="ru-RU" sz="1600" kern="0" dirty="0">
                <a:solidFill>
                  <a:srgbClr val="3333CC"/>
                </a:solidFill>
                <a:latin typeface="Arial"/>
              </a:rPr>
              <a:t>  </a:t>
            </a:r>
            <a:r>
              <a:rPr lang="ru-RU" altLang="ru-RU" sz="1600" kern="0" dirty="0">
                <a:solidFill>
                  <a:srgbClr val="000000"/>
                </a:solidFill>
                <a:latin typeface="Arial"/>
              </a:rPr>
              <a:t>накопленных сумм осадков,  индекса грозовой активности и ряд других карт специализированных прогнозов. </a:t>
            </a:r>
          </a:p>
          <a:p>
            <a:pPr marL="342900" lvl="0" indent="-34290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</a:pPr>
            <a:endParaRPr lang="ru-RU" altLang="ru-RU" sz="800" kern="0" dirty="0">
              <a:solidFill>
                <a:srgbClr val="000000"/>
              </a:solidFill>
              <a:latin typeface="Arial"/>
            </a:endParaRPr>
          </a:p>
          <a:p>
            <a:pPr marL="342900" lvl="0" indent="-34290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1600" b="1" i="1" kern="0" dirty="0">
                <a:solidFill>
                  <a:srgbClr val="3333CC"/>
                </a:solidFill>
                <a:latin typeface="Arial"/>
              </a:rPr>
              <a:t>Метеограммы</a:t>
            </a:r>
            <a:r>
              <a:rPr lang="ru-RU" altLang="ru-RU" sz="1600" kern="0" dirty="0">
                <a:solidFill>
                  <a:srgbClr val="3333CC"/>
                </a:solidFill>
                <a:latin typeface="Arial"/>
              </a:rPr>
              <a:t> </a:t>
            </a:r>
            <a:r>
              <a:rPr lang="ru-RU" altLang="ru-RU" sz="1600" kern="0" dirty="0">
                <a:solidFill>
                  <a:srgbClr val="000000"/>
                </a:solidFill>
                <a:latin typeface="Arial"/>
              </a:rPr>
              <a:t> - прогноз временного хода основных характеристик погоды, вертикального распределения температуры, ветра и относительной влажности в пунктах.</a:t>
            </a:r>
          </a:p>
          <a:p>
            <a:pPr marL="342900" lvl="0" indent="-34290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</a:pPr>
            <a:endParaRPr lang="ru-RU" altLang="ru-RU" sz="800" kern="0" dirty="0">
              <a:solidFill>
                <a:srgbClr val="000000"/>
              </a:solidFill>
              <a:latin typeface="Arial"/>
            </a:endParaRPr>
          </a:p>
          <a:p>
            <a:pPr marL="342900" lvl="0" indent="-34290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1600" b="1" i="1" kern="0" dirty="0">
                <a:solidFill>
                  <a:srgbClr val="3333CC"/>
                </a:solidFill>
                <a:latin typeface="Arial"/>
              </a:rPr>
              <a:t>Таблицы</a:t>
            </a:r>
            <a:r>
              <a:rPr lang="ru-RU" altLang="ru-RU" sz="1600" b="1" i="1" kern="0" dirty="0">
                <a:solidFill>
                  <a:srgbClr val="333399"/>
                </a:solidFill>
                <a:latin typeface="Arial"/>
              </a:rPr>
              <a:t>. </a:t>
            </a:r>
            <a:r>
              <a:rPr lang="ru-RU" altLang="ru-RU" sz="1600" kern="0" dirty="0">
                <a:solidFill>
                  <a:srgbClr val="000000"/>
                </a:solidFill>
                <a:latin typeface="Arial"/>
              </a:rPr>
              <a:t>Формируются различные виды таблиц прогнозов - общего пользования и специализированные данные по заказу </a:t>
            </a:r>
            <a:r>
              <a:rPr lang="ru-RU" altLang="ru-RU" sz="1600" kern="0" dirty="0" smtClean="0">
                <a:solidFill>
                  <a:srgbClr val="000000"/>
                </a:solidFill>
                <a:latin typeface="Arial"/>
              </a:rPr>
              <a:t>потребителей.</a:t>
            </a:r>
            <a:endParaRPr lang="ru-RU" altLang="ru-RU" sz="1600" b="1" i="1" kern="0" dirty="0">
              <a:solidFill>
                <a:srgbClr val="33339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716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1447800"/>
            <a:ext cx="3744416" cy="513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47800"/>
            <a:ext cx="3816424" cy="513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395536" y="315913"/>
            <a:ext cx="81369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 smtClean="0">
                <a:solidFill>
                  <a:srgbClr val="000099"/>
                </a:solidFill>
              </a:rPr>
              <a:t>Виды  метеограмм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894234" y="1033046"/>
            <a:ext cx="25539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000099"/>
                </a:solidFill>
              </a:rPr>
              <a:t>Для синоптиков УГМС</a:t>
            </a: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5436096" y="1033046"/>
            <a:ext cx="24368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000099"/>
                </a:solidFill>
              </a:rPr>
              <a:t>Для синоптиков АМЦ</a:t>
            </a:r>
          </a:p>
        </p:txBody>
      </p:sp>
    </p:spTree>
    <p:extLst>
      <p:ext uri="{BB962C8B-B14F-4D97-AF65-F5344CB8AC3E}">
        <p14:creationId xmlns:p14="http://schemas.microsoft.com/office/powerpoint/2010/main" val="259283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90222"/>
            <a:ext cx="3962400" cy="2638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44" y="762000"/>
            <a:ext cx="402115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81400"/>
            <a:ext cx="3962400" cy="300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45" y="3572569"/>
            <a:ext cx="4125905" cy="2975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529318" y="184351"/>
            <a:ext cx="826223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600" b="1" dirty="0" smtClean="0">
                <a:solidFill>
                  <a:srgbClr val="000099"/>
                </a:solidFill>
              </a:rPr>
              <a:t>Карты-слайды</a:t>
            </a:r>
            <a:r>
              <a:rPr lang="ru-RU" altLang="ru-RU" sz="2600" b="1" dirty="0" smtClean="0">
                <a:solidFill>
                  <a:srgbClr val="0000CC"/>
                </a:solidFill>
              </a:rPr>
              <a:t>: Прогноз осадков и облачности</a:t>
            </a: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609600" y="2895600"/>
            <a:ext cx="315277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smtClean="0">
                <a:solidFill>
                  <a:srgbClr val="333399"/>
                </a:solidFill>
              </a:rPr>
              <a:t>3-х часовые суммы осадков</a:t>
            </a:r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4953000" y="2895600"/>
            <a:ext cx="34925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smtClean="0">
                <a:solidFill>
                  <a:srgbClr val="333399"/>
                </a:solidFill>
              </a:rPr>
              <a:t>Осадки, накопленные за 72 часа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000" smtClean="0">
                <a:solidFill>
                  <a:srgbClr val="333399"/>
                </a:solidFill>
              </a:rPr>
              <a:t>( 00ч 29.08  -  12ч 1.09.2016 г. )</a:t>
            </a:r>
          </a:p>
        </p:txBody>
      </p:sp>
      <p:sp>
        <p:nvSpPr>
          <p:cNvPr id="18446" name="Text Box 14"/>
          <p:cNvSpPr txBox="1">
            <a:spLocks noChangeArrowheads="1"/>
          </p:cNvSpPr>
          <p:nvPr/>
        </p:nvSpPr>
        <p:spPr bwMode="auto">
          <a:xfrm>
            <a:off x="3287469" y="6456717"/>
            <a:ext cx="2088713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srgbClr val="800000"/>
                </a:solidFill>
              </a:rPr>
              <a:t>Облачность и осадки</a:t>
            </a:r>
          </a:p>
        </p:txBody>
      </p:sp>
      <p:sp>
        <p:nvSpPr>
          <p:cNvPr id="18447" name="Text Box 15"/>
          <p:cNvSpPr txBox="1">
            <a:spLocks noChangeArrowheads="1"/>
          </p:cNvSpPr>
          <p:nvPr/>
        </p:nvSpPr>
        <p:spPr bwMode="auto">
          <a:xfrm>
            <a:off x="4648200" y="5818188"/>
            <a:ext cx="13335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smtClean="0">
                <a:solidFill>
                  <a:srgbClr val="333399"/>
                </a:solidFill>
              </a:rPr>
              <a:t>Средний ярус</a:t>
            </a:r>
          </a:p>
        </p:txBody>
      </p:sp>
      <p:sp>
        <p:nvSpPr>
          <p:cNvPr id="18448" name="Text Box 16"/>
          <p:cNvSpPr txBox="1">
            <a:spLocks noChangeArrowheads="1"/>
          </p:cNvSpPr>
          <p:nvPr/>
        </p:nvSpPr>
        <p:spPr bwMode="auto">
          <a:xfrm>
            <a:off x="381000" y="5741988"/>
            <a:ext cx="1252538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smtClean="0">
                <a:solidFill>
                  <a:srgbClr val="333399"/>
                </a:solidFill>
              </a:rPr>
              <a:t>Нижний ярус</a:t>
            </a:r>
          </a:p>
        </p:txBody>
      </p:sp>
    </p:spTree>
    <p:extLst>
      <p:ext uri="{BB962C8B-B14F-4D97-AF65-F5344CB8AC3E}">
        <p14:creationId xmlns:p14="http://schemas.microsoft.com/office/powerpoint/2010/main" val="263967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46584"/>
            <a:ext cx="4068576" cy="2811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293" y="838790"/>
            <a:ext cx="4023707" cy="2818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95" y="3741470"/>
            <a:ext cx="4033552" cy="2767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866526" y="163511"/>
            <a:ext cx="76358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 smtClean="0">
                <a:solidFill>
                  <a:srgbClr val="000099"/>
                </a:solidFill>
              </a:rPr>
              <a:t>Приземный ветер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293" y="3689655"/>
            <a:ext cx="4023707" cy="2870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12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91428"/>
            <a:ext cx="5727175" cy="3905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013349"/>
            <a:ext cx="5136520" cy="3652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1979712" y="116632"/>
            <a:ext cx="56456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dirty="0" smtClean="0">
                <a:solidFill>
                  <a:srgbClr val="000099"/>
                </a:solidFill>
              </a:rPr>
              <a:t>Высотные карты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52636" y="1196752"/>
            <a:ext cx="83708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</a:rPr>
              <a:t>500 </a:t>
            </a:r>
            <a:r>
              <a:rPr lang="ru-RU" sz="1400" b="1" dirty="0" err="1" smtClean="0">
                <a:solidFill>
                  <a:srgbClr val="000000"/>
                </a:solidFill>
              </a:rPr>
              <a:t>гПа</a:t>
            </a:r>
            <a:endParaRPr lang="ru-RU" sz="1400" b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42758" y="3304729"/>
            <a:ext cx="83708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</a:rPr>
              <a:t>850 </a:t>
            </a:r>
            <a:r>
              <a:rPr lang="ru-RU" sz="1400" b="1" dirty="0" err="1" smtClean="0">
                <a:solidFill>
                  <a:srgbClr val="000000"/>
                </a:solidFill>
              </a:rPr>
              <a:t>гПа</a:t>
            </a:r>
            <a:endParaRPr lang="ru-R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90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ferhri.ru/.data/wrf/region02/NMM/dvnigmi.2021100900/202110090000_nmm_P0UVmag_d01_027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157" y="2924944"/>
            <a:ext cx="4471338" cy="371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1247"/>
            <a:ext cx="5078413" cy="403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909" y="188640"/>
            <a:ext cx="9036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99"/>
                </a:solidFill>
              </a:rPr>
              <a:t>На сайте ДВНИГМИ доступны </a:t>
            </a:r>
            <a:endParaRPr lang="ru-RU" sz="3200" b="1" dirty="0">
              <a:solidFill>
                <a:srgbClr val="00009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7510" y="5085184"/>
            <a:ext cx="27045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0000"/>
                </a:solidFill>
              </a:rPr>
              <a:t>Карты приземного давления, </a:t>
            </a:r>
          </a:p>
          <a:p>
            <a:pPr algn="ctr"/>
            <a:r>
              <a:rPr lang="ru-RU" sz="1200" b="1" dirty="0" smtClean="0">
                <a:solidFill>
                  <a:srgbClr val="000000"/>
                </a:solidFill>
              </a:rPr>
              <a:t>облачности среднего яруса </a:t>
            </a:r>
          </a:p>
          <a:p>
            <a:pPr algn="ctr"/>
            <a:r>
              <a:rPr lang="ru-RU" sz="1200" b="1" dirty="0" smtClean="0">
                <a:solidFill>
                  <a:srgbClr val="000000"/>
                </a:solidFill>
              </a:rPr>
              <a:t>и осадков </a:t>
            </a:r>
          </a:p>
          <a:p>
            <a:pPr algn="ctr"/>
            <a:r>
              <a:rPr lang="ru-RU" sz="1000" dirty="0" smtClean="0">
                <a:solidFill>
                  <a:srgbClr val="000000"/>
                </a:solidFill>
              </a:rPr>
              <a:t>прогноз с заблаговременностью до 96 час</a:t>
            </a:r>
          </a:p>
          <a:p>
            <a:pPr algn="ctr"/>
            <a:r>
              <a:rPr lang="ru-RU" sz="1000" dirty="0" smtClean="0">
                <a:solidFill>
                  <a:srgbClr val="000000"/>
                </a:solidFill>
              </a:rPr>
              <a:t>с шагом 3 часа</a:t>
            </a:r>
            <a:endParaRPr lang="ru-RU" sz="10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65617" y="2058578"/>
            <a:ext cx="27543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0000"/>
                </a:solidFill>
              </a:rPr>
              <a:t>Карты приземного давления и </a:t>
            </a:r>
          </a:p>
          <a:p>
            <a:pPr algn="ctr"/>
            <a:r>
              <a:rPr lang="ru-RU" sz="1200" b="1" dirty="0" smtClean="0">
                <a:solidFill>
                  <a:srgbClr val="000000"/>
                </a:solidFill>
              </a:rPr>
              <a:t>ветра на уровне анемометра 10 м</a:t>
            </a:r>
          </a:p>
          <a:p>
            <a:pPr algn="ctr"/>
            <a:r>
              <a:rPr lang="ru-RU" sz="1000" dirty="0">
                <a:solidFill>
                  <a:srgbClr val="000000"/>
                </a:solidFill>
              </a:rPr>
              <a:t>прогноз с заблаговременностью до 96 час</a:t>
            </a:r>
          </a:p>
          <a:p>
            <a:pPr algn="ctr"/>
            <a:r>
              <a:rPr lang="ru-RU" sz="1000" dirty="0">
                <a:solidFill>
                  <a:srgbClr val="000000"/>
                </a:solidFill>
              </a:rPr>
              <a:t>с шагом 3 </a:t>
            </a:r>
            <a:r>
              <a:rPr lang="ru-RU" sz="1000" dirty="0" smtClean="0">
                <a:solidFill>
                  <a:srgbClr val="000000"/>
                </a:solidFill>
              </a:rPr>
              <a:t>часа</a:t>
            </a:r>
            <a:endParaRPr lang="ru-RU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97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ru-RU" altLang="ru-RU" sz="2800" b="1" u="sng" dirty="0">
                <a:solidFill>
                  <a:schemeClr val="tx1"/>
                </a:solidFill>
              </a:rPr>
              <a:t>ТАБЛИЦЫ</a:t>
            </a:r>
            <a:r>
              <a:rPr lang="ru-RU" altLang="ru-RU" sz="2800" b="1" dirty="0">
                <a:solidFill>
                  <a:schemeClr val="tx1"/>
                </a:solidFill>
              </a:rPr>
              <a:t>:</a:t>
            </a:r>
            <a:r>
              <a:rPr lang="ru-RU" altLang="ru-RU" sz="3600" b="1" dirty="0">
                <a:solidFill>
                  <a:srgbClr val="0000CC"/>
                </a:solidFill>
              </a:rPr>
              <a:t> </a:t>
            </a:r>
            <a:r>
              <a:rPr lang="ru-RU" altLang="ru-RU" sz="3200" b="1" dirty="0">
                <a:solidFill>
                  <a:srgbClr val="0000CC"/>
                </a:solidFill>
              </a:rPr>
              <a:t>прогноз в пунктах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196752"/>
            <a:ext cx="8507288" cy="5184576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ru-RU" altLang="ru-RU" sz="1800" b="1" dirty="0" smtClean="0">
                <a:latin typeface="+mj-lt"/>
              </a:rPr>
              <a:t>Формируются различные виды таблиц по запросам потребителей:</a:t>
            </a:r>
          </a:p>
          <a:p>
            <a:pPr marL="609600" indent="-609600">
              <a:spcBef>
                <a:spcPts val="600"/>
              </a:spcBef>
              <a:buFontTx/>
              <a:buAutoNum type="arabicPeriod"/>
            </a:pPr>
            <a:r>
              <a:rPr lang="ru-RU" altLang="ru-RU" sz="1800" b="1" dirty="0" smtClean="0">
                <a:latin typeface="+mj-lt"/>
              </a:rPr>
              <a:t>Ежечасные </a:t>
            </a:r>
            <a:r>
              <a:rPr lang="ru-RU" altLang="ru-RU" sz="1800" b="1" dirty="0">
                <a:latin typeface="+mj-lt"/>
              </a:rPr>
              <a:t>значения  температуры, точки росы и осадков (факт, количество, фаза), </a:t>
            </a:r>
            <a:r>
              <a:rPr lang="ru-RU" altLang="ru-RU" sz="1800" b="1" dirty="0" smtClean="0">
                <a:latin typeface="+mj-lt"/>
              </a:rPr>
              <a:t>(до 72 </a:t>
            </a:r>
            <a:r>
              <a:rPr lang="ru-RU" altLang="ru-RU" sz="1800" b="1" dirty="0">
                <a:latin typeface="+mj-lt"/>
              </a:rPr>
              <a:t>часа)</a:t>
            </a:r>
          </a:p>
          <a:p>
            <a:pPr marL="609600" indent="-609600">
              <a:spcBef>
                <a:spcPts val="1200"/>
              </a:spcBef>
              <a:buFontTx/>
              <a:buAutoNum type="arabicPeriod"/>
            </a:pPr>
            <a:r>
              <a:rPr lang="ru-RU" altLang="ru-RU" sz="1800" b="1" dirty="0">
                <a:latin typeface="+mj-lt"/>
              </a:rPr>
              <a:t>Прогноз погоды на предстоящие сутки: </a:t>
            </a:r>
            <a:r>
              <a:rPr lang="ru-RU" altLang="ru-RU" sz="1800" b="1" dirty="0" smtClean="0">
                <a:latin typeface="+mj-lt"/>
              </a:rPr>
              <a:t> </a:t>
            </a:r>
            <a:r>
              <a:rPr lang="ru-RU" altLang="ru-RU" sz="1800" b="1" dirty="0" err="1" smtClean="0">
                <a:latin typeface="+mj-lt"/>
              </a:rPr>
              <a:t>Тэкстр</a:t>
            </a:r>
            <a:r>
              <a:rPr lang="ru-RU" altLang="ru-RU" sz="1800" b="1" dirty="0">
                <a:latin typeface="+mj-lt"/>
              </a:rPr>
              <a:t>, сумма осадков, приземное давление, ветер (ночь, день)</a:t>
            </a:r>
          </a:p>
          <a:p>
            <a:pPr marL="609600" indent="-609600">
              <a:spcBef>
                <a:spcPts val="1200"/>
              </a:spcBef>
              <a:buFontTx/>
              <a:buAutoNum type="arabicPeriod"/>
            </a:pPr>
            <a:r>
              <a:rPr lang="ru-RU" altLang="ru-RU" sz="1800" b="1" dirty="0">
                <a:latin typeface="+mj-lt"/>
              </a:rPr>
              <a:t>6-ти часовые суммы осадков (на 3-е суток)</a:t>
            </a:r>
          </a:p>
          <a:p>
            <a:pPr marL="609600" indent="-609600">
              <a:spcBef>
                <a:spcPts val="1200"/>
              </a:spcBef>
              <a:buFontTx/>
              <a:buAutoNum type="arabicPeriod"/>
            </a:pPr>
            <a:r>
              <a:rPr lang="ru-RU" altLang="ru-RU" sz="1800" b="1" dirty="0">
                <a:latin typeface="+mj-lt"/>
              </a:rPr>
              <a:t>Полусуточные суммы осадков (с максимумом в точках окружения)</a:t>
            </a:r>
          </a:p>
          <a:p>
            <a:pPr marL="609600" indent="-609600">
              <a:spcBef>
                <a:spcPts val="1200"/>
              </a:spcBef>
              <a:buFontTx/>
              <a:buAutoNum type="arabicPeriod"/>
            </a:pPr>
            <a:r>
              <a:rPr lang="ru-RU" altLang="ru-RU" sz="1800" b="1" dirty="0">
                <a:latin typeface="+mj-lt"/>
              </a:rPr>
              <a:t>Суточные суммы осадков по </a:t>
            </a:r>
            <a:r>
              <a:rPr lang="ru-RU" altLang="ru-RU" sz="1800" b="1" dirty="0" err="1" smtClean="0">
                <a:latin typeface="+mj-lt"/>
              </a:rPr>
              <a:t>гидропостам</a:t>
            </a:r>
            <a:r>
              <a:rPr lang="ru-RU" altLang="ru-RU" sz="1800" b="1" dirty="0" smtClean="0">
                <a:latin typeface="+mj-lt"/>
              </a:rPr>
              <a:t>  </a:t>
            </a:r>
          </a:p>
          <a:p>
            <a:pPr marL="609600" indent="-609600">
              <a:spcBef>
                <a:spcPts val="1200"/>
              </a:spcBef>
              <a:buFontTx/>
              <a:buAutoNum type="arabicPeriod"/>
            </a:pPr>
            <a:r>
              <a:rPr lang="ru-RU" altLang="ru-RU" sz="1800" b="1" dirty="0" smtClean="0">
                <a:latin typeface="+mj-lt"/>
              </a:rPr>
              <a:t>5-тдневные суммы осадков по крупным водосборам р. Амур.</a:t>
            </a:r>
          </a:p>
          <a:p>
            <a:pPr marL="609600" indent="-609600">
              <a:spcBef>
                <a:spcPts val="1200"/>
              </a:spcBef>
              <a:buFontTx/>
              <a:buAutoNum type="arabicPeriod"/>
            </a:pPr>
            <a:r>
              <a:rPr lang="ru-RU" altLang="ru-RU" sz="1800" b="1" dirty="0" smtClean="0">
                <a:latin typeface="+mj-lt"/>
              </a:rPr>
              <a:t>Суточные </a:t>
            </a:r>
            <a:r>
              <a:rPr lang="ru-RU" altLang="ru-RU" sz="1800" b="1" dirty="0">
                <a:latin typeface="+mj-lt"/>
              </a:rPr>
              <a:t>экстремумы температуры воздуха у земли (на 3-е суток)</a:t>
            </a:r>
          </a:p>
          <a:p>
            <a:pPr marL="609600" indent="-609600">
              <a:spcBef>
                <a:spcPts val="1200"/>
              </a:spcBef>
              <a:buFontTx/>
              <a:buAutoNum type="arabicPeriod"/>
            </a:pPr>
            <a:r>
              <a:rPr lang="ru-RU" altLang="ru-RU" sz="1800" b="1" dirty="0">
                <a:latin typeface="+mj-lt"/>
              </a:rPr>
              <a:t>Срочные значения температуры воздуха у земли (на 72 </a:t>
            </a:r>
            <a:r>
              <a:rPr lang="ru-RU" altLang="ru-RU" sz="1800" b="1" dirty="0" smtClean="0">
                <a:latin typeface="+mj-lt"/>
              </a:rPr>
              <a:t>ч, ч/з </a:t>
            </a:r>
            <a:r>
              <a:rPr lang="ru-RU" altLang="ru-RU" sz="1800" b="1" dirty="0">
                <a:latin typeface="+mj-lt"/>
              </a:rPr>
              <a:t>3 </a:t>
            </a:r>
            <a:r>
              <a:rPr lang="ru-RU" altLang="ru-RU" sz="1800" b="1" dirty="0" smtClean="0">
                <a:latin typeface="+mj-lt"/>
              </a:rPr>
              <a:t>ч) </a:t>
            </a:r>
            <a:endParaRPr lang="ru-RU" altLang="ru-RU" sz="1800" b="1" dirty="0">
              <a:latin typeface="+mj-lt"/>
            </a:endParaRPr>
          </a:p>
          <a:p>
            <a:pPr marL="609600" indent="-609600">
              <a:spcBef>
                <a:spcPts val="1200"/>
              </a:spcBef>
              <a:buFontTx/>
              <a:buAutoNum type="arabicPeriod"/>
            </a:pPr>
            <a:r>
              <a:rPr lang="ru-RU" altLang="ru-RU" sz="1800" b="1" dirty="0">
                <a:latin typeface="+mj-lt"/>
              </a:rPr>
              <a:t>Скорость и направление </a:t>
            </a:r>
            <a:r>
              <a:rPr lang="ru-RU" altLang="ru-RU" sz="1800" b="1" dirty="0" smtClean="0">
                <a:latin typeface="+mj-lt"/>
              </a:rPr>
              <a:t>приземного ветра + порывы в </a:t>
            </a:r>
            <a:r>
              <a:rPr lang="ru-RU" altLang="ru-RU" sz="1800" b="1" dirty="0">
                <a:latin typeface="+mj-lt"/>
              </a:rPr>
              <a:t>пунктах на 3-е суток </a:t>
            </a:r>
            <a:r>
              <a:rPr lang="ru-RU" altLang="ru-RU" sz="1800" b="1" dirty="0" smtClean="0">
                <a:latin typeface="+mj-lt"/>
              </a:rPr>
              <a:t>(ч/з </a:t>
            </a:r>
            <a:r>
              <a:rPr lang="ru-RU" altLang="ru-RU" sz="1800" b="1" dirty="0">
                <a:latin typeface="+mj-lt"/>
              </a:rPr>
              <a:t>6 </a:t>
            </a:r>
            <a:r>
              <a:rPr lang="ru-RU" altLang="ru-RU" sz="1800" b="1" dirty="0" smtClean="0">
                <a:latin typeface="+mj-lt"/>
              </a:rPr>
              <a:t>ч)</a:t>
            </a:r>
            <a:endParaRPr lang="ru-RU" altLang="ru-RU" sz="1800" b="1" dirty="0">
              <a:latin typeface="+mj-lt"/>
            </a:endParaRPr>
          </a:p>
          <a:p>
            <a:pPr marL="609600" indent="-609600">
              <a:buFontTx/>
              <a:buAutoNum type="arabicPeriod"/>
            </a:pPr>
            <a:endParaRPr lang="ru-RU" altLang="ru-RU" sz="1800" dirty="0"/>
          </a:p>
        </p:txBody>
      </p:sp>
    </p:spTree>
    <p:extLst>
      <p:ext uri="{BB962C8B-B14F-4D97-AF65-F5344CB8AC3E}">
        <p14:creationId xmlns:p14="http://schemas.microsoft.com/office/powerpoint/2010/main" val="326622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49694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kern="0" dirty="0">
                <a:solidFill>
                  <a:srgbClr val="000000"/>
                </a:solidFill>
              </a:rPr>
              <a:t>Примеры таблиц </a:t>
            </a:r>
            <a:endParaRPr lang="ru-RU" altLang="ru-RU" sz="2800" b="1" kern="0" dirty="0" smtClean="0">
              <a:solidFill>
                <a:srgbClr val="000000"/>
              </a:solidFill>
            </a:endParaRPr>
          </a:p>
          <a:p>
            <a:pPr algn="ctr"/>
            <a:r>
              <a:rPr lang="ru-RU" altLang="ru-RU" sz="2400" b="1" kern="0" dirty="0" smtClean="0">
                <a:solidFill>
                  <a:srgbClr val="0000CC"/>
                </a:solidFill>
              </a:rPr>
              <a:t>прогноз </a:t>
            </a:r>
            <a:r>
              <a:rPr lang="ru-RU" altLang="ru-RU" sz="2400" b="1" kern="0" dirty="0">
                <a:solidFill>
                  <a:srgbClr val="0000CC"/>
                </a:solidFill>
              </a:rPr>
              <a:t>погоды на сутки</a:t>
            </a:r>
            <a:br>
              <a:rPr lang="ru-RU" altLang="ru-RU" sz="2400" b="1" kern="0" dirty="0">
                <a:solidFill>
                  <a:srgbClr val="0000CC"/>
                </a:solidFill>
              </a:rPr>
            </a:br>
            <a:r>
              <a:rPr lang="ru-RU" altLang="ru-RU" b="1" kern="0" dirty="0">
                <a:solidFill>
                  <a:srgbClr val="3333CC"/>
                </a:solidFill>
              </a:rPr>
              <a:t>по 337 пунктам </a:t>
            </a:r>
            <a:r>
              <a:rPr lang="ru-RU" altLang="ru-RU" b="1" kern="0" dirty="0" smtClean="0">
                <a:solidFill>
                  <a:srgbClr val="3333CC"/>
                </a:solidFill>
              </a:rPr>
              <a:t>ДВ-региона - </a:t>
            </a:r>
            <a:r>
              <a:rPr lang="ru-RU" altLang="ru-RU" sz="1600" b="1" kern="0" dirty="0" smtClean="0">
                <a:solidFill>
                  <a:srgbClr val="000000"/>
                </a:solidFill>
              </a:rPr>
              <a:t>доступны </a:t>
            </a:r>
            <a:r>
              <a:rPr lang="ru-RU" altLang="ru-RU" sz="1600" b="1" kern="0" dirty="0">
                <a:solidFill>
                  <a:srgbClr val="000000"/>
                </a:solidFill>
              </a:rPr>
              <a:t>на сайте ФГБУ «ДВНИГМИ</a:t>
            </a:r>
            <a:r>
              <a:rPr lang="ru-RU" altLang="ru-RU" sz="1600" b="1" kern="0" dirty="0" smtClean="0">
                <a:solidFill>
                  <a:srgbClr val="000000"/>
                </a:solidFill>
              </a:rPr>
              <a:t>»</a:t>
            </a:r>
            <a:endParaRPr lang="ru-RU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61" y="1556790"/>
            <a:ext cx="8135291" cy="501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196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715963"/>
          </a:xfrm>
        </p:spPr>
        <p:txBody>
          <a:bodyPr/>
          <a:lstStyle/>
          <a:p>
            <a:r>
              <a:rPr lang="ru-RU" altLang="ru-RU" sz="3200" b="1" dirty="0">
                <a:solidFill>
                  <a:srgbClr val="000099"/>
                </a:solidFill>
              </a:rPr>
              <a:t>Примеры таблиц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>
              <a:buFontTx/>
              <a:buNone/>
            </a:pPr>
            <a:endParaRPr lang="ru-RU" altLang="ru-RU" sz="1800" dirty="0">
              <a:solidFill>
                <a:schemeClr val="hlink"/>
              </a:solidFill>
            </a:endParaRPr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80728"/>
            <a:ext cx="6446673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356992"/>
            <a:ext cx="5904656" cy="3330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95936" y="1156102"/>
            <a:ext cx="1834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660033"/>
                </a:solidFill>
              </a:rPr>
              <a:t>Прогноз ветра</a:t>
            </a:r>
            <a:endParaRPr lang="ru-RU" b="1" dirty="0">
              <a:solidFill>
                <a:srgbClr val="660033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24328" y="3477450"/>
            <a:ext cx="740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solidFill>
                  <a:srgbClr val="660033"/>
                </a:solidFill>
              </a:rPr>
              <a:t>Т</a:t>
            </a:r>
            <a:r>
              <a:rPr lang="ru-RU" sz="1200" b="1" dirty="0" err="1" smtClean="0">
                <a:solidFill>
                  <a:srgbClr val="660033"/>
                </a:solidFill>
              </a:rPr>
              <a:t>экстр</a:t>
            </a:r>
            <a:endParaRPr lang="ru-RU" sz="1200" b="1" dirty="0">
              <a:solidFill>
                <a:srgbClr val="66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10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1821" y="287070"/>
            <a:ext cx="8306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Краткое введение</a:t>
            </a:r>
            <a:endParaRPr lang="ru-RU" sz="3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4352" y="1052736"/>
            <a:ext cx="854958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Современные методы и технологии прогнозирования погодных условий, элементов и явлений погоды основываются на информации, получаемой в результате расчета численных моделей прогноза погоды.</a:t>
            </a:r>
          </a:p>
          <a:p>
            <a:r>
              <a:rPr lang="ru-RU" sz="2000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Региональном специализированном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метеорологическом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Всемирной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службы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погоды в городе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Хабаровске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РСМЦ Хабаровск)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функционирует и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численных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прогнозов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погоды (ЧПП), основанная на 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региональной негидростатической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WERF-ARW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</a:p>
          <a:p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21389" y="5707459"/>
            <a:ext cx="8084264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just">
              <a:spcAft>
                <a:spcPts val="0"/>
              </a:spcAft>
              <a:tabLst>
                <a:tab pos="270510" algn="l"/>
              </a:tabLst>
            </a:pPr>
            <a:r>
              <a:rPr lang="ru-RU" sz="1200" dirty="0" smtClean="0">
                <a:latin typeface="Times New Roman"/>
                <a:ea typeface="MS Mincho"/>
                <a:cs typeface="Cambria"/>
              </a:rPr>
              <a:t>----------------------------------------------------------------------------------------------------------------------------------------------------------</a:t>
            </a:r>
          </a:p>
          <a:p>
            <a:pPr lvl="0" algn="just">
              <a:spcAft>
                <a:spcPts val="0"/>
              </a:spcAft>
              <a:tabLst>
                <a:tab pos="270510" algn="l"/>
              </a:tabLst>
            </a:pPr>
            <a:r>
              <a:rPr lang="ru-RU" sz="1100" dirty="0" smtClean="0">
                <a:latin typeface="Times New Roman"/>
                <a:ea typeface="MS Mincho"/>
                <a:cs typeface="Cambria"/>
              </a:rPr>
              <a:t>*1. Вербицкая </a:t>
            </a:r>
            <a:r>
              <a:rPr lang="ru-RU" sz="1100" dirty="0">
                <a:latin typeface="Times New Roman"/>
                <a:ea typeface="MS Mincho"/>
                <a:cs typeface="Cambria"/>
              </a:rPr>
              <a:t>Е.М., Романский С.О. Конфигурация модели </a:t>
            </a:r>
            <a:r>
              <a:rPr lang="en-US" sz="1100" dirty="0">
                <a:latin typeface="Times New Roman"/>
                <a:ea typeface="MS Mincho"/>
                <a:cs typeface="Cambria"/>
              </a:rPr>
              <a:t>WRF</a:t>
            </a:r>
            <a:r>
              <a:rPr lang="ru-RU" sz="1100" dirty="0">
                <a:latin typeface="Times New Roman"/>
                <a:ea typeface="MS Mincho"/>
                <a:cs typeface="Cambria"/>
              </a:rPr>
              <a:t>-</a:t>
            </a:r>
            <a:r>
              <a:rPr lang="en-US" sz="1100" dirty="0">
                <a:latin typeface="Times New Roman"/>
                <a:ea typeface="MS Mincho"/>
                <a:cs typeface="Cambria"/>
              </a:rPr>
              <a:t>ARW</a:t>
            </a:r>
            <a:r>
              <a:rPr lang="ru-RU" sz="1100" dirty="0">
                <a:latin typeface="Times New Roman"/>
                <a:ea typeface="MS Mincho"/>
                <a:cs typeface="Cambria"/>
              </a:rPr>
              <a:t> для прогноза погоды </a:t>
            </a:r>
            <a:r>
              <a:rPr lang="ru-RU" sz="1100" dirty="0" smtClean="0">
                <a:latin typeface="Times New Roman"/>
                <a:ea typeface="MS Mincho"/>
                <a:cs typeface="Cambria"/>
              </a:rPr>
              <a:t>в </a:t>
            </a:r>
            <a:r>
              <a:rPr lang="ru-RU" sz="1100" dirty="0">
                <a:latin typeface="Times New Roman"/>
                <a:ea typeface="MS Mincho"/>
                <a:cs typeface="Cambria"/>
              </a:rPr>
              <a:t>Дальневосточном регионе</a:t>
            </a:r>
            <a:r>
              <a:rPr lang="ru-RU" sz="1100" dirty="0" smtClean="0">
                <a:latin typeface="Times New Roman"/>
                <a:ea typeface="MS Mincho"/>
                <a:cs typeface="Cambria"/>
              </a:rPr>
              <a:t>.</a:t>
            </a:r>
          </a:p>
          <a:p>
            <a:pPr lvl="0" algn="just">
              <a:spcAft>
                <a:spcPts val="0"/>
              </a:spcAft>
              <a:tabLst>
                <a:tab pos="270510" algn="l"/>
              </a:tabLst>
            </a:pPr>
            <a:r>
              <a:rPr lang="ru-RU" sz="1100" dirty="0" smtClean="0">
                <a:latin typeface="Times New Roman"/>
                <a:ea typeface="MS Mincho"/>
                <a:cs typeface="Cambria"/>
              </a:rPr>
              <a:t>// </a:t>
            </a:r>
            <a:r>
              <a:rPr lang="ru-RU" sz="1100" dirty="0">
                <a:latin typeface="Times New Roman"/>
                <a:ea typeface="MS Mincho"/>
                <a:cs typeface="Cambria"/>
              </a:rPr>
              <a:t>Труды ДВНИГМИ, Юбилейный выпуск «ДВНИГМИ – 65 лет». </a:t>
            </a:r>
            <a:r>
              <a:rPr lang="en-US" sz="1100" dirty="0" err="1" smtClean="0">
                <a:latin typeface="Times New Roman"/>
                <a:ea typeface="MS Mincho"/>
                <a:cs typeface="Cambria"/>
              </a:rPr>
              <a:t>Вла</a:t>
            </a:r>
            <a:r>
              <a:rPr lang="ru-RU" sz="1100" dirty="0" smtClean="0">
                <a:latin typeface="Times New Roman"/>
                <a:ea typeface="MS Mincho"/>
                <a:cs typeface="Cambria"/>
              </a:rPr>
              <a:t>д</a:t>
            </a:r>
            <a:r>
              <a:rPr lang="en-US" sz="1100" dirty="0" err="1" smtClean="0">
                <a:latin typeface="Times New Roman"/>
                <a:ea typeface="MS Mincho"/>
                <a:cs typeface="Cambria"/>
              </a:rPr>
              <a:t>ивосток</a:t>
            </a:r>
            <a:r>
              <a:rPr lang="en-US" sz="1100" dirty="0">
                <a:latin typeface="Times New Roman"/>
                <a:ea typeface="MS Mincho"/>
                <a:cs typeface="Cambria"/>
              </a:rPr>
              <a:t>, </a:t>
            </a:r>
            <a:r>
              <a:rPr lang="en-US" sz="1100" dirty="0" err="1">
                <a:latin typeface="Times New Roman"/>
                <a:ea typeface="MS Mincho"/>
                <a:cs typeface="Cambria"/>
              </a:rPr>
              <a:t>Дальнаука</a:t>
            </a:r>
            <a:r>
              <a:rPr lang="en-US" sz="1100" dirty="0">
                <a:latin typeface="Times New Roman"/>
                <a:ea typeface="MS Mincho"/>
                <a:cs typeface="Cambria"/>
              </a:rPr>
              <a:t>. - 2015. – С.172-203</a:t>
            </a:r>
            <a:r>
              <a:rPr lang="en-US" sz="1100" dirty="0" smtClean="0">
                <a:latin typeface="Times New Roman"/>
                <a:ea typeface="MS Mincho"/>
                <a:cs typeface="Cambria"/>
              </a:rPr>
              <a:t>.</a:t>
            </a:r>
            <a:endParaRPr lang="ru-RU" sz="1100" dirty="0" smtClean="0">
              <a:latin typeface="Times New Roman"/>
              <a:ea typeface="MS Mincho"/>
              <a:cs typeface="Cambria"/>
            </a:endParaRPr>
          </a:p>
          <a:p>
            <a:pPr lvl="0" algn="just">
              <a:spcBef>
                <a:spcPts val="60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ru-RU" sz="1100" dirty="0" smtClean="0">
                <a:latin typeface="Times New Roman"/>
                <a:ea typeface="MS Mincho"/>
                <a:cs typeface="Cambria"/>
              </a:rPr>
              <a:t>*2.  </a:t>
            </a:r>
            <a:r>
              <a:rPr lang="en-US" sz="1100" dirty="0" err="1" smtClean="0">
                <a:latin typeface="Times New Roman"/>
                <a:ea typeface="MS Mincho"/>
                <a:cs typeface="Cambria"/>
              </a:rPr>
              <a:t>Romanskiy</a:t>
            </a:r>
            <a:r>
              <a:rPr lang="en-US" sz="1100" dirty="0" smtClean="0">
                <a:latin typeface="Times New Roman"/>
                <a:ea typeface="MS Mincho"/>
                <a:cs typeface="Cambria"/>
              </a:rPr>
              <a:t> </a:t>
            </a:r>
            <a:r>
              <a:rPr lang="en-US" sz="1100" dirty="0">
                <a:latin typeface="Times New Roman"/>
                <a:ea typeface="MS Mincho"/>
                <a:cs typeface="Cambria"/>
              </a:rPr>
              <a:t>S., </a:t>
            </a:r>
            <a:r>
              <a:rPr lang="en-US" sz="1100" dirty="0" err="1">
                <a:latin typeface="Times New Roman"/>
                <a:ea typeface="MS Mincho"/>
                <a:cs typeface="Cambria"/>
              </a:rPr>
              <a:t>Verbitskaya</a:t>
            </a:r>
            <a:r>
              <a:rPr lang="en-US" sz="1100" dirty="0">
                <a:latin typeface="Times New Roman"/>
                <a:ea typeface="MS Mincho"/>
                <a:cs typeface="Cambria"/>
              </a:rPr>
              <a:t> E. New operational short-range numerical weather prediction system of the Regional Specialized </a:t>
            </a:r>
            <a:endParaRPr lang="ru-RU" sz="1100" dirty="0" smtClean="0">
              <a:latin typeface="Times New Roman"/>
              <a:ea typeface="MS Mincho"/>
              <a:cs typeface="Cambria"/>
            </a:endParaRPr>
          </a:p>
          <a:p>
            <a:pPr lvl="0" algn="just">
              <a:spcAft>
                <a:spcPts val="0"/>
              </a:spcAft>
              <a:tabLst>
                <a:tab pos="270510" algn="l"/>
              </a:tabLst>
            </a:pPr>
            <a:r>
              <a:rPr lang="en-US" sz="1100" dirty="0" smtClean="0">
                <a:latin typeface="Times New Roman"/>
                <a:ea typeface="MS Mincho"/>
                <a:cs typeface="Cambria"/>
              </a:rPr>
              <a:t>Meteorological </a:t>
            </a:r>
            <a:r>
              <a:rPr lang="en-US" sz="1100" dirty="0">
                <a:latin typeface="Times New Roman"/>
                <a:ea typeface="MS Mincho"/>
                <a:cs typeface="Cambria"/>
              </a:rPr>
              <a:t>Center of Khabarovsk // CEUR Workshop Proceedings. – 2019. – Vol. 2426. – P. 77–82</a:t>
            </a:r>
            <a:r>
              <a:rPr lang="en-US" sz="1100" dirty="0" smtClean="0">
                <a:latin typeface="Times New Roman"/>
                <a:ea typeface="MS Mincho"/>
                <a:cs typeface="Cambria"/>
              </a:rPr>
              <a:t>.</a:t>
            </a:r>
            <a:endParaRPr lang="ru-RU" sz="1100" dirty="0" smtClean="0">
              <a:latin typeface="Times New Roman"/>
              <a:ea typeface="MS Mincho"/>
              <a:cs typeface="Cambria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853" y="1807982"/>
            <a:ext cx="4266995" cy="3565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84167" y="5538182"/>
            <a:ext cx="1431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прогноза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99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1"/>
            <a:ext cx="8229600" cy="651222"/>
          </a:xfrm>
        </p:spPr>
        <p:txBody>
          <a:bodyPr/>
          <a:lstStyle/>
          <a:p>
            <a:r>
              <a:rPr lang="ru-RU" altLang="ru-RU" sz="3200" b="1" dirty="0" smtClean="0">
                <a:solidFill>
                  <a:srgbClr val="000099"/>
                </a:solidFill>
              </a:rPr>
              <a:t>Прогноз осадков</a:t>
            </a:r>
            <a:endParaRPr lang="ru-RU" altLang="ru-RU" sz="3200" b="1" dirty="0">
              <a:solidFill>
                <a:srgbClr val="000099"/>
              </a:solidFill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80312" y="960313"/>
            <a:ext cx="144017" cy="176883"/>
          </a:xfrm>
        </p:spPr>
        <p:txBody>
          <a:bodyPr/>
          <a:lstStyle/>
          <a:p>
            <a:pPr>
              <a:buFontTx/>
              <a:buNone/>
            </a:pPr>
            <a:endParaRPr lang="ru-RU" altLang="ru-RU" sz="1800" dirty="0">
              <a:solidFill>
                <a:schemeClr val="hlin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376" y="3763779"/>
            <a:ext cx="5765555" cy="2895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879822"/>
            <a:ext cx="5904656" cy="2737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55976" y="980728"/>
            <a:ext cx="16427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3333CC"/>
                </a:solidFill>
              </a:rPr>
              <a:t>полусуточные</a:t>
            </a:r>
            <a:endParaRPr lang="ru-RU" sz="1600" b="1" dirty="0">
              <a:solidFill>
                <a:srgbClr val="33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20272" y="3763779"/>
            <a:ext cx="15392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3333CC"/>
                </a:solidFill>
              </a:rPr>
              <a:t>6-ти часовые</a:t>
            </a:r>
            <a:endParaRPr lang="ru-RU" sz="1600" b="1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14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ru-RU" altLang="ru-RU" sz="2800" b="1" dirty="0">
                <a:solidFill>
                  <a:srgbClr val="3333CC"/>
                </a:solidFill>
              </a:rPr>
              <a:t>Специфика выходной продукции </a:t>
            </a:r>
            <a:r>
              <a:rPr lang="ru-RU" altLang="ru-RU" sz="2800" b="1" dirty="0" smtClean="0">
                <a:solidFill>
                  <a:srgbClr val="3333CC"/>
                </a:solidFill>
              </a:rPr>
              <a:t/>
            </a:r>
            <a:br>
              <a:rPr lang="ru-RU" altLang="ru-RU" sz="2800" b="1" dirty="0" smtClean="0">
                <a:solidFill>
                  <a:srgbClr val="3333CC"/>
                </a:solidFill>
              </a:rPr>
            </a:br>
            <a:r>
              <a:rPr lang="ru-RU" altLang="ru-RU" sz="2800" b="1" dirty="0" smtClean="0">
                <a:solidFill>
                  <a:srgbClr val="3333CC"/>
                </a:solidFill>
              </a:rPr>
              <a:t>для </a:t>
            </a:r>
            <a:r>
              <a:rPr lang="ru-RU" altLang="ru-RU" sz="2800" b="1" dirty="0">
                <a:solidFill>
                  <a:srgbClr val="3333CC"/>
                </a:solidFill>
              </a:rPr>
              <a:t>различных территорий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412776"/>
            <a:ext cx="8784976" cy="4680520"/>
          </a:xfrm>
        </p:spPr>
        <p:txBody>
          <a:bodyPr/>
          <a:lstStyle/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ru-RU" altLang="ru-RU" sz="2400" dirty="0" smtClean="0">
                <a:solidFill>
                  <a:schemeClr val="accent2"/>
                </a:solidFill>
              </a:rPr>
              <a:t>	</a:t>
            </a:r>
            <a:r>
              <a:rPr lang="ru-RU" altLang="ru-RU" sz="2400" b="1" dirty="0" smtClean="0">
                <a:solidFill>
                  <a:srgbClr val="800000"/>
                </a:solidFill>
              </a:rPr>
              <a:t>Набор </a:t>
            </a:r>
            <a:r>
              <a:rPr lang="ru-RU" altLang="ru-RU" sz="2400" b="1" dirty="0">
                <a:solidFill>
                  <a:srgbClr val="800000"/>
                </a:solidFill>
              </a:rPr>
              <a:t>выходной </a:t>
            </a:r>
            <a:r>
              <a:rPr lang="ru-RU" altLang="ru-RU" sz="2400" b="1" dirty="0" smtClean="0">
                <a:solidFill>
                  <a:srgbClr val="800000"/>
                </a:solidFill>
              </a:rPr>
              <a:t>продукции, 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800000"/>
                </a:solidFill>
              </a:rPr>
              <a:t>передаваемой в УГМС ДВ-региона </a:t>
            </a:r>
            <a:r>
              <a:rPr lang="ru-RU" altLang="ru-RU" sz="2400" b="1" dirty="0">
                <a:solidFill>
                  <a:srgbClr val="800000"/>
                </a:solidFill>
              </a:rPr>
              <a:t>различен </a:t>
            </a:r>
            <a:endParaRPr lang="ru-RU" altLang="ru-RU" sz="2400" b="1" dirty="0" smtClean="0">
              <a:solidFill>
                <a:srgbClr val="800000"/>
              </a:solidFill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800000"/>
                </a:solidFill>
              </a:rPr>
              <a:t>для различных УГМС </a:t>
            </a:r>
            <a:endParaRPr lang="ru-RU" altLang="ru-RU" sz="2400" b="1" dirty="0">
              <a:solidFill>
                <a:srgbClr val="800000"/>
              </a:solidFill>
            </a:endParaRPr>
          </a:p>
          <a:p>
            <a:pPr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ru-RU" altLang="ru-RU" dirty="0"/>
              <a:t>	</a:t>
            </a:r>
            <a:r>
              <a:rPr lang="ru-RU" altLang="ru-RU" sz="1800" dirty="0"/>
              <a:t>Он определяется спецификой метеорологического обслуживания территории  </a:t>
            </a:r>
            <a:r>
              <a:rPr lang="ru-RU" altLang="ru-RU" sz="1800" dirty="0" smtClean="0"/>
              <a:t>ответственности каждого УГМС,  связанной </a:t>
            </a:r>
            <a:r>
              <a:rPr lang="ru-RU" altLang="ru-RU" sz="1800" dirty="0"/>
              <a:t>с физико-географическим </a:t>
            </a:r>
            <a:r>
              <a:rPr lang="ru-RU" altLang="ru-RU" sz="1800" dirty="0" smtClean="0"/>
              <a:t>положением, климатическими особенностями и </a:t>
            </a:r>
            <a:r>
              <a:rPr lang="ru-RU" altLang="ru-RU" sz="1800" dirty="0"/>
              <a:t>направлениями хозяйственной </a:t>
            </a:r>
            <a:r>
              <a:rPr lang="ru-RU" altLang="ru-RU" sz="1800" dirty="0" smtClean="0"/>
              <a:t>деятельности</a:t>
            </a:r>
            <a:r>
              <a:rPr lang="ru-RU" altLang="ru-RU" sz="1800" dirty="0">
                <a:solidFill>
                  <a:srgbClr val="000000"/>
                </a:solidFill>
              </a:rPr>
              <a:t> </a:t>
            </a:r>
            <a:r>
              <a:rPr lang="ru-RU" altLang="ru-RU" sz="1800" dirty="0" smtClean="0">
                <a:solidFill>
                  <a:srgbClr val="000000"/>
                </a:solidFill>
              </a:rPr>
              <a:t>рассматриваемой территории</a:t>
            </a:r>
            <a:r>
              <a:rPr lang="ru-RU" altLang="ru-RU" sz="1800" dirty="0" smtClean="0"/>
              <a:t>.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ru-RU" altLang="ru-RU" sz="1800" dirty="0" smtClean="0"/>
          </a:p>
          <a:p>
            <a:pPr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 smtClean="0"/>
              <a:t>     Конкретный набор прогностической продукции формируется совместно с прогнозистами каждого УГМС. </a:t>
            </a:r>
          </a:p>
          <a:p>
            <a:pPr>
              <a:lnSpc>
                <a:spcPct val="114000"/>
              </a:lnSpc>
              <a:spcBef>
                <a:spcPts val="1200"/>
              </a:spcBef>
              <a:buFontTx/>
              <a:buNone/>
            </a:pPr>
            <a:r>
              <a:rPr lang="ru-RU" altLang="ru-RU" sz="1800" dirty="0"/>
              <a:t>	</a:t>
            </a:r>
            <a:r>
              <a:rPr lang="ru-RU" altLang="ru-RU" sz="1800" dirty="0" smtClean="0"/>
              <a:t>Согласуется набор параметров, форм представления, цветовая гамма, технологии передачи и т.д. </a:t>
            </a:r>
            <a:endParaRPr lang="ru-RU" altLang="ru-RU" sz="1800" dirty="0"/>
          </a:p>
        </p:txBody>
      </p:sp>
    </p:spTree>
    <p:extLst>
      <p:ext uri="{BB962C8B-B14F-4D97-AF65-F5344CB8AC3E}">
        <p14:creationId xmlns:p14="http://schemas.microsoft.com/office/powerpoint/2010/main" val="274944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593969" y="260648"/>
            <a:ext cx="814222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600" b="1" dirty="0" smtClean="0">
                <a:solidFill>
                  <a:srgbClr val="000000"/>
                </a:solidFill>
              </a:rPr>
              <a:t>Продукция для ФГБУ «Дальневосточное УГМС»</a:t>
            </a:r>
          </a:p>
        </p:txBody>
      </p:sp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66800"/>
            <a:ext cx="2952327" cy="2218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189" y="1066800"/>
            <a:ext cx="2987791" cy="2218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816" y="1066800"/>
            <a:ext cx="2964259" cy="2218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4629053" y="3359274"/>
            <a:ext cx="4191000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800" b="1" dirty="0" smtClean="0">
                <a:solidFill>
                  <a:srgbClr val="800000"/>
                </a:solidFill>
              </a:rPr>
              <a:t>ПРОГНОЗ СРЕДНИХ ПЯТИДНЕВНЫХ СУММ ОСАДКОВ ПО  КРУПНЫМ ВОДОСБОРАМ  р. АМУР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800" dirty="0" smtClean="0">
                <a:solidFill>
                  <a:srgbClr val="000000"/>
                </a:solidFill>
              </a:rPr>
              <a:t>ЗА 08.2016 по данным модели WRF ХАБ-15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800" dirty="0" smtClean="0">
                <a:solidFill>
                  <a:srgbClr val="000000"/>
                </a:solidFill>
              </a:rPr>
              <a:t>В Верх. Амур вкл. </a:t>
            </a:r>
            <a:r>
              <a:rPr lang="ru-RU" altLang="ru-RU" sz="800" dirty="0" err="1" smtClean="0">
                <a:solidFill>
                  <a:srgbClr val="000000"/>
                </a:solidFill>
              </a:rPr>
              <a:t>Зея</a:t>
            </a:r>
            <a:r>
              <a:rPr lang="ru-RU" altLang="ru-RU" sz="800" dirty="0" smtClean="0">
                <a:solidFill>
                  <a:srgbClr val="000000"/>
                </a:solidFill>
              </a:rPr>
              <a:t>, а в Средний - Бурея.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800" dirty="0" smtClean="0">
                <a:solidFill>
                  <a:srgbClr val="000000"/>
                </a:solidFill>
              </a:rPr>
              <a:t>В таблице указаны суммы осадков за </a:t>
            </a:r>
            <a:r>
              <a:rPr lang="ru-RU" altLang="ru-RU" sz="800" dirty="0" err="1" smtClean="0">
                <a:solidFill>
                  <a:srgbClr val="000000"/>
                </a:solidFill>
              </a:rPr>
              <a:t>пентаду</a:t>
            </a:r>
            <a:r>
              <a:rPr lang="ru-RU" altLang="ru-RU" sz="800" dirty="0" smtClean="0">
                <a:solidFill>
                  <a:srgbClr val="000000"/>
                </a:solidFill>
              </a:rPr>
              <a:t> осредненные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800" dirty="0" smtClean="0">
                <a:solidFill>
                  <a:srgbClr val="000000"/>
                </a:solidFill>
              </a:rPr>
              <a:t>по всем узлам частного водосбора р. Амур.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z="8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800" dirty="0" smtClean="0">
                <a:solidFill>
                  <a:srgbClr val="000000"/>
                </a:solidFill>
              </a:rPr>
              <a:t>Под номером </a:t>
            </a:r>
            <a:r>
              <a:rPr lang="ru-RU" altLang="ru-RU" sz="800" dirty="0" err="1" smtClean="0">
                <a:solidFill>
                  <a:srgbClr val="000000"/>
                </a:solidFill>
              </a:rPr>
              <a:t>пентады</a:t>
            </a:r>
            <a:r>
              <a:rPr lang="ru-RU" altLang="ru-RU" sz="800" dirty="0" smtClean="0">
                <a:solidFill>
                  <a:srgbClr val="000000"/>
                </a:solidFill>
              </a:rPr>
              <a:t> указано количество дней в </a:t>
            </a:r>
            <a:r>
              <a:rPr lang="ru-RU" altLang="ru-RU" sz="800" dirty="0" err="1" smtClean="0">
                <a:solidFill>
                  <a:srgbClr val="000000"/>
                </a:solidFill>
              </a:rPr>
              <a:t>пентаде</a:t>
            </a:r>
            <a:r>
              <a:rPr lang="ru-RU" altLang="ru-RU" sz="800" dirty="0" smtClean="0">
                <a:solidFill>
                  <a:srgbClr val="000000"/>
                </a:solidFill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800" dirty="0" smtClean="0">
                <a:solidFill>
                  <a:srgbClr val="000000"/>
                </a:solidFill>
              </a:rPr>
              <a:t>---------------------------------------------------------------------------------------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800" dirty="0" smtClean="0">
                <a:solidFill>
                  <a:srgbClr val="000000"/>
                </a:solidFill>
              </a:rPr>
              <a:t>|    БАССЕЙН             |   I      |  II      |  III      |   IV   |   V     |   VI  |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800" dirty="0" smtClean="0">
                <a:solidFill>
                  <a:srgbClr val="000000"/>
                </a:solidFill>
              </a:rPr>
              <a:t>|                                  |  5 </a:t>
            </a:r>
            <a:r>
              <a:rPr lang="ru-RU" altLang="ru-RU" sz="800" dirty="0" err="1" smtClean="0">
                <a:solidFill>
                  <a:srgbClr val="000000"/>
                </a:solidFill>
              </a:rPr>
              <a:t>дн</a:t>
            </a:r>
            <a:r>
              <a:rPr lang="ru-RU" altLang="ru-RU" sz="800" dirty="0" smtClean="0">
                <a:solidFill>
                  <a:srgbClr val="000000"/>
                </a:solidFill>
              </a:rPr>
              <a:t> .| 5 </a:t>
            </a:r>
            <a:r>
              <a:rPr lang="ru-RU" altLang="ru-RU" sz="800" dirty="0" err="1" smtClean="0">
                <a:solidFill>
                  <a:srgbClr val="000000"/>
                </a:solidFill>
              </a:rPr>
              <a:t>дн</a:t>
            </a:r>
            <a:r>
              <a:rPr lang="ru-RU" altLang="ru-RU" sz="800" dirty="0" smtClean="0">
                <a:solidFill>
                  <a:srgbClr val="000000"/>
                </a:solidFill>
              </a:rPr>
              <a:t>.|  5 </a:t>
            </a:r>
            <a:r>
              <a:rPr lang="ru-RU" altLang="ru-RU" sz="800" dirty="0" err="1" smtClean="0">
                <a:solidFill>
                  <a:srgbClr val="000000"/>
                </a:solidFill>
              </a:rPr>
              <a:t>дн</a:t>
            </a:r>
            <a:r>
              <a:rPr lang="ru-RU" altLang="ru-RU" sz="800" dirty="0" smtClean="0">
                <a:solidFill>
                  <a:srgbClr val="000000"/>
                </a:solidFill>
              </a:rPr>
              <a:t>. | 5 </a:t>
            </a:r>
            <a:r>
              <a:rPr lang="ru-RU" altLang="ru-RU" sz="800" dirty="0" err="1" smtClean="0">
                <a:solidFill>
                  <a:srgbClr val="000000"/>
                </a:solidFill>
              </a:rPr>
              <a:t>дн</a:t>
            </a:r>
            <a:r>
              <a:rPr lang="ru-RU" altLang="ru-RU" sz="800" dirty="0" smtClean="0">
                <a:solidFill>
                  <a:srgbClr val="000000"/>
                </a:solidFill>
              </a:rPr>
              <a:t>. | 5 </a:t>
            </a:r>
            <a:r>
              <a:rPr lang="ru-RU" altLang="ru-RU" sz="800" dirty="0" err="1" smtClean="0">
                <a:solidFill>
                  <a:srgbClr val="000000"/>
                </a:solidFill>
              </a:rPr>
              <a:t>дн</a:t>
            </a:r>
            <a:r>
              <a:rPr lang="ru-RU" altLang="ru-RU" sz="800" dirty="0" smtClean="0">
                <a:solidFill>
                  <a:srgbClr val="000000"/>
                </a:solidFill>
              </a:rPr>
              <a:t>. | 6 </a:t>
            </a:r>
            <a:r>
              <a:rPr lang="ru-RU" altLang="ru-RU" sz="800" dirty="0" err="1" smtClean="0">
                <a:solidFill>
                  <a:srgbClr val="000000"/>
                </a:solidFill>
              </a:rPr>
              <a:t>дн</a:t>
            </a:r>
            <a:r>
              <a:rPr lang="ru-RU" altLang="ru-RU" sz="800" dirty="0" smtClean="0">
                <a:solidFill>
                  <a:srgbClr val="000000"/>
                </a:solidFill>
              </a:rPr>
              <a:t>.|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800" dirty="0" smtClean="0">
                <a:solidFill>
                  <a:srgbClr val="000000"/>
                </a:solidFill>
              </a:rPr>
              <a:t>---------------------------------------------------------------------------------------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800" dirty="0" smtClean="0">
                <a:solidFill>
                  <a:srgbClr val="000000"/>
                </a:solidFill>
              </a:rPr>
              <a:t>| ШИЛКА и АРГУНЬ  |  10.5  |  22.4 |   6.8  |    9.8 |    6.8 |  17.1|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800" dirty="0" smtClean="0">
                <a:solidFill>
                  <a:srgbClr val="000000"/>
                </a:solidFill>
              </a:rPr>
              <a:t>| ВЕРХ. АМУР           |  15.4  |  19.8 |  25.8 |  13.1 |  15.2 |  32.3|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800" dirty="0" smtClean="0">
                <a:solidFill>
                  <a:srgbClr val="000000"/>
                </a:solidFill>
              </a:rPr>
              <a:t>| СРЕД. АМУР           |  13.6  |  15.0 |  50.9 |  11.8 |  16.1 |  15.2|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800" dirty="0" smtClean="0">
                <a:solidFill>
                  <a:srgbClr val="000000"/>
                </a:solidFill>
              </a:rPr>
              <a:t>| НЭНЬ                       |  11.6  |  19.4 |  18.5 |    5.0 |    8.8 |  </a:t>
            </a:r>
            <a:r>
              <a:rPr lang="ru-RU" altLang="ru-RU" sz="800" b="1" dirty="0" smtClean="0">
                <a:solidFill>
                  <a:srgbClr val="3333CC"/>
                </a:solidFill>
              </a:rPr>
              <a:t>45.6</a:t>
            </a:r>
            <a:r>
              <a:rPr lang="ru-RU" altLang="ru-RU" sz="800" dirty="0" smtClean="0">
                <a:solidFill>
                  <a:srgbClr val="000000"/>
                </a:solidFill>
              </a:rPr>
              <a:t>|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800" dirty="0" smtClean="0">
                <a:solidFill>
                  <a:srgbClr val="000000"/>
                </a:solidFill>
              </a:rPr>
              <a:t>| 2ая СУНГАРИ         |   2.0   |   5.9  |  </a:t>
            </a:r>
            <a:r>
              <a:rPr lang="ru-RU" altLang="ru-RU" sz="800" b="1" dirty="0" smtClean="0">
                <a:solidFill>
                  <a:srgbClr val="3333CC"/>
                </a:solidFill>
              </a:rPr>
              <a:t>26.8 |  31.4 |  18.9</a:t>
            </a:r>
            <a:r>
              <a:rPr lang="ru-RU" altLang="ru-RU" sz="800" dirty="0" smtClean="0">
                <a:solidFill>
                  <a:srgbClr val="000000"/>
                </a:solidFill>
              </a:rPr>
              <a:t> |</a:t>
            </a:r>
            <a:r>
              <a:rPr lang="ru-RU" altLang="ru-RU" sz="800" b="1" dirty="0" smtClean="0">
                <a:solidFill>
                  <a:srgbClr val="FF0066"/>
                </a:solidFill>
              </a:rPr>
              <a:t> 111.0</a:t>
            </a:r>
            <a:r>
              <a:rPr lang="ru-RU" altLang="ru-RU" sz="800" dirty="0" smtClean="0">
                <a:solidFill>
                  <a:srgbClr val="000000"/>
                </a:solidFill>
              </a:rPr>
              <a:t>|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800" dirty="0" smtClean="0">
                <a:solidFill>
                  <a:srgbClr val="000000"/>
                </a:solidFill>
              </a:rPr>
              <a:t>| СУНГАРИ                |  23.8  |  26.4 |  12.4 |  13.7 |  13.4 |  </a:t>
            </a:r>
            <a:r>
              <a:rPr lang="ru-RU" altLang="ru-RU" sz="800" b="1" dirty="0" smtClean="0">
                <a:solidFill>
                  <a:srgbClr val="FF0066"/>
                </a:solidFill>
              </a:rPr>
              <a:t>83.9|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800" dirty="0" smtClean="0">
                <a:solidFill>
                  <a:srgbClr val="000000"/>
                </a:solidFill>
              </a:rPr>
              <a:t>| УССУРИ                  |  11.9  |  23.8 |  24.1 |  12.8 |  </a:t>
            </a:r>
            <a:r>
              <a:rPr lang="ru-RU" altLang="ru-RU" sz="800" b="1" dirty="0" smtClean="0">
                <a:solidFill>
                  <a:srgbClr val="FF0066"/>
                </a:solidFill>
              </a:rPr>
              <a:t>44.8 |  61.1</a:t>
            </a:r>
            <a:r>
              <a:rPr lang="ru-RU" altLang="ru-RU" sz="800" dirty="0" smtClean="0">
                <a:solidFill>
                  <a:srgbClr val="000000"/>
                </a:solidFill>
              </a:rPr>
              <a:t>|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800" dirty="0" smtClean="0">
                <a:solidFill>
                  <a:srgbClr val="000000"/>
                </a:solidFill>
              </a:rPr>
              <a:t>| НИЖ. АМУР            |  17.6  |  18.2 |  41.3 |    8.5 |  41.3 |   8.8 |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800" dirty="0" smtClean="0">
                <a:solidFill>
                  <a:srgbClr val="000000"/>
                </a:solidFill>
              </a:rPr>
              <a:t>| ЗЕЯ                         |  16.1  |    8.7 |  60.2 |  17.3 |  18.8 |  11.1 |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800" dirty="0" smtClean="0">
                <a:solidFill>
                  <a:srgbClr val="000000"/>
                </a:solidFill>
              </a:rPr>
              <a:t>| БУРЕЯ                     |   9.8  |   24.8|  73.6 |    7.1 |  17.4 |  12.8 |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800" dirty="0" smtClean="0">
                <a:solidFill>
                  <a:srgbClr val="000000"/>
                </a:solidFill>
              </a:rPr>
              <a:t>---------------------------------------------------------------------------------------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" y="3417776"/>
            <a:ext cx="4213389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8124" y="6147048"/>
            <a:ext cx="8480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</a:rPr>
              <a:t>Продукция доступна по локальной сети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184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683568" y="188640"/>
            <a:ext cx="771899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600" b="1" dirty="0" smtClean="0">
                <a:solidFill>
                  <a:srgbClr val="000000"/>
                </a:solidFill>
              </a:rPr>
              <a:t>Продукция для республики Саха-Якутия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srgbClr val="000000"/>
                </a:solidFill>
              </a:rPr>
              <a:t>передается электронной почтой</a:t>
            </a:r>
            <a:endParaRPr lang="ru-RU" altLang="ru-RU" sz="1400" dirty="0" smtClean="0">
              <a:solidFill>
                <a:srgbClr val="000000"/>
              </a:solidFill>
            </a:endParaRPr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80331"/>
            <a:ext cx="3657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86200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816" y="980331"/>
            <a:ext cx="39624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816" y="3924300"/>
            <a:ext cx="22098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457200" y="3124200"/>
            <a:ext cx="3370263" cy="274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smtClean="0">
                <a:solidFill>
                  <a:srgbClr val="000000"/>
                </a:solidFill>
              </a:rPr>
              <a:t>Строятся для уровней 500, 700, 850, 925 гПа</a:t>
            </a:r>
          </a:p>
        </p:txBody>
      </p:sp>
      <p:sp>
        <p:nvSpPr>
          <p:cNvPr id="29708" name="Text Box 12"/>
          <p:cNvSpPr txBox="1">
            <a:spLocks noChangeArrowheads="1"/>
          </p:cNvSpPr>
          <p:nvPr/>
        </p:nvSpPr>
        <p:spPr bwMode="auto">
          <a:xfrm>
            <a:off x="6588571" y="3951744"/>
            <a:ext cx="2330896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 smtClean="0">
                <a:solidFill>
                  <a:srgbClr val="000000"/>
                </a:solidFill>
              </a:rPr>
              <a:t>Синоптики Якутского УГМС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 smtClean="0">
                <a:solidFill>
                  <a:srgbClr val="000000"/>
                </a:solidFill>
              </a:rPr>
              <a:t>акцентируют внимание на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 smtClean="0">
                <a:solidFill>
                  <a:srgbClr val="000000"/>
                </a:solidFill>
              </a:rPr>
              <a:t>высотные карты.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z="12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 smtClean="0">
                <a:solidFill>
                  <a:srgbClr val="000000"/>
                </a:solidFill>
              </a:rPr>
              <a:t>Особое внимание уделено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 smtClean="0">
                <a:solidFill>
                  <a:srgbClr val="000000"/>
                </a:solidFill>
              </a:rPr>
              <a:t>полям метеоэлементов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 smtClean="0">
                <a:solidFill>
                  <a:srgbClr val="000000"/>
                </a:solidFill>
              </a:rPr>
              <a:t>на уровне 850 </a:t>
            </a:r>
            <a:r>
              <a:rPr lang="ru-RU" altLang="ru-RU" sz="1200" dirty="0" err="1" smtClean="0">
                <a:solidFill>
                  <a:srgbClr val="000000"/>
                </a:solidFill>
              </a:rPr>
              <a:t>гПа</a:t>
            </a:r>
            <a:endParaRPr lang="ru-RU" altLang="ru-RU" sz="12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z="12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u="sng" dirty="0" smtClean="0">
                <a:solidFill>
                  <a:srgbClr val="000000"/>
                </a:solidFill>
              </a:rPr>
              <a:t>В </a:t>
            </a:r>
            <a:r>
              <a:rPr lang="ru-RU" altLang="ru-RU" sz="1200" u="sng" dirty="0" err="1" smtClean="0">
                <a:solidFill>
                  <a:srgbClr val="000000"/>
                </a:solidFill>
              </a:rPr>
              <a:t>метеограммах</a:t>
            </a:r>
            <a:r>
              <a:rPr lang="ru-RU" altLang="ru-RU" sz="1200" u="sng" dirty="0" smtClean="0">
                <a:solidFill>
                  <a:srgbClr val="000000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 smtClean="0">
                <a:solidFill>
                  <a:srgbClr val="000000"/>
                </a:solidFill>
              </a:rPr>
              <a:t>блок распределения температуры, ветра и влажности по высотам строятся только для </a:t>
            </a:r>
            <a:r>
              <a:rPr lang="ru-RU" altLang="ru-RU" sz="1200" dirty="0" err="1" smtClean="0">
                <a:solidFill>
                  <a:srgbClr val="000000"/>
                </a:solidFill>
              </a:rPr>
              <a:t>погранслоя</a:t>
            </a:r>
            <a:r>
              <a:rPr lang="ru-RU" altLang="ru-RU" sz="1200" dirty="0" smtClean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364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228" y="3988678"/>
            <a:ext cx="4216630" cy="2607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99" y="1298941"/>
            <a:ext cx="4048160" cy="257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228" y="1298941"/>
            <a:ext cx="4211459" cy="2584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99" y="4005064"/>
            <a:ext cx="4021958" cy="25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767171" y="260648"/>
            <a:ext cx="7914456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600" b="1" dirty="0" smtClean="0">
                <a:solidFill>
                  <a:srgbClr val="000000"/>
                </a:solidFill>
              </a:rPr>
              <a:t>Продукция для северо-востока  ДВ-региона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0000CC"/>
                </a:solidFill>
              </a:rPr>
              <a:t>(Камчатка, Чукотка, Колыма)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/>
              <a:t>передается электронной почтой (Колыма, Чукотка) и выкладывается на </a:t>
            </a:r>
            <a:r>
              <a:rPr lang="en-US" altLang="ru-RU" sz="1200" b="1" dirty="0" smtClean="0"/>
              <a:t>ftp-</a:t>
            </a:r>
            <a:r>
              <a:rPr lang="ru-RU" altLang="ru-RU" sz="1200" b="1" dirty="0" smtClean="0"/>
              <a:t>сервер (Камчатка)</a:t>
            </a:r>
          </a:p>
        </p:txBody>
      </p:sp>
    </p:spTree>
    <p:extLst>
      <p:ext uri="{BB962C8B-B14F-4D97-AF65-F5344CB8AC3E}">
        <p14:creationId xmlns:p14="http://schemas.microsoft.com/office/powerpoint/2010/main" val="23936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911923"/>
            <a:ext cx="4328470" cy="2869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040" y="882648"/>
            <a:ext cx="4282430" cy="2869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762" name="AutoShape 18"/>
          <p:cNvCxnSpPr>
            <a:cxnSpLocks noChangeShapeType="1"/>
          </p:cNvCxnSpPr>
          <p:nvPr/>
        </p:nvCxnSpPr>
        <p:spPr bwMode="auto">
          <a:xfrm>
            <a:off x="4495800" y="502656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765" name="Text Box 21"/>
          <p:cNvSpPr txBox="1">
            <a:spLocks noChangeArrowheads="1"/>
          </p:cNvSpPr>
          <p:nvPr/>
        </p:nvSpPr>
        <p:spPr bwMode="auto">
          <a:xfrm>
            <a:off x="1187624" y="116632"/>
            <a:ext cx="646080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600" b="1" dirty="0" smtClean="0">
                <a:solidFill>
                  <a:srgbClr val="000000"/>
                </a:solidFill>
              </a:rPr>
              <a:t>Продукция для Забайкальского УГМС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srgbClr val="000000"/>
                </a:solidFill>
              </a:rPr>
              <a:t>передается электронной почтой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885" y="4110163"/>
            <a:ext cx="4278585" cy="251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1157933" y="3808703"/>
            <a:ext cx="232294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srgbClr val="660033"/>
                </a:solidFill>
              </a:rPr>
              <a:t>Карты-слайды зон шквалов</a:t>
            </a: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4897374" y="3833164"/>
            <a:ext cx="386118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srgbClr val="660033"/>
                </a:solidFill>
              </a:rPr>
              <a:t>Таблицы прогноза ветровых явлений в пунктах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110163"/>
            <a:ext cx="4244280" cy="251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406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5839" y="1268760"/>
            <a:ext cx="870227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Предназначена для  краткосрочного прогноза 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опасных явлений погоды конвективной природы. </a:t>
            </a:r>
          </a:p>
          <a:p>
            <a:pPr algn="just">
              <a:spcBef>
                <a:spcPts val="600"/>
              </a:spcBef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Подсистема функционирует на основе продукции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модели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WRF-ARW (v 3.9.1)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 горизонтальным шагом </a:t>
            </a:r>
          </a:p>
          <a:p>
            <a:pPr algn="just"/>
            <a:r>
              <a:rPr lang="ru-RU" b="1" dirty="0" smtClean="0">
                <a:solidFill>
                  <a:srgbClr val="3333FF"/>
                </a:solidFill>
                <a:latin typeface="Times New Roman"/>
                <a:ea typeface="Times New Roman"/>
                <a:cs typeface="Times New Roman"/>
              </a:rPr>
              <a:t>3 км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31 уровень по вертикали.</a:t>
            </a:r>
          </a:p>
          <a:p>
            <a:pPr algn="just">
              <a:spcBef>
                <a:spcPts val="600"/>
              </a:spcBef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Область расчета -  территория Забайкалья.</a:t>
            </a:r>
          </a:p>
          <a:p>
            <a:pPr algn="just">
              <a:spcBef>
                <a:spcPts val="600"/>
              </a:spcBef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Расчеты выполняются 2 раза в сутки на 24 часа вперед.</a:t>
            </a:r>
          </a:p>
          <a:p>
            <a:pPr algn="just">
              <a:spcBef>
                <a:spcPts val="1200"/>
              </a:spcBef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</a:t>
            </a:r>
            <a:r>
              <a:rPr lang="ru-RU" b="1" i="1" dirty="0" smtClean="0">
                <a:solidFill>
                  <a:srgbClr val="3333FF"/>
                </a:solidFill>
                <a:latin typeface="Times New Roman"/>
                <a:ea typeface="Times New Roman"/>
                <a:cs typeface="Times New Roman"/>
              </a:rPr>
              <a:t>собственный </a:t>
            </a:r>
            <a:r>
              <a:rPr lang="ru-RU" b="1" i="1" dirty="0" err="1">
                <a:solidFill>
                  <a:srgbClr val="3333FF"/>
                </a:solidFill>
                <a:latin typeface="Times New Roman"/>
                <a:ea typeface="Times New Roman"/>
                <a:cs typeface="Times New Roman"/>
              </a:rPr>
              <a:t>построцессинг</a:t>
            </a:r>
            <a:r>
              <a:rPr lang="ru-RU" b="1" i="1" dirty="0">
                <a:solidFill>
                  <a:srgbClr val="3333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входят методы прогноза:</a:t>
            </a:r>
          </a:p>
          <a:p>
            <a:pPr algn="just">
              <a:spcBef>
                <a:spcPts val="600"/>
              </a:spcBef>
            </a:pPr>
            <a:r>
              <a:rPr lang="ru-RU" b="1" i="1" dirty="0" smtClean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1</a:t>
            </a:r>
            <a:r>
              <a:rPr lang="ru-RU" i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.</a:t>
            </a:r>
            <a:r>
              <a:rPr lang="ru-RU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i="1" dirty="0" smtClean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Шквалов </a:t>
            </a:r>
            <a:r>
              <a:rPr lang="ru-RU" b="1" i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и шквалистых ветров на территории </a:t>
            </a:r>
            <a:r>
              <a:rPr lang="ru-RU" b="1" i="1" dirty="0" smtClean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Забайкалья </a:t>
            </a:r>
            <a:r>
              <a:rPr lang="ru-RU" sz="16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(</a:t>
            </a:r>
            <a:r>
              <a:rPr lang="ru-RU" sz="16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ЦМКП, </a:t>
            </a:r>
            <a:r>
              <a:rPr lang="ru-RU" sz="16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2017)</a:t>
            </a:r>
            <a:r>
              <a:rPr lang="ru-RU" sz="1600" b="1" i="1" dirty="0" smtClean="0">
                <a:solidFill>
                  <a:srgbClr val="3333CC"/>
                </a:solidFill>
                <a:latin typeface="Times New Roman"/>
                <a:ea typeface="Times New Roman"/>
                <a:cs typeface="Times New Roman"/>
              </a:rPr>
              <a:t>. </a:t>
            </a:r>
          </a:p>
          <a:p>
            <a:pPr algn="just">
              <a:spcBef>
                <a:spcPts val="600"/>
              </a:spcBef>
            </a:pPr>
            <a:r>
              <a:rPr lang="ru-RU" b="1" i="1" dirty="0" smtClean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2</a:t>
            </a:r>
            <a:r>
              <a:rPr lang="ru-RU" b="1" i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.</a:t>
            </a:r>
            <a:r>
              <a:rPr lang="ru-RU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i="1" dirty="0" smtClean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Ветровых </a:t>
            </a:r>
            <a:r>
              <a:rPr lang="ru-RU" b="1" i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явлений</a:t>
            </a:r>
            <a:r>
              <a:rPr lang="ru-RU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b="1" i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связанных с резким усилением </a:t>
            </a:r>
            <a:r>
              <a:rPr lang="ru-RU" b="1" i="1" dirty="0" smtClean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ветра.</a:t>
            </a:r>
          </a:p>
          <a:p>
            <a:pPr algn="just">
              <a:spcBef>
                <a:spcPts val="1200"/>
              </a:spcBef>
            </a:pPr>
            <a:r>
              <a:rPr lang="ru-RU" sz="2400" b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Развитие  подсистемы - 2</a:t>
            </a:r>
          </a:p>
          <a:p>
            <a:pPr marL="342900" indent="-342900" algn="just">
              <a:spcBef>
                <a:spcPts val="300"/>
              </a:spcBef>
              <a:buFontTx/>
              <a:buAutoNum type="arabicPeriod"/>
            </a:pP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Расширение области прогноза на территорию Амурской области и юг Хабаровского края.</a:t>
            </a:r>
          </a:p>
          <a:p>
            <a:pPr marL="342900" indent="-342900" algn="just">
              <a:spcBef>
                <a:spcPts val="300"/>
              </a:spcBef>
              <a:buFontTx/>
              <a:buAutoNum type="arabicPeriod"/>
            </a:pP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Прогноз сильных ливней конвективной природы и внутримассовых гроз.</a:t>
            </a:r>
            <a:endParaRPr lang="ru-RU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7626" y="192361"/>
            <a:ext cx="85582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ПОДСИСТЕМА - 2 </a:t>
            </a:r>
          </a:p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шквалы в Забайкалье</a:t>
            </a:r>
            <a:endParaRPr lang="ru-RU" sz="3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3" y="1268760"/>
            <a:ext cx="3115369" cy="203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492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762" name="AutoShape 18"/>
          <p:cNvCxnSpPr>
            <a:cxnSpLocks noChangeShapeType="1"/>
          </p:cNvCxnSpPr>
          <p:nvPr/>
        </p:nvCxnSpPr>
        <p:spPr bwMode="auto">
          <a:xfrm>
            <a:off x="4495800" y="502656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765" name="Text Box 21"/>
          <p:cNvSpPr txBox="1">
            <a:spLocks noChangeArrowheads="1"/>
          </p:cNvSpPr>
          <p:nvPr/>
        </p:nvSpPr>
        <p:spPr bwMode="auto">
          <a:xfrm>
            <a:off x="339918" y="116632"/>
            <a:ext cx="8804082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600" b="1" dirty="0" smtClean="0">
                <a:solidFill>
                  <a:srgbClr val="000000"/>
                </a:solidFill>
              </a:rPr>
              <a:t>Продукция подсистемы – 2 </a:t>
            </a:r>
          </a:p>
          <a:p>
            <a:pPr algn="ctr" fontAlgn="base">
              <a:spcBef>
                <a:spcPts val="1200"/>
              </a:spcBef>
              <a:spcAft>
                <a:spcPct val="0"/>
              </a:spcAft>
            </a:pPr>
            <a:r>
              <a:rPr lang="ru-RU" altLang="ru-RU" sz="2600" b="1" dirty="0" smtClean="0">
                <a:solidFill>
                  <a:srgbClr val="0000CC"/>
                </a:solidFill>
              </a:rPr>
              <a:t>шквалы и шквалистые ветры 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445" y="3478213"/>
            <a:ext cx="4278585" cy="2451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811422" y="1623283"/>
            <a:ext cx="222535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srgbClr val="660033"/>
                </a:solidFill>
              </a:rPr>
              <a:t>Карты-слайды (ч/з 3 часа) </a:t>
            </a: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4764102" y="3016548"/>
            <a:ext cx="38611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srgbClr val="660033"/>
                </a:solidFill>
              </a:rPr>
              <a:t>Таблицы прогноза ветровых явлений в пунктах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srgbClr val="660033"/>
                </a:solidFill>
              </a:rPr>
              <a:t>на предстоящие сутки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4244280" cy="251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36699" y="5295864"/>
            <a:ext cx="2850717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ts val="60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000000"/>
                </a:solidFill>
              </a:rPr>
              <a:t>передается в Забайкальское </a:t>
            </a:r>
            <a:r>
              <a:rPr lang="ru-RU" altLang="ru-RU" sz="1200" b="1" dirty="0" smtClean="0">
                <a:solidFill>
                  <a:srgbClr val="000000"/>
                </a:solidFill>
              </a:rPr>
              <a:t>УГМС</a:t>
            </a:r>
          </a:p>
          <a:p>
            <a:pPr lvl="0" algn="ctr" fontAlgn="base">
              <a:spcBef>
                <a:spcPts val="60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srgbClr val="000000"/>
                </a:solidFill>
              </a:rPr>
              <a:t> </a:t>
            </a:r>
            <a:r>
              <a:rPr lang="ru-RU" altLang="ru-RU" sz="1200" b="1" dirty="0">
                <a:solidFill>
                  <a:srgbClr val="000000"/>
                </a:solidFill>
              </a:rPr>
              <a:t>электронной почтой</a:t>
            </a:r>
          </a:p>
        </p:txBody>
      </p:sp>
    </p:spTree>
    <p:extLst>
      <p:ext uri="{BB962C8B-B14F-4D97-AF65-F5344CB8AC3E}">
        <p14:creationId xmlns:p14="http://schemas.microsoft.com/office/powerpoint/2010/main" val="368739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2210" y="188640"/>
            <a:ext cx="8558262" cy="848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ПОДСИСТЕМА - 3</a:t>
            </a:r>
          </a:p>
          <a:p>
            <a:pPr algn="ctr">
              <a:lnSpc>
                <a:spcPts val="3500"/>
              </a:lnSpc>
            </a:pP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прогнозы для обслуживания авиации</a:t>
            </a: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8709" y="1124744"/>
            <a:ext cx="8728546" cy="5593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Формируются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модели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WRF-ARW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3.9.1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горизонтальным шагом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 и 31 уровнем по вертикали. </a:t>
            </a:r>
          </a:p>
          <a:p>
            <a:pPr algn="just">
              <a:spcBef>
                <a:spcPts val="600"/>
              </a:spcBef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расчета: Восточная Сибирь и Дальний Восток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Расчеты выполняются 4 раза в сутки на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часов вперед.</a:t>
            </a:r>
          </a:p>
          <a:p>
            <a:pPr algn="just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продукции ч/з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часа.</a:t>
            </a:r>
          </a:p>
          <a:p>
            <a:pPr algn="just">
              <a:spcBef>
                <a:spcPts val="1200"/>
              </a:spcBef>
            </a:pPr>
            <a:r>
              <a:rPr lang="ru-RU" dirty="0" smtClean="0">
                <a:solidFill>
                  <a:srgbClr val="000000"/>
                </a:solidFill>
                <a:ea typeface="Times New Roman"/>
                <a:cs typeface="Times New Roman"/>
              </a:rPr>
              <a:t>В </a:t>
            </a:r>
            <a:r>
              <a:rPr lang="ru-RU" dirty="0">
                <a:solidFill>
                  <a:srgbClr val="000000"/>
                </a:solidFill>
                <a:ea typeface="Times New Roman"/>
                <a:cs typeface="Times New Roman"/>
              </a:rPr>
              <a:t>текущей версии </a:t>
            </a:r>
            <a:r>
              <a:rPr lang="ru-RU" dirty="0" smtClean="0">
                <a:solidFill>
                  <a:srgbClr val="000000"/>
                </a:solidFill>
                <a:ea typeface="Times New Roman"/>
                <a:cs typeface="Times New Roman"/>
              </a:rPr>
              <a:t>в </a:t>
            </a:r>
            <a:r>
              <a:rPr lang="ru-RU" b="1" i="1" dirty="0">
                <a:solidFill>
                  <a:srgbClr val="3333CC"/>
                </a:solidFill>
                <a:ea typeface="Times New Roman"/>
                <a:cs typeface="Times New Roman"/>
              </a:rPr>
              <a:t>собственный </a:t>
            </a:r>
            <a:r>
              <a:rPr lang="ru-RU" b="1" i="1" dirty="0" smtClean="0">
                <a:solidFill>
                  <a:srgbClr val="3333CC"/>
                </a:solidFill>
                <a:ea typeface="Times New Roman"/>
                <a:cs typeface="Times New Roman"/>
              </a:rPr>
              <a:t> </a:t>
            </a:r>
            <a:r>
              <a:rPr lang="ru-RU" b="1" i="1" dirty="0" err="1" smtClean="0">
                <a:solidFill>
                  <a:srgbClr val="3333CC"/>
                </a:solidFill>
                <a:ea typeface="Times New Roman"/>
                <a:cs typeface="Times New Roman"/>
              </a:rPr>
              <a:t>построцессинг</a:t>
            </a:r>
            <a:r>
              <a:rPr lang="ru-RU" dirty="0" smtClean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ea typeface="Times New Roman"/>
                <a:cs typeface="Times New Roman"/>
              </a:rPr>
              <a:t>подсистемы входят </a:t>
            </a:r>
            <a:r>
              <a:rPr lang="ru-RU" dirty="0">
                <a:solidFill>
                  <a:srgbClr val="000000"/>
                </a:solidFill>
                <a:ea typeface="Times New Roman"/>
                <a:cs typeface="Times New Roman"/>
              </a:rPr>
              <a:t>следующие методы и </a:t>
            </a:r>
            <a:r>
              <a:rPr lang="ru-RU" dirty="0" smtClean="0">
                <a:solidFill>
                  <a:srgbClr val="000000"/>
                </a:solidFill>
                <a:ea typeface="Times New Roman"/>
                <a:cs typeface="Times New Roman"/>
              </a:rPr>
              <a:t>технологии 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ea typeface="Times New Roman"/>
                <a:cs typeface="Times New Roman"/>
              </a:rPr>
              <a:t>прогноза:</a:t>
            </a:r>
            <a:endParaRPr lang="ru-RU" dirty="0">
              <a:solidFill>
                <a:srgbClr val="000000"/>
              </a:solidFill>
              <a:ea typeface="Times New Roman"/>
              <a:cs typeface="Times New Roman"/>
            </a:endParaRPr>
          </a:p>
          <a:p>
            <a:pPr algn="just">
              <a:spcBef>
                <a:spcPts val="300"/>
              </a:spcBef>
            </a:pPr>
            <a:r>
              <a:rPr lang="ru-RU" b="1" dirty="0" smtClean="0">
                <a:solidFill>
                  <a:srgbClr val="3333CC"/>
                </a:solidFill>
                <a:ea typeface="Times New Roman"/>
                <a:cs typeface="Times New Roman"/>
              </a:rPr>
              <a:t>1</a:t>
            </a:r>
            <a:r>
              <a:rPr lang="ru-RU" b="1" dirty="0">
                <a:solidFill>
                  <a:srgbClr val="3333CC"/>
                </a:solidFill>
                <a:ea typeface="Times New Roman"/>
                <a:cs typeface="Times New Roman"/>
              </a:rPr>
              <a:t>. </a:t>
            </a:r>
            <a:r>
              <a:rPr lang="ru-RU" dirty="0">
                <a:solidFill>
                  <a:srgbClr val="3333CC"/>
                </a:solidFill>
                <a:ea typeface="Times New Roman"/>
                <a:cs typeface="Times New Roman"/>
              </a:rPr>
              <a:t> </a:t>
            </a:r>
            <a:r>
              <a:rPr lang="ru-RU" b="1" i="1" dirty="0" smtClean="0">
                <a:solidFill>
                  <a:srgbClr val="3333CC"/>
                </a:solidFill>
                <a:ea typeface="Times New Roman"/>
                <a:cs typeface="Times New Roman"/>
              </a:rPr>
              <a:t>Балла </a:t>
            </a:r>
            <a:r>
              <a:rPr lang="ru-RU" b="1" i="1" dirty="0">
                <a:solidFill>
                  <a:srgbClr val="3333CC"/>
                </a:solidFill>
                <a:ea typeface="Times New Roman"/>
                <a:cs typeface="Times New Roman"/>
              </a:rPr>
              <a:t>облачности </a:t>
            </a:r>
            <a:r>
              <a:rPr lang="ru-RU" b="1" i="1" dirty="0" smtClean="0">
                <a:solidFill>
                  <a:srgbClr val="3333CC"/>
                </a:solidFill>
                <a:ea typeface="Times New Roman"/>
                <a:cs typeface="Times New Roman"/>
              </a:rPr>
              <a:t>по ярусам</a:t>
            </a:r>
            <a:r>
              <a:rPr lang="ru-RU" b="1" i="1" dirty="0" smtClean="0">
                <a:solidFill>
                  <a:srgbClr val="F79646">
                    <a:lumMod val="50000"/>
                  </a:srgbClr>
                </a:solidFill>
                <a:ea typeface="Times New Roman"/>
                <a:cs typeface="Times New Roman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ea typeface="Times New Roman"/>
                <a:cs typeface="Times New Roman"/>
              </a:rPr>
              <a:t>(ЦМКП</a:t>
            </a:r>
            <a:r>
              <a:rPr lang="ru-RU" sz="1600" b="1" dirty="0" smtClean="0">
                <a:solidFill>
                  <a:srgbClr val="000000"/>
                </a:solidFill>
                <a:ea typeface="Times New Roman"/>
                <a:cs typeface="Times New Roman"/>
              </a:rPr>
              <a:t>,</a:t>
            </a:r>
            <a:r>
              <a:rPr lang="ru-RU" sz="1600" dirty="0" smtClean="0">
                <a:solidFill>
                  <a:srgbClr val="000000"/>
                </a:solidFill>
                <a:ea typeface="Times New Roman"/>
                <a:cs typeface="Times New Roman"/>
              </a:rPr>
              <a:t> 2017 </a:t>
            </a:r>
            <a:r>
              <a:rPr lang="ru-RU" sz="1600" dirty="0">
                <a:solidFill>
                  <a:srgbClr val="000000"/>
                </a:solidFill>
                <a:ea typeface="Times New Roman"/>
                <a:cs typeface="Times New Roman"/>
              </a:rPr>
              <a:t>г</a:t>
            </a:r>
            <a:r>
              <a:rPr lang="ru-RU" sz="1600" dirty="0" smtClean="0">
                <a:solidFill>
                  <a:srgbClr val="000000"/>
                </a:solidFill>
                <a:ea typeface="Times New Roman"/>
                <a:cs typeface="Times New Roman"/>
              </a:rPr>
              <a:t>.).</a:t>
            </a:r>
            <a:endParaRPr lang="ru-RU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algn="just">
              <a:spcBef>
                <a:spcPts val="300"/>
              </a:spcBef>
            </a:pPr>
            <a:r>
              <a:rPr lang="ru-RU" b="1" dirty="0" smtClean="0">
                <a:solidFill>
                  <a:srgbClr val="3333CC"/>
                </a:solidFill>
                <a:ea typeface="Times New Roman"/>
                <a:cs typeface="Times New Roman"/>
              </a:rPr>
              <a:t>2</a:t>
            </a:r>
            <a:r>
              <a:rPr lang="ru-RU" b="1" dirty="0">
                <a:solidFill>
                  <a:srgbClr val="3333CC"/>
                </a:solidFill>
                <a:ea typeface="Times New Roman"/>
                <a:cs typeface="Times New Roman"/>
              </a:rPr>
              <a:t>.</a:t>
            </a:r>
            <a:r>
              <a:rPr lang="ru-RU" dirty="0">
                <a:solidFill>
                  <a:srgbClr val="3333CC"/>
                </a:solidFill>
                <a:ea typeface="Times New Roman"/>
                <a:cs typeface="Times New Roman"/>
              </a:rPr>
              <a:t> </a:t>
            </a:r>
            <a:r>
              <a:rPr lang="ru-RU" b="1" i="1" dirty="0" smtClean="0">
                <a:solidFill>
                  <a:srgbClr val="3333CC"/>
                </a:solidFill>
                <a:ea typeface="Times New Roman"/>
                <a:cs typeface="Times New Roman"/>
              </a:rPr>
              <a:t>Коррекция </a:t>
            </a:r>
            <a:r>
              <a:rPr lang="ru-RU" b="1" i="1" dirty="0">
                <a:solidFill>
                  <a:srgbClr val="3333CC"/>
                </a:solidFill>
                <a:ea typeface="Times New Roman"/>
                <a:cs typeface="Times New Roman"/>
              </a:rPr>
              <a:t>высот верхней и нижней границ облачности</a:t>
            </a:r>
            <a:r>
              <a:rPr lang="ru-RU" b="1" i="1" dirty="0">
                <a:solidFill>
                  <a:srgbClr val="F79646">
                    <a:lumMod val="50000"/>
                  </a:srgbClr>
                </a:solidFill>
                <a:ea typeface="Times New Roman"/>
                <a:cs typeface="Times New Roman"/>
              </a:rPr>
              <a:t> </a:t>
            </a:r>
            <a:r>
              <a:rPr lang="ru-RU" sz="1600" i="1" dirty="0">
                <a:solidFill>
                  <a:prstClr val="black"/>
                </a:solidFill>
                <a:ea typeface="Times New Roman"/>
                <a:cs typeface="Times New Roman"/>
              </a:rPr>
              <a:t>(согласование с прогнозом балла облачности по ярусам</a:t>
            </a:r>
            <a:r>
              <a:rPr lang="ru-RU" sz="1600" i="1" dirty="0" smtClean="0">
                <a:solidFill>
                  <a:prstClr val="black"/>
                </a:solidFill>
                <a:ea typeface="Times New Roman"/>
                <a:cs typeface="Times New Roman"/>
              </a:rPr>
              <a:t>).</a:t>
            </a:r>
            <a:r>
              <a:rPr lang="ru-RU" sz="1600" b="1" i="1" dirty="0" smtClean="0">
                <a:solidFill>
                  <a:srgbClr val="F79646">
                    <a:lumMod val="50000"/>
                  </a:srgbClr>
                </a:solidFill>
                <a:ea typeface="Times New Roman"/>
                <a:cs typeface="Times New Roman"/>
              </a:rPr>
              <a:t> </a:t>
            </a:r>
            <a:endParaRPr lang="ru-RU" sz="1600" b="1" i="1" dirty="0">
              <a:solidFill>
                <a:srgbClr val="F79646">
                  <a:lumMod val="50000"/>
                </a:srgbClr>
              </a:solidFill>
              <a:ea typeface="Times New Roman"/>
              <a:cs typeface="Times New Roman"/>
            </a:endParaRPr>
          </a:p>
          <a:p>
            <a:pPr algn="just">
              <a:spcBef>
                <a:spcPts val="300"/>
              </a:spcBef>
            </a:pPr>
            <a:r>
              <a:rPr lang="ru-RU" b="1" dirty="0" smtClean="0">
                <a:solidFill>
                  <a:srgbClr val="3333CC"/>
                </a:solidFill>
                <a:ea typeface="Times New Roman"/>
                <a:cs typeface="Times New Roman"/>
              </a:rPr>
              <a:t>5</a:t>
            </a:r>
            <a:r>
              <a:rPr lang="ru-RU" b="1" dirty="0">
                <a:solidFill>
                  <a:srgbClr val="3333CC"/>
                </a:solidFill>
                <a:ea typeface="Times New Roman"/>
                <a:cs typeface="Times New Roman"/>
              </a:rPr>
              <a:t>.</a:t>
            </a:r>
            <a:r>
              <a:rPr lang="ru-RU" dirty="0">
                <a:solidFill>
                  <a:srgbClr val="3333CC"/>
                </a:solidFill>
                <a:ea typeface="Times New Roman"/>
                <a:cs typeface="Times New Roman"/>
              </a:rPr>
              <a:t> </a:t>
            </a:r>
            <a:r>
              <a:rPr lang="ru-RU" b="1" i="1" dirty="0" smtClean="0">
                <a:solidFill>
                  <a:srgbClr val="3333CC"/>
                </a:solidFill>
                <a:ea typeface="Times New Roman"/>
                <a:cs typeface="Times New Roman"/>
              </a:rPr>
              <a:t>Давления</a:t>
            </a:r>
            <a:r>
              <a:rPr lang="ru-RU" b="1" i="1" dirty="0">
                <a:solidFill>
                  <a:srgbClr val="3333CC"/>
                </a:solidFill>
                <a:ea typeface="Times New Roman"/>
                <a:cs typeface="Times New Roman"/>
              </a:rPr>
              <a:t>, приведенного к уровню моря по стандартной атмосфере</a:t>
            </a:r>
            <a:r>
              <a:rPr lang="ru-RU" b="1" i="1" dirty="0">
                <a:solidFill>
                  <a:srgbClr val="F79646">
                    <a:lumMod val="50000"/>
                  </a:srgbClr>
                </a:solidFill>
                <a:ea typeface="Times New Roman"/>
                <a:cs typeface="Times New Roman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ea typeface="Times New Roman"/>
                <a:cs typeface="Times New Roman"/>
              </a:rPr>
              <a:t>(ЦМКП, 2017г</a:t>
            </a:r>
            <a:r>
              <a:rPr lang="ru-RU" sz="1600" dirty="0">
                <a:solidFill>
                  <a:srgbClr val="000000"/>
                </a:solidFill>
                <a:ea typeface="Times New Roman"/>
                <a:cs typeface="Times New Roman"/>
              </a:rPr>
              <a:t>.).</a:t>
            </a:r>
          </a:p>
          <a:p>
            <a:pPr algn="just">
              <a:spcBef>
                <a:spcPts val="300"/>
              </a:spcBef>
            </a:pPr>
            <a:r>
              <a:rPr lang="ru-RU" b="1" dirty="0" smtClean="0">
                <a:solidFill>
                  <a:srgbClr val="3333CC"/>
                </a:solidFill>
                <a:ea typeface="Times New Roman"/>
                <a:cs typeface="Times New Roman"/>
              </a:rPr>
              <a:t>6</a:t>
            </a:r>
            <a:r>
              <a:rPr lang="ru-RU" b="1" dirty="0">
                <a:solidFill>
                  <a:srgbClr val="3333CC"/>
                </a:solidFill>
                <a:ea typeface="Times New Roman"/>
                <a:cs typeface="Times New Roman"/>
              </a:rPr>
              <a:t>.</a:t>
            </a:r>
            <a:r>
              <a:rPr lang="ru-RU" b="1" i="1" dirty="0">
                <a:solidFill>
                  <a:srgbClr val="3333CC"/>
                </a:solidFill>
                <a:ea typeface="Times New Roman"/>
                <a:cs typeface="Times New Roman"/>
              </a:rPr>
              <a:t> </a:t>
            </a:r>
            <a:r>
              <a:rPr lang="ru-RU" b="1" i="1" dirty="0" smtClean="0">
                <a:solidFill>
                  <a:srgbClr val="3333CC"/>
                </a:solidFill>
                <a:ea typeface="Times New Roman"/>
                <a:cs typeface="Times New Roman"/>
              </a:rPr>
              <a:t>Зон </a:t>
            </a:r>
            <a:r>
              <a:rPr lang="ru-RU" b="1" i="1" dirty="0">
                <a:solidFill>
                  <a:srgbClr val="3333CC"/>
                </a:solidFill>
                <a:ea typeface="Times New Roman"/>
                <a:cs typeface="Times New Roman"/>
              </a:rPr>
              <a:t>возможного обледенения воздушных </a:t>
            </a:r>
            <a:r>
              <a:rPr lang="ru-RU" b="1" i="1" dirty="0" smtClean="0">
                <a:solidFill>
                  <a:srgbClr val="3333CC"/>
                </a:solidFill>
                <a:ea typeface="Times New Roman"/>
                <a:cs typeface="Times New Roman"/>
              </a:rPr>
              <a:t>судов</a:t>
            </a:r>
            <a:r>
              <a:rPr lang="ru-RU" dirty="0" smtClean="0">
                <a:solidFill>
                  <a:srgbClr val="000000"/>
                </a:solidFill>
                <a:ea typeface="Times New Roman"/>
                <a:cs typeface="Times New Roman"/>
              </a:rPr>
              <a:t>  </a:t>
            </a:r>
            <a:r>
              <a:rPr lang="ru-RU" b="1" i="1" dirty="0" smtClean="0">
                <a:solidFill>
                  <a:srgbClr val="0000CC"/>
                </a:solidFill>
                <a:ea typeface="Times New Roman"/>
                <a:cs typeface="Times New Roman"/>
              </a:rPr>
              <a:t>и интенсивности обледенения на эшелонах полета.</a:t>
            </a:r>
            <a:endParaRPr lang="ru-RU" sz="1600" b="1" i="1" dirty="0">
              <a:solidFill>
                <a:srgbClr val="0000CC"/>
              </a:solidFill>
              <a:ea typeface="Times New Roman"/>
              <a:cs typeface="Times New Roman"/>
            </a:endParaRPr>
          </a:p>
          <a:p>
            <a:pPr algn="just">
              <a:spcBef>
                <a:spcPts val="300"/>
              </a:spcBef>
            </a:pPr>
            <a:r>
              <a:rPr lang="ru-RU" b="1" dirty="0" smtClean="0">
                <a:solidFill>
                  <a:srgbClr val="3333CC"/>
                </a:solidFill>
                <a:ea typeface="Times New Roman"/>
                <a:cs typeface="Times New Roman"/>
              </a:rPr>
              <a:t>7</a:t>
            </a:r>
            <a:r>
              <a:rPr lang="ru-RU" b="1" dirty="0">
                <a:solidFill>
                  <a:srgbClr val="3333CC"/>
                </a:solidFill>
                <a:ea typeface="Times New Roman"/>
                <a:cs typeface="Times New Roman"/>
              </a:rPr>
              <a:t>. </a:t>
            </a:r>
            <a:r>
              <a:rPr lang="ru-RU" b="1" dirty="0" smtClean="0">
                <a:solidFill>
                  <a:srgbClr val="3333CC"/>
                </a:solidFill>
                <a:ea typeface="Times New Roman"/>
                <a:cs typeface="Times New Roman"/>
              </a:rPr>
              <a:t>З</a:t>
            </a:r>
            <a:r>
              <a:rPr lang="ru-RU" b="1" i="1" dirty="0" smtClean="0">
                <a:solidFill>
                  <a:srgbClr val="3333CC"/>
                </a:solidFill>
                <a:ea typeface="Times New Roman"/>
                <a:cs typeface="Times New Roman"/>
              </a:rPr>
              <a:t>он </a:t>
            </a:r>
            <a:r>
              <a:rPr lang="ru-RU" b="1" i="1" dirty="0">
                <a:solidFill>
                  <a:srgbClr val="3333CC"/>
                </a:solidFill>
                <a:ea typeface="Times New Roman"/>
                <a:cs typeface="Times New Roman"/>
              </a:rPr>
              <a:t>активной конвекции </a:t>
            </a:r>
            <a:endParaRPr lang="ru-RU" b="1" i="1" dirty="0" smtClean="0">
              <a:solidFill>
                <a:srgbClr val="3333CC"/>
              </a:solidFill>
              <a:ea typeface="Times New Roman"/>
              <a:cs typeface="Times New Roman"/>
            </a:endParaRPr>
          </a:p>
          <a:p>
            <a:pPr algn="just">
              <a:spcBef>
                <a:spcPts val="300"/>
              </a:spcBef>
            </a:pPr>
            <a:r>
              <a:rPr lang="ru-RU" b="1" i="1" dirty="0" smtClean="0">
                <a:solidFill>
                  <a:srgbClr val="3333CC"/>
                </a:solidFill>
                <a:ea typeface="Times New Roman"/>
                <a:cs typeface="Times New Roman"/>
              </a:rPr>
              <a:t>8. Турбулентности </a:t>
            </a:r>
            <a:r>
              <a:rPr lang="ru-RU" b="1" i="1" dirty="0">
                <a:solidFill>
                  <a:srgbClr val="3333CC"/>
                </a:solidFill>
                <a:ea typeface="Times New Roman"/>
                <a:cs typeface="Times New Roman"/>
              </a:rPr>
              <a:t>в нижних </a:t>
            </a:r>
            <a:r>
              <a:rPr lang="ru-RU" b="1" i="1" dirty="0" smtClean="0">
                <a:solidFill>
                  <a:srgbClr val="3333CC"/>
                </a:solidFill>
                <a:ea typeface="Times New Roman"/>
                <a:cs typeface="Times New Roman"/>
              </a:rPr>
              <a:t>уровнях. </a:t>
            </a:r>
          </a:p>
          <a:p>
            <a:pPr algn="just">
              <a:spcBef>
                <a:spcPts val="300"/>
              </a:spcBef>
            </a:pPr>
            <a:r>
              <a:rPr lang="ru-RU" b="1" i="1" dirty="0" smtClean="0">
                <a:solidFill>
                  <a:srgbClr val="3333CC"/>
                </a:solidFill>
                <a:ea typeface="Times New Roman"/>
                <a:cs typeface="Times New Roman"/>
              </a:rPr>
              <a:t>9. Интенсивности турбулентности по эшелонам полета.</a:t>
            </a:r>
            <a:endParaRPr lang="ru-RU" b="1" i="1" dirty="0">
              <a:solidFill>
                <a:srgbClr val="3333CC"/>
              </a:solidFill>
              <a:ea typeface="Times New Roman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916831"/>
            <a:ext cx="2913087" cy="2105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22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7576" y="116632"/>
            <a:ext cx="8084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 smtClean="0">
                <a:solidFill>
                  <a:srgbClr val="7030A0"/>
                </a:solidFill>
              </a:rPr>
              <a:t>Прогнозы для обслуживания авиации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/>
              <a:t>доступны на специализированном сайте АВИА</a:t>
            </a:r>
            <a:endParaRPr lang="ru-RU" altLang="ru-RU" sz="1200" b="1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764" y="1025331"/>
            <a:ext cx="4055462" cy="2864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25330"/>
            <a:ext cx="4129570" cy="2864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10398"/>
            <a:ext cx="4129570" cy="2694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 descr="12_LT_00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764" y="3907000"/>
            <a:ext cx="4055462" cy="2697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61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4036" y="260648"/>
            <a:ext cx="8378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ЧПП РСМЦ Хабаровск </a:t>
            </a:r>
            <a:endParaRPr lang="ru-RU" sz="3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5806" y="1052736"/>
            <a:ext cx="8626416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ЧПП РСМЦ Хабаровск разработана специалистами </a:t>
            </a:r>
          </a:p>
          <a:p>
            <a:pPr>
              <a:spcBef>
                <a:spcPts val="600"/>
              </a:spcBef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ФГБУ «ДВНИГМИ»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вычислительных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ресурсах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ФГБУ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«Дальневосточное УГМС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и «ДВНИГМИ».</a:t>
            </a:r>
          </a:p>
          <a:p>
            <a:pPr>
              <a:spcBef>
                <a:spcPts val="1200"/>
              </a:spcBef>
            </a:pP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систему ЧПП входят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ru-RU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варианта 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 </a:t>
            </a:r>
            <a:r>
              <a:rPr lang="ru-RU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WRF-ARW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 конфигураций:  горизонтальным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шагом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 3 до 15 км, количеством вертикальных уровней от 31 до 46, с различными параметризациями физических процессов для различных территорий ДВ-региона используемых для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целей;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ru-RU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HWRF-ДВНИГМИ-R27r9L43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прогноза динамики  тропических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циклонов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ТЦ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по региону, включающему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юго-восточную часть Дальнего Востока России и северо-западную часть Тихого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океана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ru-RU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прогноза 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суммарных уровней моря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акваториям и побережью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ДВ-морей;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ru-RU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WaveWatch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III </a:t>
            </a:r>
            <a:r>
              <a:rPr lang="ru-RU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v.4.06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прогноза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 ветрового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волнения.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0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7000">
              <a:srgbClr val="85C2FF"/>
            </a:gs>
            <a:gs pos="44000">
              <a:srgbClr val="C4D6EB"/>
            </a:gs>
            <a:gs pos="100000">
              <a:srgbClr val="FFEBFA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769" y="981134"/>
            <a:ext cx="3901058" cy="2936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29760"/>
            <a:ext cx="3871714" cy="2870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6289" y="1145169"/>
            <a:ext cx="114807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Эшелон 390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32040" y="963970"/>
            <a:ext cx="18473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7848" y="175951"/>
            <a:ext cx="81044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 smtClean="0">
                <a:solidFill>
                  <a:srgbClr val="000099"/>
                </a:solidFill>
                <a:latin typeface="Arial"/>
              </a:rPr>
              <a:t>Поля турбулентности и обледенения на эшелонах полета (</a:t>
            </a:r>
            <a:r>
              <a:rPr lang="en-US" altLang="ru-RU" b="1" dirty="0" smtClean="0">
                <a:latin typeface="Arial"/>
              </a:rPr>
              <a:t>GRIB2, ftp - </a:t>
            </a:r>
            <a:r>
              <a:rPr lang="ru-RU" altLang="ru-RU" b="1" dirty="0" smtClean="0">
                <a:latin typeface="Arial"/>
              </a:rPr>
              <a:t>сервер</a:t>
            </a:r>
            <a:r>
              <a:rPr lang="en-US" altLang="ru-RU" sz="2800" b="1" dirty="0" smtClean="0">
                <a:solidFill>
                  <a:srgbClr val="000099"/>
                </a:solidFill>
                <a:latin typeface="Arial"/>
              </a:rPr>
              <a:t>)</a:t>
            </a:r>
            <a:endParaRPr lang="ru-RU" altLang="ru-RU" sz="2800" b="1" dirty="0">
              <a:solidFill>
                <a:srgbClr val="000099"/>
              </a:solidFill>
              <a:latin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43264" y="1145169"/>
            <a:ext cx="1296144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Эшелон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05064"/>
            <a:ext cx="3888432" cy="2787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266" y="4005064"/>
            <a:ext cx="3901058" cy="2758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48383" y="4005064"/>
            <a:ext cx="114807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Эшелон 180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78870" y="4132767"/>
            <a:ext cx="114807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Эшелон 100</a:t>
            </a:r>
          </a:p>
        </p:txBody>
      </p:sp>
    </p:spTree>
    <p:extLst>
      <p:ext uri="{BB962C8B-B14F-4D97-AF65-F5344CB8AC3E}">
        <p14:creationId xmlns:p14="http://schemas.microsoft.com/office/powerpoint/2010/main" val="239215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382588" y="973580"/>
            <a:ext cx="86409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 smtClean="0">
                <a:solidFill>
                  <a:srgbClr val="000099"/>
                </a:solidFill>
              </a:rPr>
              <a:t>Метеограммы</a:t>
            </a:r>
            <a:endParaRPr lang="ru-RU" altLang="ru-RU" sz="2800" b="1" dirty="0">
              <a:solidFill>
                <a:srgbClr val="000099"/>
              </a:solidFill>
            </a:endParaRP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683568" y="1008817"/>
            <a:ext cx="1847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z="1600" b="1" i="1" dirty="0" smtClean="0">
              <a:solidFill>
                <a:srgbClr val="80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241" y="1531264"/>
            <a:ext cx="3960440" cy="4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84513" y="6478208"/>
            <a:ext cx="1187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</a:rPr>
              <a:t>Август (лето)</a:t>
            </a:r>
            <a:endParaRPr lang="ru-RU" sz="1200" b="1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12160" y="6439113"/>
            <a:ext cx="13482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</a:rPr>
              <a:t>Декабрь (зима</a:t>
            </a:r>
            <a:r>
              <a:rPr lang="ru-RU" sz="1400" b="1" dirty="0" smtClean="0">
                <a:solidFill>
                  <a:srgbClr val="000000"/>
                </a:solidFill>
              </a:rPr>
              <a:t>)</a:t>
            </a:r>
            <a:endParaRPr lang="ru-RU" sz="1400" b="1" dirty="0">
              <a:solidFill>
                <a:srgbClr val="0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058" y="260648"/>
            <a:ext cx="8972897" cy="1174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Прогнозы </a:t>
            </a: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обслуживания </a:t>
            </a: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авиации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000000"/>
                </a:solidFill>
              </a:rPr>
              <a:t>доступны на специализированном сайте АВИА</a:t>
            </a:r>
          </a:p>
          <a:p>
            <a:pPr algn="ctr">
              <a:lnSpc>
                <a:spcPts val="3500"/>
              </a:lnSpc>
            </a:pP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59" y="1546767"/>
            <a:ext cx="4068927" cy="4834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989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66" y="1254950"/>
            <a:ext cx="8727324" cy="441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36" y="277348"/>
            <a:ext cx="8856984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altLang="ru-RU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Таблицы прогноза погоды </a:t>
            </a:r>
          </a:p>
          <a:p>
            <a:pPr algn="ctr">
              <a:lnSpc>
                <a:spcPts val="3500"/>
              </a:lnSpc>
            </a:pPr>
            <a:r>
              <a:rPr lang="ru-RU" altLang="ru-RU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аэродромам</a:t>
            </a:r>
            <a:endParaRPr lang="ru-RU" altLang="ru-RU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6948" y="5927972"/>
            <a:ext cx="8685542" cy="64633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 прогноз временного хода всех метеорологических параметров, элементов и явлений погоды, необходимых для составления сводок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TAF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прогноз погоды по а/д.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3241" y="6216704"/>
            <a:ext cx="184731" cy="307777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</p:spPr>
        <p:txBody>
          <a:bodyPr wrap="none" rtlCol="0">
            <a:spAutoFit/>
          </a:bodyPr>
          <a:lstStyle/>
          <a:p>
            <a:endParaRPr lang="ru-RU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64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88788"/>
            <a:ext cx="7488832" cy="925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ru-RU" sz="2000" b="1" dirty="0">
                <a:solidFill>
                  <a:srgbClr val="000000"/>
                </a:solidFill>
                <a:latin typeface="Arial"/>
              </a:rPr>
              <a:t>ПОДСИСТЕМА </a:t>
            </a:r>
            <a:r>
              <a:rPr lang="ru-RU" sz="2000" b="1" dirty="0" smtClean="0">
                <a:solidFill>
                  <a:srgbClr val="000000"/>
                </a:solidFill>
                <a:latin typeface="Arial"/>
              </a:rPr>
              <a:t>- 4</a:t>
            </a:r>
            <a:endParaRPr lang="ru-RU" sz="2000" b="1" dirty="0">
              <a:solidFill>
                <a:srgbClr val="000000"/>
              </a:solidFill>
              <a:latin typeface="Arial"/>
            </a:endParaRPr>
          </a:p>
          <a:p>
            <a:pPr lvl="0" algn="ctr">
              <a:lnSpc>
                <a:spcPts val="3500"/>
              </a:lnSpc>
            </a:pPr>
            <a:r>
              <a:rPr lang="ru-RU" sz="3600" b="1" dirty="0">
                <a:solidFill>
                  <a:srgbClr val="7030A0"/>
                </a:solidFill>
                <a:latin typeface="Arial"/>
              </a:rPr>
              <a:t>прогноз тропических циклонов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412776"/>
            <a:ext cx="8640960" cy="5124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" algn="just">
              <a:spcBef>
                <a:spcPts val="600"/>
              </a:spcBef>
              <a:tabLst>
                <a:tab pos="457200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Выполняется на основе региональной численной модели HWRF.</a:t>
            </a:r>
          </a:p>
          <a:p>
            <a:pPr marL="19050" lvl="0" algn="just">
              <a:spcBef>
                <a:spcPts val="1200"/>
              </a:spcBef>
              <a:tabLst>
                <a:tab pos="457200" algn="l"/>
              </a:tabLst>
            </a:pPr>
            <a:r>
              <a:rPr lang="ru-RU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Модель 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HWRF</a:t>
            </a:r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</a:rPr>
              <a:t>-ДВНИГМИ-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</a:rPr>
              <a:t>27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r</a:t>
            </a:r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</a:rPr>
              <a:t>9</a:t>
            </a:r>
            <a:r>
              <a:rPr lang="en-US" b="1" i="1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ru-RU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43,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рассчитывается</a:t>
            </a:r>
            <a:r>
              <a:rPr lang="ru-RU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 горизонтальным шагом 27км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(сетка тайфуна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– шаг 9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км)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по области, включающей территорию юго-восточной части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Дальнего Востока России и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северо-западную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часть Тихого океана. </a:t>
            </a:r>
          </a:p>
          <a:p>
            <a:pPr marL="19050" algn="just">
              <a:spcBef>
                <a:spcPts val="1200"/>
              </a:spcBef>
              <a:tabLst>
                <a:tab pos="457200" algn="l"/>
              </a:tabLst>
            </a:pPr>
            <a:r>
              <a:rPr lang="ru-RU" b="1" i="1" dirty="0" smtClean="0">
                <a:latin typeface="Times New Roman"/>
                <a:ea typeface="Times New Roman"/>
              </a:rPr>
              <a:t>Исходные данные</a:t>
            </a:r>
            <a:r>
              <a:rPr lang="ru-RU" dirty="0" smtClean="0">
                <a:latin typeface="Times New Roman"/>
                <a:ea typeface="Times New Roman"/>
              </a:rPr>
              <a:t>:</a:t>
            </a:r>
          </a:p>
          <a:p>
            <a:pPr marL="304800" indent="-285750" algn="just">
              <a:spcBef>
                <a:spcPts val="600"/>
              </a:spcBef>
              <a:buFontTx/>
              <a:buChar char="-"/>
              <a:tabLst>
                <a:tab pos="457200" algn="l"/>
              </a:tabLst>
            </a:pPr>
            <a:r>
              <a:rPr lang="ru-RU" dirty="0" smtClean="0">
                <a:latin typeface="Times New Roman"/>
                <a:ea typeface="Times New Roman"/>
              </a:rPr>
              <a:t>GFS </a:t>
            </a:r>
            <a:r>
              <a:rPr lang="ru-RU" dirty="0">
                <a:latin typeface="Times New Roman"/>
                <a:ea typeface="Times New Roman"/>
              </a:rPr>
              <a:t>в узлах регулярной сетки 0,5°×0,5° (NCEP, США) </a:t>
            </a:r>
            <a:endParaRPr lang="ru-RU" dirty="0" smtClean="0">
              <a:latin typeface="Times New Roman"/>
              <a:ea typeface="Times New Roman"/>
            </a:endParaRPr>
          </a:p>
          <a:p>
            <a:pPr marL="304800" indent="-285750" algn="just">
              <a:spcBef>
                <a:spcPts val="600"/>
              </a:spcBef>
              <a:buFontTx/>
              <a:buChar char="-"/>
              <a:tabLst>
                <a:tab pos="457200" algn="l"/>
              </a:tabLst>
            </a:pPr>
            <a:r>
              <a:rPr lang="ru-RU" dirty="0" smtClean="0">
                <a:latin typeface="Times New Roman"/>
                <a:ea typeface="Times New Roman"/>
              </a:rPr>
              <a:t>специализированные </a:t>
            </a:r>
            <a:r>
              <a:rPr lang="ru-RU" dirty="0">
                <a:latin typeface="Times New Roman"/>
                <a:ea typeface="Times New Roman"/>
              </a:rPr>
              <a:t>текстовые телеграммы о ТЦ TCVITAL (JTWC, Япония</a:t>
            </a:r>
            <a:r>
              <a:rPr lang="ru-RU" dirty="0" smtClean="0">
                <a:latin typeface="Times New Roman"/>
                <a:ea typeface="Times New Roman"/>
              </a:rPr>
              <a:t>).</a:t>
            </a:r>
          </a:p>
          <a:p>
            <a:pPr lvl="0">
              <a:spcBef>
                <a:spcPts val="1200"/>
              </a:spcBef>
            </a:pPr>
            <a:r>
              <a:rPr lang="ru-RU" b="1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</a:t>
            </a:r>
            <a:r>
              <a:rPr lang="ru-RU" b="1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методология - </a:t>
            </a:r>
            <a:r>
              <a:rPr lang="ru-RU" b="1" i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Крохин В.В., </a:t>
            </a:r>
            <a:r>
              <a:rPr lang="ru-RU" b="1" i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к.г.н</a:t>
            </a:r>
            <a:r>
              <a:rPr lang="ru-RU" b="1" i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ДВНИГМИ</a:t>
            </a:r>
            <a:r>
              <a:rPr lang="ru-RU" b="1" i="1" kern="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9050" lvl="0" algn="just">
              <a:spcBef>
                <a:spcPts val="600"/>
              </a:spcBef>
              <a:tabLst>
                <a:tab pos="457200" algn="l"/>
              </a:tabLst>
            </a:pPr>
            <a:r>
              <a:rPr lang="ru-RU" b="1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Расчеты </a:t>
            </a:r>
            <a:r>
              <a:rPr lang="ru-RU" b="1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выполняются </a:t>
            </a:r>
            <a:r>
              <a:rPr lang="ru-RU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вычислительных </a:t>
            </a:r>
            <a:r>
              <a:rPr lang="ru-RU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ресурсах </a:t>
            </a:r>
            <a:r>
              <a:rPr lang="ru-RU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ДВНИГМИ </a:t>
            </a:r>
            <a:r>
              <a:rPr lang="ru-RU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оперативном режиме </a:t>
            </a:r>
            <a:r>
              <a:rPr lang="ru-RU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раза в сутки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от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исходных сроков 00</a:t>
            </a:r>
            <a:r>
              <a:rPr lang="en-US" baseline="30000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и 12</a:t>
            </a:r>
            <a:r>
              <a:rPr lang="en-US" baseline="30000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ВСВ на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72 часа вперед. </a:t>
            </a:r>
          </a:p>
          <a:p>
            <a:pPr marL="19050" lvl="0" algn="just">
              <a:spcBef>
                <a:spcPts val="1200"/>
              </a:spcBef>
              <a:tabLst>
                <a:tab pos="457200" algn="l"/>
              </a:tabLst>
            </a:pPr>
            <a:r>
              <a:rPr lang="ru-RU" b="1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Время </a:t>
            </a:r>
            <a:r>
              <a:rPr lang="ru-RU" b="1" i="1" dirty="0">
                <a:solidFill>
                  <a:prstClr val="black"/>
                </a:solidFill>
                <a:latin typeface="Times New Roman"/>
                <a:ea typeface="Times New Roman"/>
              </a:rPr>
              <a:t>готовности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7.00 и 19.00 ВСВ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</a:p>
          <a:p>
            <a:pPr marL="19050" lvl="0" algn="just">
              <a:spcBef>
                <a:spcPts val="1200"/>
              </a:spcBef>
              <a:tabLst>
                <a:tab pos="457200" algn="l"/>
              </a:tabLst>
            </a:pP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Выходная продукция состоит из карты эволюции ТЦ и метеограммы значений </a:t>
            </a:r>
            <a:r>
              <a:rPr lang="ru-RU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метеоэлементов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  в центре ТЦ и сопутствующих характеристик.</a:t>
            </a:r>
          </a:p>
          <a:p>
            <a:pPr marL="19050" lvl="0" algn="just">
              <a:spcBef>
                <a:spcPts val="1200"/>
              </a:spcBef>
              <a:tabLst>
                <a:tab pos="457200" algn="l"/>
              </a:tabLst>
            </a:pPr>
            <a:r>
              <a:rPr lang="ru-RU" b="1" i="1" kern="0" dirty="0" smtClean="0">
                <a:solidFill>
                  <a:prstClr val="black"/>
                </a:solidFill>
                <a:latin typeface="Times New Roman"/>
                <a:cs typeface="Times New Roman" panose="02020603050405020304" pitchFamily="18" charset="0"/>
              </a:rPr>
              <a:t>Прогнозы доступны на сайте ФГБУ «ДВНИГМИ».</a:t>
            </a:r>
            <a:endParaRPr lang="ru-RU" b="1" i="1" kern="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10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ferhri.ru/.data/wrf/region01/HWRF/wrf.2021100912/gvt_HWRF_22W.JTWC_2021100912_are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88" y="1327607"/>
            <a:ext cx="8205976" cy="499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1432034"/>
            <a:ext cx="316835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sz="1200" b="1" dirty="0" smtClean="0">
                <a:solidFill>
                  <a:srgbClr val="333333"/>
                </a:solidFill>
                <a:latin typeface="Helvetica Neue"/>
              </a:rPr>
              <a:t>Прогноз от  </a:t>
            </a:r>
            <a:r>
              <a:rPr lang="ru-RU" sz="1200" b="1" dirty="0">
                <a:solidFill>
                  <a:srgbClr val="333333"/>
                </a:solidFill>
                <a:latin typeface="Helvetica Neue"/>
              </a:rPr>
              <a:t>12:00 </a:t>
            </a:r>
            <a:r>
              <a:rPr lang="ru-RU" sz="1200" b="1" dirty="0" smtClean="0">
                <a:solidFill>
                  <a:srgbClr val="333333"/>
                </a:solidFill>
                <a:latin typeface="Helvetica Neue"/>
              </a:rPr>
              <a:t>ВСВ 09.10.2021</a:t>
            </a:r>
            <a:endParaRPr lang="ru-RU" sz="1200" b="1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6869" y="260648"/>
            <a:ext cx="7430432" cy="10669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800"/>
              </a:lnSpc>
            </a:pPr>
            <a:r>
              <a:rPr lang="ru-RU" sz="3600" b="1" dirty="0" smtClean="0">
                <a:solidFill>
                  <a:srgbClr val="7030A0"/>
                </a:solidFill>
              </a:rPr>
              <a:t>Прогноз тропических циклонов</a:t>
            </a:r>
          </a:p>
          <a:p>
            <a:pPr algn="ctr">
              <a:lnSpc>
                <a:spcPts val="3800"/>
              </a:lnSpc>
            </a:pPr>
            <a:r>
              <a:rPr lang="ru-RU" b="1" dirty="0" smtClean="0"/>
              <a:t>пример прогностической продукции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0126" y="1916832"/>
            <a:ext cx="18473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/>
            <a:endParaRPr lang="ru-RU" sz="14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96136" y="4581128"/>
            <a:ext cx="3240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b="1" i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доступен </a:t>
            </a:r>
            <a:r>
              <a:rPr lang="ru-RU" b="1" i="1" kern="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i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сайте </a:t>
            </a:r>
            <a:r>
              <a:rPr lang="ru-RU" b="1" i="1" kern="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ФГБУ «ДВНИГМИ».   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15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ferhri.ru/.data/wrf/region01/HWRF/wrf.2021100912/gvt_HWRF_tc_meteogram_22W.JTWC_20211009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50665"/>
            <a:ext cx="7704856" cy="53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260648"/>
            <a:ext cx="8424936" cy="1297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500"/>
              </a:lnSpc>
            </a:pPr>
            <a:r>
              <a:rPr lang="ru-RU" sz="3600" b="1" dirty="0" smtClean="0">
                <a:solidFill>
                  <a:srgbClr val="7030A0"/>
                </a:solidFill>
              </a:rPr>
              <a:t>Прогноз </a:t>
            </a:r>
            <a:r>
              <a:rPr lang="ru-RU" sz="3600" b="1" dirty="0">
                <a:solidFill>
                  <a:srgbClr val="7030A0"/>
                </a:solidFill>
              </a:rPr>
              <a:t>тропических </a:t>
            </a:r>
            <a:r>
              <a:rPr lang="ru-RU" sz="3600" b="1" dirty="0" smtClean="0">
                <a:solidFill>
                  <a:srgbClr val="7030A0"/>
                </a:solidFill>
              </a:rPr>
              <a:t>циклонов</a:t>
            </a:r>
          </a:p>
          <a:p>
            <a:pPr lvl="0" algn="ctr"/>
            <a:r>
              <a:rPr lang="ru-RU" sz="2000" b="1" dirty="0" smtClean="0"/>
              <a:t>прогностическая метеограмма: </a:t>
            </a:r>
            <a:r>
              <a:rPr lang="ru-RU" sz="1400" b="1" dirty="0" smtClean="0"/>
              <a:t>п</a:t>
            </a:r>
            <a:r>
              <a:rPr lang="ru-RU" sz="1400" b="1" dirty="0" smtClean="0">
                <a:solidFill>
                  <a:srgbClr val="333333"/>
                </a:solidFill>
              </a:rPr>
              <a:t>рогноз </a:t>
            </a:r>
            <a:r>
              <a:rPr lang="ru-RU" sz="1400" b="1" dirty="0">
                <a:solidFill>
                  <a:srgbClr val="333333"/>
                </a:solidFill>
              </a:rPr>
              <a:t>от  12:00 ВСВ </a:t>
            </a:r>
            <a:r>
              <a:rPr lang="ru-RU" sz="1400" b="1" dirty="0" smtClean="0">
                <a:solidFill>
                  <a:srgbClr val="333333"/>
                </a:solidFill>
              </a:rPr>
              <a:t>09.10.2021</a:t>
            </a:r>
            <a:endParaRPr lang="ru-RU" sz="1400" b="1" dirty="0">
              <a:solidFill>
                <a:srgbClr val="333333"/>
              </a:solidFill>
            </a:endParaRPr>
          </a:p>
          <a:p>
            <a:pPr lvl="0" algn="ctr">
              <a:lnSpc>
                <a:spcPts val="3500"/>
              </a:lnSpc>
            </a:pP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13433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558737"/>
            <a:ext cx="8640960" cy="4390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0"/>
              </a:spcBef>
              <a:spcAft>
                <a:spcPts val="1200"/>
              </a:spcAft>
            </a:pPr>
            <a:r>
              <a:rPr lang="ru-RU" sz="2800" b="1" dirty="0" smtClean="0">
                <a:solidFill>
                  <a:srgbClr val="000099"/>
                </a:solidFill>
              </a:rPr>
              <a:t>Прогноз </a:t>
            </a:r>
            <a:r>
              <a:rPr lang="ru-RU" sz="2800" b="1" dirty="0">
                <a:solidFill>
                  <a:srgbClr val="000099"/>
                </a:solidFill>
              </a:rPr>
              <a:t>изменения суммарного уровня </a:t>
            </a:r>
            <a:r>
              <a:rPr lang="ru-RU" sz="2800" b="1" dirty="0" smtClean="0">
                <a:solidFill>
                  <a:srgbClr val="000099"/>
                </a:solidFill>
              </a:rPr>
              <a:t>моря</a:t>
            </a:r>
          </a:p>
          <a:p>
            <a:pPr>
              <a:spcBef>
                <a:spcPts val="1800"/>
              </a:spcBef>
            </a:pPr>
            <a:r>
              <a:rPr lang="ru-RU" b="1" i="1" dirty="0" smtClean="0">
                <a:solidFill>
                  <a:srgbClr val="7030A0"/>
                </a:solidFill>
              </a:rPr>
              <a:t>Модель </a:t>
            </a:r>
            <a:r>
              <a:rPr lang="ru-RU" b="1" i="1" dirty="0">
                <a:solidFill>
                  <a:srgbClr val="7030A0"/>
                </a:solidFill>
              </a:rPr>
              <a:t>Ю.В. </a:t>
            </a:r>
            <a:r>
              <a:rPr lang="ru-RU" b="1" i="1" dirty="0" err="1">
                <a:solidFill>
                  <a:srgbClr val="7030A0"/>
                </a:solidFill>
              </a:rPr>
              <a:t>Любицкого</a:t>
            </a:r>
            <a:r>
              <a:rPr lang="ru-RU" b="1" i="1" dirty="0">
                <a:solidFill>
                  <a:srgbClr val="7030A0"/>
                </a:solidFill>
              </a:rPr>
              <a:t>, </a:t>
            </a:r>
            <a:r>
              <a:rPr lang="ru-RU" b="1" i="1" dirty="0" err="1">
                <a:solidFill>
                  <a:srgbClr val="7030A0"/>
                </a:solidFill>
              </a:rPr>
              <a:t>к.г.н</a:t>
            </a:r>
            <a:r>
              <a:rPr lang="ru-RU" b="1" i="1" dirty="0">
                <a:solidFill>
                  <a:srgbClr val="7030A0"/>
                </a:solidFill>
              </a:rPr>
              <a:t>., </a:t>
            </a:r>
            <a:r>
              <a:rPr lang="ru-RU" b="1" i="1" dirty="0" smtClean="0">
                <a:solidFill>
                  <a:srgbClr val="7030A0"/>
                </a:solidFill>
              </a:rPr>
              <a:t>ДВНИГМИ. </a:t>
            </a:r>
          </a:p>
          <a:p>
            <a:pPr>
              <a:spcBef>
                <a:spcPts val="1800"/>
              </a:spcBef>
            </a:pPr>
            <a:r>
              <a:rPr lang="ru-RU" b="1" i="1" dirty="0">
                <a:solidFill>
                  <a:srgbClr val="7030A0"/>
                </a:solidFill>
                <a:latin typeface="Times New Roman"/>
                <a:ea typeface="Times New Roman"/>
              </a:rPr>
              <a:t> </a:t>
            </a:r>
            <a:r>
              <a:rPr lang="ru-RU" b="1" i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>     </a:t>
            </a:r>
            <a:r>
              <a:rPr lang="ru-RU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Нелинейная </a:t>
            </a:r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</a:rPr>
              <a:t>нестационарная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двумерная </a:t>
            </a:r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</a:rPr>
              <a:t>численная модель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для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расчета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колебаний уровня моря на акватории Охотского моря и северной части Японского моря с оценкой возможности превышения критических отметок в береговых пунктах. </a:t>
            </a:r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</a:rPr>
              <a:t>Модель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предусматривает</a:t>
            </a:r>
            <a:r>
              <a:rPr lang="ru-RU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совместную динамику </a:t>
            </a:r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</a:rPr>
              <a:t>воды и </a:t>
            </a:r>
            <a:r>
              <a:rPr lang="ru-RU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льда. </a:t>
            </a:r>
          </a:p>
          <a:p>
            <a:pPr>
              <a:spcBef>
                <a:spcPts val="1800"/>
              </a:spcBef>
            </a:pPr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   Шаг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основной сетки модели составляет </a:t>
            </a:r>
            <a:r>
              <a:rPr lang="ru-RU" b="1" dirty="0">
                <a:solidFill>
                  <a:srgbClr val="7030A0"/>
                </a:solidFill>
                <a:latin typeface="Times New Roman"/>
                <a:ea typeface="Times New Roman"/>
              </a:rPr>
              <a:t>7,5 км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endParaRPr lang="ru-RU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just">
              <a:lnSpc>
                <a:spcPts val="2500"/>
              </a:lnSpc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   Для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шельфа северо-западного побережья Охотского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моря, восточного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побережья о. Сахалин, Сахалинского залива, Амурского лимана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-  </a:t>
            </a:r>
            <a:r>
              <a:rPr lang="ru-RU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шаг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b="1" dirty="0">
                <a:solidFill>
                  <a:srgbClr val="7030A0"/>
                </a:solidFill>
                <a:latin typeface="Times New Roman"/>
                <a:ea typeface="Times New Roman"/>
              </a:rPr>
              <a:t>2,5 </a:t>
            </a:r>
            <a:r>
              <a:rPr lang="ru-RU" b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>км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ru-RU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17780" indent="431165" algn="just">
              <a:lnSpc>
                <a:spcPts val="2500"/>
              </a:lnSpc>
              <a:spcBef>
                <a:spcPts val="600"/>
              </a:spcBef>
              <a:tabLst>
                <a:tab pos="564515" algn="l"/>
              </a:tabLst>
            </a:pPr>
            <a:r>
              <a:rPr lang="ru-RU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Исходные данные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- продукция региональной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модели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</a:rPr>
              <a:t>WRF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-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</a:rPr>
              <a:t>ARW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(15 км) - поля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приземного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давления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и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ветра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(10 м).</a:t>
            </a:r>
            <a:endParaRPr lang="ru-RU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5071" y="188640"/>
            <a:ext cx="8136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</a:rPr>
              <a:t>ПОДСИСТЕМА </a:t>
            </a:r>
            <a:r>
              <a:rPr lang="ru-RU" sz="2400" b="1" dirty="0" smtClean="0">
                <a:solidFill>
                  <a:srgbClr val="000000"/>
                </a:solidFill>
              </a:rPr>
              <a:t>- 5 </a:t>
            </a:r>
          </a:p>
          <a:p>
            <a:pPr algn="ctr"/>
            <a:r>
              <a:rPr lang="ru-RU" sz="3600" b="1" dirty="0" smtClean="0">
                <a:solidFill>
                  <a:srgbClr val="7030A0"/>
                </a:solidFill>
              </a:rPr>
              <a:t>морские прогнозы</a:t>
            </a: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3245" y="1412776"/>
            <a:ext cx="8719235" cy="4896544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54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5816" y="5486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068216" y="7010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79413" y="241747"/>
            <a:ext cx="8424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0000"/>
                </a:solidFill>
              </a:rPr>
              <a:t>ПОДСИСТЕМА </a:t>
            </a:r>
            <a:r>
              <a:rPr lang="ru-RU" sz="2400" b="1" dirty="0" smtClean="0">
                <a:solidFill>
                  <a:srgbClr val="000000"/>
                </a:solidFill>
              </a:rPr>
              <a:t>- 5</a:t>
            </a:r>
          </a:p>
          <a:p>
            <a:pPr lvl="0" algn="ctr"/>
            <a:r>
              <a:rPr lang="ru-RU" sz="3600" b="1" dirty="0" smtClean="0">
                <a:solidFill>
                  <a:srgbClr val="7030A0"/>
                </a:solidFill>
              </a:rPr>
              <a:t>морские прогнозы</a:t>
            </a: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2702" y="1289666"/>
            <a:ext cx="859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800" b="1" dirty="0" smtClean="0">
                <a:solidFill>
                  <a:srgbClr val="000099"/>
                </a:solidFill>
              </a:rPr>
              <a:t>Прогноз изменения суммарного уровня моря</a:t>
            </a:r>
            <a:r>
              <a:rPr lang="ru-RU" sz="2800" dirty="0" smtClean="0"/>
              <a:t>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8807" y="1812886"/>
            <a:ext cx="8213204" cy="3131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" algn="just">
              <a:lnSpc>
                <a:spcPts val="2500"/>
              </a:lnSpc>
              <a:spcBef>
                <a:spcPts val="600"/>
              </a:spcBef>
              <a:tabLst>
                <a:tab pos="457200" algn="l"/>
              </a:tabLst>
            </a:pPr>
            <a:r>
              <a:rPr lang="ru-RU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Оперативная технология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: прогноз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изменений суммарного уровня моря (включая опасные природные явления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), его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приливной и сгонно-нагонной составляющих </a:t>
            </a:r>
            <a:r>
              <a:rPr lang="ru-RU" spc="40" dirty="0">
                <a:solidFill>
                  <a:srgbClr val="000000"/>
                </a:solidFill>
                <a:latin typeface="Times New Roman"/>
                <a:ea typeface="Times New Roman"/>
              </a:rPr>
              <a:t>на побережье и акватории Охотского и северной части Японского </a:t>
            </a:r>
            <a:r>
              <a:rPr lang="ru-RU" spc="4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морей. </a:t>
            </a:r>
          </a:p>
          <a:p>
            <a:pPr marL="19050" lvl="0" algn="just">
              <a:lnSpc>
                <a:spcPts val="2500"/>
              </a:lnSpc>
              <a:spcBef>
                <a:spcPts val="600"/>
              </a:spcBef>
              <a:tabLst>
                <a:tab pos="457200" algn="l"/>
              </a:tabLst>
            </a:pPr>
            <a:r>
              <a:rPr lang="ru-RU" spc="40" dirty="0">
                <a:solidFill>
                  <a:srgbClr val="000000"/>
                </a:solidFill>
                <a:latin typeface="Times New Roman"/>
                <a:ea typeface="Times New Roman"/>
              </a:rPr>
              <a:t>Для устьевого взморья р. Амур предусмотрен выпуск прогнозов опасных </a:t>
            </a:r>
            <a:r>
              <a:rPr lang="ru-RU" spc="4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явлений</a:t>
            </a:r>
            <a:r>
              <a:rPr lang="ru-RU" spc="40" dirty="0">
                <a:solidFill>
                  <a:srgbClr val="000000"/>
                </a:solidFill>
                <a:latin typeface="Times New Roman"/>
                <a:ea typeface="Times New Roman"/>
              </a:rPr>
              <a:t>, возникающих </a:t>
            </a:r>
            <a:r>
              <a:rPr lang="ru-RU" spc="4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во </a:t>
            </a:r>
            <a:r>
              <a:rPr lang="ru-RU" spc="40" dirty="0">
                <a:solidFill>
                  <a:srgbClr val="000000"/>
                </a:solidFill>
                <a:latin typeface="Times New Roman"/>
                <a:ea typeface="Times New Roman"/>
              </a:rPr>
              <a:t>время штормовых нагонов: </a:t>
            </a:r>
          </a:p>
          <a:p>
            <a:pPr marL="19050" lvl="0" algn="just">
              <a:lnSpc>
                <a:spcPts val="2500"/>
              </a:lnSpc>
              <a:tabLst>
                <a:tab pos="457200" algn="l"/>
              </a:tabLst>
            </a:pPr>
            <a:r>
              <a:rPr lang="ru-RU" spc="40" dirty="0">
                <a:solidFill>
                  <a:srgbClr val="000000"/>
                </a:solidFill>
                <a:latin typeface="Times New Roman"/>
                <a:ea typeface="Times New Roman"/>
              </a:rPr>
              <a:t>волнения моря, взлома припая; выхода воды на лед при сплошном ледоставе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</a:p>
          <a:p>
            <a:pPr marL="19050" algn="just">
              <a:lnSpc>
                <a:spcPts val="2500"/>
              </a:lnSpc>
              <a:spcBef>
                <a:spcPts val="600"/>
              </a:spcBef>
              <a:tabLst>
                <a:tab pos="457200" algn="l"/>
              </a:tabLst>
            </a:pPr>
            <a:r>
              <a:rPr lang="ru-RU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Расчеты </a:t>
            </a:r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</a:rPr>
              <a:t>выполняются 2 раза в сутки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от исходных сроков 00</a:t>
            </a:r>
            <a:r>
              <a:rPr lang="en-US" baseline="30000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и 12</a:t>
            </a:r>
            <a:r>
              <a:rPr lang="en-US" baseline="30000" dirty="0">
                <a:solidFill>
                  <a:srgbClr val="000000"/>
                </a:solidFill>
                <a:latin typeface="Times New Roman"/>
                <a:ea typeface="Times New Roman"/>
              </a:rPr>
              <a:t>h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ВСВ на 72 ч вперед, время готовности 10.00 и 22.00 ВСВ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12702" y="5301208"/>
            <a:ext cx="8479778" cy="1238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300"/>
              </a:spcAft>
            </a:pP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------------------------------------------------------------------------------------------------------------------------------------------------------------</a:t>
            </a:r>
          </a:p>
          <a:p>
            <a:pPr indent="449580" algn="just">
              <a:spcAft>
                <a:spcPts val="300"/>
              </a:spcAft>
            </a:pP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 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Times New Roman"/>
              </a:rPr>
              <a:t>рамках оперативной технологии прогноза суммарного уровня 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Охотского и Японского морей 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Times New Roman"/>
              </a:rPr>
              <a:t>усваивается прогностическая продукция региональной 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Times New Roman"/>
              </a:rPr>
              <a:t>WRF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Times New Roman"/>
              </a:rPr>
              <a:t>-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Times New Roman"/>
              </a:rPr>
              <a:t>ARW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Times New Roman"/>
              </a:rPr>
              <a:t> и оперативная информация с наблюдательной сети (уровень воды и ледовые явления на устьевом участке р. Амур, ледовая обстановка на акватории устьевого взморья р. Амур) из кодовых форм 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Times New Roman"/>
              </a:rPr>
              <a:t>Hydro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Times New Roman"/>
              </a:rPr>
              <a:t> и 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ru-RU" sz="1200" dirty="0" err="1">
                <a:solidFill>
                  <a:srgbClr val="000000"/>
                </a:solidFill>
                <a:latin typeface="Times New Roman"/>
                <a:ea typeface="Times New Roman"/>
              </a:rPr>
              <a:t>ea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Times New Roman"/>
              </a:rPr>
              <a:t>, а также информация о состоянии ледяного покрова на акватории Дальневосточных морей по данным 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Times New Roman"/>
              </a:rPr>
              <a:t>JMA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Times New Roman"/>
              </a:rPr>
              <a:t> (Япония), публикуемым в сети Интернет.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22" y="1294405"/>
            <a:ext cx="8669337" cy="5245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489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29" y="1268760"/>
            <a:ext cx="7344816" cy="425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7202" y="232400"/>
            <a:ext cx="82512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/>
              <a:t>Пример прогноза </a:t>
            </a:r>
          </a:p>
          <a:p>
            <a:pPr lvl="0" algn="ctr"/>
            <a:r>
              <a:rPr lang="ru-RU" sz="2800" b="1" dirty="0" smtClean="0">
                <a:solidFill>
                  <a:srgbClr val="000099"/>
                </a:solidFill>
              </a:rPr>
              <a:t>изменения </a:t>
            </a:r>
            <a:r>
              <a:rPr lang="ru-RU" sz="2800" b="1" dirty="0">
                <a:solidFill>
                  <a:srgbClr val="000099"/>
                </a:solidFill>
              </a:rPr>
              <a:t>суммарного уровня моря.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5576" y="5661248"/>
            <a:ext cx="73651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Полный набор прогностической продукции в форме текстовых сообщений </a:t>
            </a:r>
          </a:p>
          <a:p>
            <a:r>
              <a:rPr lang="ru-RU" sz="1600" dirty="0" smtClean="0"/>
              <a:t>передается потребителям по электронной почте. </a:t>
            </a:r>
          </a:p>
          <a:p>
            <a:r>
              <a:rPr lang="ru-RU" sz="1600" dirty="0" smtClean="0"/>
              <a:t>Прогноз в графиках доступен на сайте ДВНИГМИ.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8264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388" y="1821298"/>
            <a:ext cx="8352928" cy="490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" lvl="0" algn="just">
              <a:tabLst>
                <a:tab pos="564515" algn="l"/>
              </a:tabLst>
            </a:pPr>
            <a:r>
              <a:rPr lang="ru-RU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Методология и технология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– </a:t>
            </a:r>
            <a:r>
              <a:rPr lang="ru-RU" b="1" i="1" dirty="0" err="1" smtClean="0">
                <a:solidFill>
                  <a:srgbClr val="7030A0"/>
                </a:solidFill>
                <a:latin typeface="Times New Roman"/>
                <a:ea typeface="Times New Roman"/>
              </a:rPr>
              <a:t>Вражкин</a:t>
            </a:r>
            <a:r>
              <a:rPr lang="ru-RU" b="1" i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> А.Н., к.т.н., ДВНИГМИ</a:t>
            </a:r>
          </a:p>
          <a:p>
            <a:pPr marL="19050" lvl="0" algn="just">
              <a:spcBef>
                <a:spcPts val="1200"/>
              </a:spcBef>
              <a:tabLst>
                <a:tab pos="564515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На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основе дискретной спектральной модели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Times New Roman"/>
              </a:rPr>
              <a:t>Wave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Times New Roman"/>
              </a:rPr>
              <a:t>Watch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III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v.4.06 выполняется расчет характеристик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ветрового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волнения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с учётом текущего состояния ледового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покрова:</a:t>
            </a:r>
          </a:p>
          <a:p>
            <a:pPr marL="19050" lvl="0" algn="just">
              <a:tabLst>
                <a:tab pos="564515" algn="l"/>
              </a:tabLst>
            </a:pPr>
            <a:r>
              <a:rPr lang="ru-RU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- высоты </a:t>
            </a:r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</a:rPr>
              <a:t>значительных </a:t>
            </a:r>
            <a:r>
              <a:rPr lang="ru-RU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волн, </a:t>
            </a:r>
          </a:p>
          <a:p>
            <a:pPr marL="304800" lvl="0" indent="-285750" algn="just">
              <a:buFontTx/>
              <a:buChar char="-"/>
              <a:tabLst>
                <a:tab pos="564515" algn="l"/>
              </a:tabLst>
            </a:pPr>
            <a:r>
              <a:rPr lang="ru-RU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среднего </a:t>
            </a:r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</a:rPr>
              <a:t>направления распространения, средней длины, среднего периода, </a:t>
            </a:r>
            <a:endParaRPr lang="ru-RU" b="1" i="1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304800" lvl="0" indent="-285750" algn="just">
              <a:buFontTx/>
              <a:buChar char="-"/>
              <a:tabLst>
                <a:tab pos="564515" algn="l"/>
              </a:tabLst>
            </a:pPr>
            <a:r>
              <a:rPr lang="ru-RU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высоты </a:t>
            </a:r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</a:rPr>
              <a:t>и направления распространения ветровых волн, </a:t>
            </a:r>
          </a:p>
          <a:p>
            <a:pPr marL="304800" lvl="0" indent="-285750" algn="just">
              <a:buFontTx/>
              <a:buChar char="-"/>
              <a:tabLst>
                <a:tab pos="564515" algn="l"/>
              </a:tabLst>
            </a:pPr>
            <a:r>
              <a:rPr lang="ru-RU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высоты </a:t>
            </a:r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</a:rPr>
              <a:t>и направления распространения волн зыби трех </a:t>
            </a:r>
            <a:r>
              <a:rPr lang="ru-RU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систем.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</a:p>
          <a:p>
            <a:pPr marL="19050" lvl="0" algn="just">
              <a:spcBef>
                <a:spcPts val="1200"/>
              </a:spcBef>
              <a:tabLst>
                <a:tab pos="564515" algn="l"/>
              </a:tabLst>
            </a:pPr>
            <a:r>
              <a:rPr lang="ru-RU" dirty="0" smtClean="0">
                <a:latin typeface="Times New Roman"/>
                <a:ea typeface="Times New Roman"/>
              </a:rPr>
              <a:t>Прогнозы </a:t>
            </a:r>
            <a:r>
              <a:rPr lang="ru-RU" dirty="0">
                <a:latin typeface="Times New Roman"/>
                <a:ea typeface="Times New Roman"/>
              </a:rPr>
              <a:t>составляются на сроки 00h и 12h ВСВ </a:t>
            </a:r>
            <a:r>
              <a:rPr lang="ru-RU" dirty="0" smtClean="0">
                <a:latin typeface="Times New Roman"/>
                <a:ea typeface="Times New Roman"/>
              </a:rPr>
              <a:t>до </a:t>
            </a:r>
            <a:r>
              <a:rPr lang="ru-RU" b="1" i="1" dirty="0">
                <a:solidFill>
                  <a:srgbClr val="000099"/>
                </a:solidFill>
                <a:latin typeface="Times New Roman"/>
                <a:ea typeface="Times New Roman"/>
              </a:rPr>
              <a:t>5 суток </a:t>
            </a:r>
            <a:r>
              <a:rPr lang="ru-RU" b="1" i="1" dirty="0" smtClean="0">
                <a:solidFill>
                  <a:srgbClr val="000099"/>
                </a:solidFill>
                <a:latin typeface="Times New Roman"/>
                <a:ea typeface="Times New Roman"/>
              </a:rPr>
              <a:t>вперед </a:t>
            </a:r>
            <a:r>
              <a:rPr lang="ru-RU" dirty="0" smtClean="0">
                <a:latin typeface="Times New Roman"/>
                <a:ea typeface="Times New Roman"/>
              </a:rPr>
              <a:t>по </a:t>
            </a:r>
            <a:r>
              <a:rPr lang="ru-RU" dirty="0">
                <a:latin typeface="Times New Roman"/>
                <a:ea typeface="Times New Roman"/>
              </a:rPr>
              <a:t>данным приводного ветра на высоте </a:t>
            </a:r>
            <a:r>
              <a:rPr lang="ru-RU" dirty="0" smtClean="0">
                <a:latin typeface="Times New Roman"/>
                <a:ea typeface="Times New Roman"/>
              </a:rPr>
              <a:t>10 м </a:t>
            </a:r>
            <a:r>
              <a:rPr lang="ru-RU" dirty="0">
                <a:latin typeface="Times New Roman"/>
                <a:ea typeface="Times New Roman"/>
              </a:rPr>
              <a:t>системы GFS (NCEP, США) </a:t>
            </a:r>
            <a:r>
              <a:rPr lang="ru-RU" dirty="0" smtClean="0">
                <a:latin typeface="Times New Roman"/>
                <a:ea typeface="Times New Roman"/>
              </a:rPr>
              <a:t>по акватории:</a:t>
            </a:r>
          </a:p>
          <a:p>
            <a:pPr marL="304800" indent="-285750" algn="just">
              <a:buFontTx/>
              <a:buChar char="-"/>
              <a:tabLst>
                <a:tab pos="564515" algn="l"/>
              </a:tabLst>
            </a:pPr>
            <a:r>
              <a:rPr lang="ru-RU" dirty="0" smtClean="0">
                <a:latin typeface="Times New Roman"/>
                <a:ea typeface="Times New Roman"/>
              </a:rPr>
              <a:t>Тихого </a:t>
            </a:r>
            <a:r>
              <a:rPr lang="ru-RU" dirty="0">
                <a:latin typeface="Times New Roman"/>
                <a:ea typeface="Times New Roman"/>
              </a:rPr>
              <a:t>океана (сетка 0,5º×0,5º), </a:t>
            </a:r>
            <a:endParaRPr lang="ru-RU" dirty="0" smtClean="0">
              <a:latin typeface="Times New Roman"/>
              <a:ea typeface="Times New Roman"/>
            </a:endParaRPr>
          </a:p>
          <a:p>
            <a:pPr marL="304800" indent="-285750" algn="just">
              <a:buFontTx/>
              <a:buChar char="-"/>
              <a:tabLst>
                <a:tab pos="564515" algn="l"/>
              </a:tabLst>
            </a:pPr>
            <a:r>
              <a:rPr lang="ru-RU" dirty="0" smtClean="0">
                <a:latin typeface="Times New Roman"/>
                <a:ea typeface="Times New Roman"/>
              </a:rPr>
              <a:t>Берингова моря </a:t>
            </a:r>
            <a:r>
              <a:rPr lang="ru-RU" dirty="0">
                <a:latin typeface="Times New Roman"/>
                <a:ea typeface="Times New Roman"/>
              </a:rPr>
              <a:t>(сетка 0,17º×0,17º), </a:t>
            </a:r>
            <a:endParaRPr lang="ru-RU" dirty="0" smtClean="0">
              <a:latin typeface="Times New Roman"/>
              <a:ea typeface="Times New Roman"/>
            </a:endParaRPr>
          </a:p>
          <a:p>
            <a:pPr marL="304800" indent="-285750" algn="just">
              <a:buFontTx/>
              <a:buChar char="-"/>
              <a:tabLst>
                <a:tab pos="564515" algn="l"/>
              </a:tabLst>
            </a:pPr>
            <a:r>
              <a:rPr lang="ru-RU" dirty="0" smtClean="0">
                <a:latin typeface="Times New Roman"/>
                <a:ea typeface="Times New Roman"/>
              </a:rPr>
              <a:t>Охотского моря </a:t>
            </a:r>
            <a:r>
              <a:rPr lang="ru-RU" dirty="0">
                <a:latin typeface="Times New Roman"/>
                <a:ea typeface="Times New Roman"/>
              </a:rPr>
              <a:t>(сетка 0,07º×0,07º), </a:t>
            </a:r>
            <a:endParaRPr lang="ru-RU" dirty="0" smtClean="0">
              <a:latin typeface="Times New Roman"/>
              <a:ea typeface="Times New Roman"/>
            </a:endParaRPr>
          </a:p>
          <a:p>
            <a:pPr marL="304800" indent="-285750" algn="just">
              <a:buFontTx/>
              <a:buChar char="-"/>
              <a:tabLst>
                <a:tab pos="564515" algn="l"/>
              </a:tabLst>
            </a:pPr>
            <a:r>
              <a:rPr lang="ru-RU" dirty="0" smtClean="0">
                <a:latin typeface="Times New Roman"/>
                <a:ea typeface="Times New Roman"/>
              </a:rPr>
              <a:t>Японского моря (сетка </a:t>
            </a:r>
            <a:r>
              <a:rPr lang="ru-RU" dirty="0">
                <a:latin typeface="Times New Roman"/>
                <a:ea typeface="Times New Roman"/>
              </a:rPr>
              <a:t>0,07º×0,07º). </a:t>
            </a:r>
            <a:endParaRPr lang="ru-RU" dirty="0" smtClean="0">
              <a:latin typeface="Times New Roman"/>
              <a:ea typeface="Times New Roman"/>
            </a:endParaRPr>
          </a:p>
          <a:p>
            <a:pPr algn="just">
              <a:spcBef>
                <a:spcPts val="600"/>
              </a:spcBef>
              <a:spcAft>
                <a:spcPts val="120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Прогнозы с детализацией  6 часов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размещаются на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сайте ФГБУ «ДВНИГМИ» (</a:t>
            </a:r>
            <a:r>
              <a:rPr lang="ru-RU" u="sng" dirty="0" smtClean="0">
                <a:solidFill>
                  <a:srgbClr val="000000"/>
                </a:solidFill>
                <a:latin typeface="Times New Roman"/>
                <a:ea typeface="Times New Roman"/>
                <a:hlinkClick r:id="rId2"/>
              </a:rPr>
              <a:t>ferhri.org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).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260648"/>
            <a:ext cx="799288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7030A0"/>
                </a:solidFill>
              </a:rPr>
              <a:t>морские </a:t>
            </a:r>
            <a:r>
              <a:rPr lang="ru-RU" sz="3600" b="1" dirty="0">
                <a:solidFill>
                  <a:srgbClr val="7030A0"/>
                </a:solidFill>
              </a:rPr>
              <a:t>прогнозы</a:t>
            </a:r>
          </a:p>
          <a:p>
            <a:pPr algn="ctr">
              <a:spcBef>
                <a:spcPts val="1200"/>
              </a:spcBef>
            </a:pPr>
            <a:r>
              <a:rPr lang="ru-RU" sz="3600" b="1" dirty="0" smtClean="0">
                <a:solidFill>
                  <a:srgbClr val="000099"/>
                </a:solidFill>
                <a:latin typeface="Times New Roman"/>
                <a:ea typeface="Times New Roman"/>
              </a:rPr>
              <a:t>Прогноз ветрового </a:t>
            </a:r>
            <a:r>
              <a:rPr lang="ru-RU" sz="3600" b="1" dirty="0">
                <a:solidFill>
                  <a:srgbClr val="000099"/>
                </a:solidFill>
                <a:latin typeface="Times New Roman"/>
                <a:ea typeface="Times New Roman"/>
              </a:rPr>
              <a:t>волнения </a:t>
            </a:r>
            <a:endParaRPr lang="ru-RU" sz="3600" b="1" dirty="0">
              <a:solidFill>
                <a:srgbClr val="000099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83" y="1052736"/>
            <a:ext cx="8669337" cy="5677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498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4036" y="188640"/>
            <a:ext cx="7514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Подсистемы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0716" y="832863"/>
            <a:ext cx="878497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ЧПП РСМЦ Хабаровск состоит из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подсистем: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прогнозы погоды </a:t>
            </a:r>
            <a:r>
              <a:rPr lang="ru-RU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 пользования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 ДВ-региону на период до 96 часов)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шквалов и шквалистых ветров по территории Забайкалья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 24 ч)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метеорологические прогнозы 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обслуживания </a:t>
            </a:r>
            <a:r>
              <a:rPr lang="ru-RU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авиации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(ДВ-регион, до 48 ч.)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>
              <a:spcBef>
                <a:spcPts val="600"/>
              </a:spcBef>
              <a:buFontTx/>
              <a:buChar char="-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прогнозы траектории и интенсивности 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тропических циклонов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тайфунов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 72 ч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ru-RU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морские прогнозы: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суммарных уровней моря (на 72 ч), </a:t>
            </a:r>
          </a:p>
          <a:p>
            <a:pPr>
              <a:spcBef>
                <a:spcPts val="600"/>
              </a:spcBef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ветрового волнения (до 5 суток);</a:t>
            </a:r>
          </a:p>
        </p:txBody>
      </p:sp>
      <p:sp>
        <p:nvSpPr>
          <p:cNvPr id="4" name="Овал 3"/>
          <p:cNvSpPr/>
          <p:nvPr/>
        </p:nvSpPr>
        <p:spPr>
          <a:xfrm>
            <a:off x="169666" y="3560802"/>
            <a:ext cx="1821431" cy="625252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Исходные данные</a:t>
            </a:r>
            <a:endParaRPr lang="ru-RU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284489" y="3503092"/>
            <a:ext cx="1483535" cy="576064"/>
          </a:xfrm>
          <a:prstGeom prst="ellipse">
            <a:avLst/>
          </a:prstGeom>
          <a:solidFill>
            <a:schemeClr val="accent1">
              <a:alpha val="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</a:rPr>
              <a:t>GFS</a:t>
            </a:r>
          </a:p>
          <a:p>
            <a:pPr algn="ctr"/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</a:rPr>
              <a:t>(NCEP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</a:rPr>
              <a:t>, США</a:t>
            </a:r>
            <a:r>
              <a:rPr lang="ru-RU" sz="1200" b="1" dirty="0" smtClean="0">
                <a:solidFill>
                  <a:srgbClr val="7030A0"/>
                </a:solidFill>
              </a:rPr>
              <a:t>)</a:t>
            </a:r>
            <a:endParaRPr lang="ru-RU" sz="1200" b="1" dirty="0">
              <a:solidFill>
                <a:srgbClr val="7030A0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036289" y="3431084"/>
            <a:ext cx="1965906" cy="648072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Наблюдения</a:t>
            </a:r>
          </a:p>
        </p:txBody>
      </p:sp>
      <p:sp>
        <p:nvSpPr>
          <p:cNvPr id="7" name="Овал 6"/>
          <p:cNvSpPr/>
          <p:nvPr/>
        </p:nvSpPr>
        <p:spPr>
          <a:xfrm>
            <a:off x="6912058" y="3537012"/>
            <a:ext cx="1728192" cy="504056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000"/>
              </a:lnSpc>
            </a:pP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Спутниковые данные</a:t>
            </a:r>
            <a:endParaRPr lang="ru-RU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69666" y="4704628"/>
            <a:ext cx="1368152" cy="432048"/>
          </a:xfrm>
          <a:prstGeom prst="round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модели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78748" y="4763277"/>
            <a:ext cx="1224136" cy="457200"/>
          </a:xfrm>
          <a:prstGeom prst="round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7030A0"/>
                </a:solidFill>
              </a:rPr>
              <a:t>WRF-ARW</a:t>
            </a:r>
            <a:endParaRPr lang="ru-RU" sz="1600" b="1" dirty="0">
              <a:solidFill>
                <a:srgbClr val="7030A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024" y="4543175"/>
            <a:ext cx="1435091" cy="88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048" y="4538537"/>
            <a:ext cx="2135644" cy="119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215" y="4874365"/>
            <a:ext cx="1342361" cy="109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900152" y="4629560"/>
            <a:ext cx="117083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HWRF-</a:t>
            </a:r>
            <a:endParaRPr lang="en-US" sz="14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ДВНИГМИ-</a:t>
            </a:r>
            <a:endParaRPr lang="en-US" sz="14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R27r9L43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35937" y="4592448"/>
            <a:ext cx="20588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WaveWatch</a:t>
            </a:r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v.4.06 </a:t>
            </a:r>
          </a:p>
          <a:p>
            <a:pPr algn="ctr"/>
            <a:r>
              <a:rPr 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</a:p>
          <a:p>
            <a:pPr algn="ctr"/>
            <a:r>
              <a:rPr 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ветрового волнения</a:t>
            </a:r>
            <a:endParaRPr lang="ru-RU" sz="1600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05728" y="4919875"/>
            <a:ext cx="13147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i="1" dirty="0" err="1" smtClean="0">
                <a:solidFill>
                  <a:srgbClr val="7030A0"/>
                </a:solidFill>
              </a:rPr>
              <a:t>Любицкий</a:t>
            </a:r>
            <a:endParaRPr lang="ru-RU" sz="1400" b="1" i="1" dirty="0" smtClean="0">
              <a:solidFill>
                <a:srgbClr val="7030A0"/>
              </a:solidFill>
            </a:endParaRPr>
          </a:p>
          <a:p>
            <a:pPr algn="ctr"/>
            <a:r>
              <a:rPr lang="ru-RU" sz="1400" b="1" i="1" dirty="0" smtClean="0">
                <a:solidFill>
                  <a:srgbClr val="7030A0"/>
                </a:solidFill>
              </a:rPr>
              <a:t>ДВНИГМИ </a:t>
            </a:r>
          </a:p>
          <a:p>
            <a:pPr algn="ctr"/>
            <a:r>
              <a:rPr lang="ru-RU" sz="1400" b="1" i="1" dirty="0" smtClean="0">
                <a:solidFill>
                  <a:srgbClr val="7030A0"/>
                </a:solidFill>
              </a:rPr>
              <a:t>прогноз </a:t>
            </a:r>
          </a:p>
          <a:p>
            <a:pPr algn="ctr"/>
            <a:r>
              <a:rPr lang="ru-RU" sz="1400" b="1" i="1" dirty="0" smtClean="0">
                <a:solidFill>
                  <a:srgbClr val="7030A0"/>
                </a:solidFill>
              </a:rPr>
              <a:t>уровней моря </a:t>
            </a:r>
            <a:endParaRPr lang="ru-RU" sz="1400" i="1" dirty="0"/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2767898" y="4079156"/>
            <a:ext cx="129179" cy="73957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3563889" y="4041068"/>
            <a:ext cx="707321" cy="50210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endCxn id="1028" idx="0"/>
          </p:cNvCxnSpPr>
          <p:nvPr/>
        </p:nvCxnSpPr>
        <p:spPr>
          <a:xfrm flipH="1">
            <a:off x="4485570" y="3825188"/>
            <a:ext cx="2450367" cy="7179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3667389" y="3905081"/>
            <a:ext cx="3252248" cy="986819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Прямая со стрелкой 1030"/>
          <p:cNvCxnSpPr>
            <a:endCxn id="1029" idx="0"/>
          </p:cNvCxnSpPr>
          <p:nvPr/>
        </p:nvCxnSpPr>
        <p:spPr>
          <a:xfrm>
            <a:off x="7884368" y="4041068"/>
            <a:ext cx="83502" cy="49746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9" name="Прямая со стрелкой 1038"/>
          <p:cNvCxnSpPr/>
          <p:nvPr/>
        </p:nvCxnSpPr>
        <p:spPr>
          <a:xfrm>
            <a:off x="5346643" y="4008510"/>
            <a:ext cx="655552" cy="865855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8" name="Скругленная соединительная линия 1047"/>
          <p:cNvCxnSpPr/>
          <p:nvPr/>
        </p:nvCxnSpPr>
        <p:spPr>
          <a:xfrm>
            <a:off x="2699792" y="5220477"/>
            <a:ext cx="2974627" cy="653505"/>
          </a:xfrm>
          <a:prstGeom prst="curvedConnector3">
            <a:avLst>
              <a:gd name="adj1" fmla="val 36231"/>
            </a:avLst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Прямоугольник 52"/>
          <p:cNvSpPr/>
          <p:nvPr/>
        </p:nvSpPr>
        <p:spPr>
          <a:xfrm>
            <a:off x="3667191" y="5900705"/>
            <a:ext cx="15461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ТЦ и тайфуны</a:t>
            </a:r>
            <a:endParaRPr lang="ru-RU" sz="1600" b="1" dirty="0">
              <a:solidFill>
                <a:srgbClr val="0000CC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307428" y="5972525"/>
            <a:ext cx="1678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00CC"/>
                </a:solidFill>
              </a:rPr>
              <a:t>Морские прогнозы</a:t>
            </a:r>
            <a:endParaRPr lang="ru-RU" sz="1400" b="1" dirty="0">
              <a:solidFill>
                <a:srgbClr val="0000CC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691679" y="5431062"/>
            <a:ext cx="23320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CC"/>
                </a:solidFill>
              </a:rPr>
              <a:t>1. Прогноз погоды</a:t>
            </a:r>
          </a:p>
          <a:p>
            <a:r>
              <a:rPr lang="ru-RU" sz="1400" b="1" dirty="0" smtClean="0">
                <a:solidFill>
                  <a:srgbClr val="0000CC"/>
                </a:solidFill>
              </a:rPr>
              <a:t>2. Шквалы в Забайкалье</a:t>
            </a:r>
          </a:p>
          <a:p>
            <a:r>
              <a:rPr lang="ru-RU" sz="1400" b="1" dirty="0" smtClean="0">
                <a:solidFill>
                  <a:srgbClr val="0000CC"/>
                </a:solidFill>
              </a:rPr>
              <a:t>3. </a:t>
            </a:r>
            <a:r>
              <a:rPr lang="ru-RU" sz="1400" b="1" dirty="0">
                <a:solidFill>
                  <a:srgbClr val="0000CC"/>
                </a:solidFill>
              </a:rPr>
              <a:t>Авиа прогнозы</a:t>
            </a: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179513" y="5805264"/>
            <a:ext cx="1470880" cy="473546"/>
          </a:xfrm>
          <a:prstGeom prst="round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3333CC"/>
                </a:solidFill>
              </a:rPr>
              <a:t>Подсистемы</a:t>
            </a:r>
            <a:endParaRPr lang="ru-RU" sz="1600" b="1" dirty="0">
              <a:solidFill>
                <a:srgbClr val="3333CC"/>
              </a:solidFill>
            </a:endParaRPr>
          </a:p>
        </p:txBody>
      </p:sp>
      <p:cxnSp>
        <p:nvCxnSpPr>
          <p:cNvPr id="95" name="Прямая со стрелкой 94"/>
          <p:cNvCxnSpPr>
            <a:stCxn id="7" idx="4"/>
          </p:cNvCxnSpPr>
          <p:nvPr/>
        </p:nvCxnSpPr>
        <p:spPr>
          <a:xfrm flipH="1">
            <a:off x="6063120" y="4041068"/>
            <a:ext cx="1713034" cy="83329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Прямоугольник 74"/>
          <p:cNvSpPr/>
          <p:nvPr/>
        </p:nvSpPr>
        <p:spPr>
          <a:xfrm>
            <a:off x="5345494" y="4313877"/>
            <a:ext cx="3690198" cy="2071291"/>
          </a:xfrm>
          <a:prstGeom prst="rect">
            <a:avLst/>
          </a:prstGeom>
          <a:solidFill>
            <a:schemeClr val="accent1">
              <a:alpha val="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0" name="Прямоугольник 109"/>
          <p:cNvSpPr/>
          <p:nvPr/>
        </p:nvSpPr>
        <p:spPr>
          <a:xfrm>
            <a:off x="3702298" y="4307901"/>
            <a:ext cx="1643196" cy="2077267"/>
          </a:xfrm>
          <a:prstGeom prst="rect">
            <a:avLst/>
          </a:prstGeom>
          <a:solidFill>
            <a:schemeClr val="accent1">
              <a:alpha val="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4289801"/>
            <a:ext cx="2014380" cy="207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8" name="Прямая со стрелкой 117"/>
          <p:cNvCxnSpPr/>
          <p:nvPr/>
        </p:nvCxnSpPr>
        <p:spPr>
          <a:xfrm flipH="1">
            <a:off x="4485568" y="4008510"/>
            <a:ext cx="38328" cy="530027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522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ferhri.ru/.data/wave/DataPrim/2021101000/WH01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35" y="1916832"/>
            <a:ext cx="6794501" cy="394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0179" y="332656"/>
            <a:ext cx="84242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dirty="0">
                <a:solidFill>
                  <a:srgbClr val="3333CC"/>
                </a:solidFill>
              </a:rPr>
              <a:t>Пример прогноза ветрового волнения </a:t>
            </a:r>
            <a:endParaRPr lang="ru-RU" sz="2800" b="1" dirty="0" smtClean="0">
              <a:solidFill>
                <a:srgbClr val="3333CC"/>
              </a:solidFill>
            </a:endParaRPr>
          </a:p>
          <a:p>
            <a:pPr lvl="0" algn="ctr"/>
            <a:r>
              <a:rPr lang="ru-RU" sz="2800" b="1" dirty="0" smtClean="0">
                <a:solidFill>
                  <a:srgbClr val="3333CC"/>
                </a:solidFill>
              </a:rPr>
              <a:t>по </a:t>
            </a:r>
            <a:r>
              <a:rPr lang="ru-RU" sz="2800" b="1" dirty="0">
                <a:solidFill>
                  <a:srgbClr val="3333CC"/>
                </a:solidFill>
              </a:rPr>
              <a:t>акватории </a:t>
            </a:r>
            <a:r>
              <a:rPr lang="ru-RU" sz="2800" b="1" dirty="0" smtClean="0">
                <a:solidFill>
                  <a:srgbClr val="3333CC"/>
                </a:solidFill>
              </a:rPr>
              <a:t>Тихого океана и Охотского моря</a:t>
            </a:r>
            <a:endParaRPr lang="ru-RU" sz="2800" b="1" dirty="0">
              <a:solidFill>
                <a:srgbClr val="3333C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1842" y="1340768"/>
            <a:ext cx="80648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</a:pPr>
            <a:r>
              <a:rPr lang="ru-RU" sz="2000" b="1" i="1" dirty="0">
                <a:solidFill>
                  <a:srgbClr val="000000"/>
                </a:solidFill>
                <a:latin typeface="Times New Roman"/>
                <a:ea typeface="Times New Roman"/>
              </a:rPr>
              <a:t>высота и направление распространения значительных волн</a:t>
            </a:r>
            <a:endParaRPr lang="ru-RU" sz="2000" b="1" dirty="0">
              <a:solidFill>
                <a:srgbClr val="3333C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88468" y="6250344"/>
            <a:ext cx="64807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rgbClr val="000000"/>
                </a:solidFill>
              </a:rPr>
              <a:t>Продукция доступна на сайте ФГБУ «ДВНИГМИ»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776323"/>
            <a:ext cx="3350050" cy="24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447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053" y="2780928"/>
            <a:ext cx="40398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FF"/>
                </a:solidFill>
              </a:rPr>
              <a:t>Доклад окончен</a:t>
            </a:r>
          </a:p>
          <a:p>
            <a:pPr algn="ctr"/>
            <a:r>
              <a:rPr lang="ru-RU" sz="3200" b="1" dirty="0" smtClean="0">
                <a:solidFill>
                  <a:srgbClr val="0000FF"/>
                </a:solidFill>
              </a:rPr>
              <a:t>Спасибо за внимание</a:t>
            </a:r>
            <a:endParaRPr lang="ru-RU" sz="3200" b="1" dirty="0">
              <a:solidFill>
                <a:srgbClr val="0000FF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2195736" y="2095401"/>
            <a:ext cx="4896544" cy="2448272"/>
          </a:xfrm>
          <a:prstGeom prst="ellipse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79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573276"/>
              </p:ext>
            </p:extLst>
          </p:nvPr>
        </p:nvGraphicFramePr>
        <p:xfrm>
          <a:off x="683568" y="1340768"/>
          <a:ext cx="7992888" cy="485612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122248"/>
                <a:gridCol w="258234"/>
                <a:gridCol w="2151954"/>
                <a:gridCol w="258234"/>
                <a:gridCol w="3202218"/>
              </a:tblGrid>
              <a:tr h="13962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u="sng" dirty="0">
                          <a:effectLst/>
                          <a:latin typeface="Times New Roman"/>
                          <a:ea typeface="MS Mincho"/>
                        </a:rPr>
                        <a:t>Получение исходных данных</a:t>
                      </a:r>
                      <a:r>
                        <a:rPr lang="ru-RU" sz="1100" b="1" dirty="0">
                          <a:effectLst/>
                          <a:latin typeface="Times New Roman"/>
                          <a:ea typeface="MS Mincho"/>
                        </a:rPr>
                        <a:t> </a:t>
                      </a:r>
                      <a:endParaRPr lang="ru-RU" sz="1200" b="1" dirty="0">
                        <a:effectLst/>
                        <a:latin typeface="Times New Roman"/>
                        <a:ea typeface="MS Mincho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MS Mincho"/>
                        </a:rPr>
                        <a:t>Global Forecasting System </a:t>
                      </a:r>
                      <a:r>
                        <a:rPr lang="en-US" sz="1100" b="1" dirty="0">
                          <a:effectLst/>
                          <a:latin typeface="Times New Roman"/>
                          <a:ea typeface="MS Mincho"/>
                        </a:rPr>
                        <a:t>NCEP</a:t>
                      </a:r>
                      <a:r>
                        <a:rPr lang="ru-RU" sz="1100" b="1" dirty="0">
                          <a:effectLst/>
                          <a:latin typeface="Times New Roman"/>
                          <a:ea typeface="MS Mincho"/>
                        </a:rPr>
                        <a:t> (</a:t>
                      </a:r>
                      <a:r>
                        <a:rPr lang="en-US" sz="1100" b="1" dirty="0" err="1">
                          <a:solidFill>
                            <a:srgbClr val="3333CC"/>
                          </a:solidFill>
                          <a:effectLst/>
                          <a:latin typeface="Times New Roman"/>
                          <a:ea typeface="MS Mincho"/>
                        </a:rPr>
                        <a:t>gfs</a:t>
                      </a:r>
                      <a:r>
                        <a:rPr lang="en-US" sz="1100" b="1" dirty="0">
                          <a:effectLst/>
                          <a:latin typeface="Times New Roman"/>
                          <a:ea typeface="MS Mincho"/>
                        </a:rPr>
                        <a:t> </a:t>
                      </a:r>
                      <a:r>
                        <a:rPr lang="ru-RU" sz="1100" b="1" dirty="0" smtClean="0">
                          <a:solidFill>
                            <a:srgbClr val="3333CC"/>
                          </a:solidFill>
                          <a:effectLst/>
                          <a:latin typeface="Times New Roman"/>
                          <a:ea typeface="MS Mincho"/>
                        </a:rPr>
                        <a:t>0,5</a:t>
                      </a:r>
                      <a:r>
                        <a:rPr lang="ru-RU" sz="1100" b="1" dirty="0" smtClean="0">
                          <a:solidFill>
                            <a:srgbClr val="3333CC"/>
                          </a:solidFill>
                          <a:effectLst/>
                          <a:latin typeface="Arial"/>
                          <a:ea typeface="MS Mincho"/>
                          <a:cs typeface="Times New Roman"/>
                        </a:rPr>
                        <a:t>°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MS Mincho"/>
                        </a:rPr>
                        <a:t>)</a:t>
                      </a:r>
                      <a:endParaRPr lang="ru-RU" sz="1200" dirty="0">
                        <a:effectLst/>
                        <a:latin typeface="Times New Roman"/>
                        <a:ea typeface="MS Mincho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MS Mincho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MS Mincho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MS Mincho"/>
                        </a:rPr>
                        <a:t>ПРЕПРОЦЕССИНГ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MS Mincho"/>
                        </a:rPr>
                        <a:t> </a:t>
                      </a:r>
                      <a:endParaRPr lang="ru-RU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Arial"/>
                          <a:ea typeface="MS Mincho"/>
                        </a:rPr>
                        <a:t>→</a:t>
                      </a:r>
                      <a:endParaRPr lang="ru-RU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u="sng" dirty="0">
                          <a:effectLst/>
                          <a:latin typeface="Times New Roman"/>
                          <a:ea typeface="MS Mincho"/>
                        </a:rPr>
                        <a:t>Расчет модели</a:t>
                      </a:r>
                      <a:endParaRPr lang="ru-RU" sz="1200" dirty="0">
                        <a:effectLst/>
                        <a:latin typeface="Times New Roman"/>
                        <a:ea typeface="MS Mincho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MS Mincho"/>
                        </a:rPr>
                        <a:t>получение модельных данных </a:t>
                      </a:r>
                      <a:endParaRPr lang="ru-RU" sz="1100" dirty="0" smtClean="0">
                        <a:effectLst/>
                        <a:latin typeface="Times New Roman"/>
                        <a:ea typeface="MS Mincho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MS Mincho"/>
                        </a:rPr>
                        <a:t>в узлах прогностической </a:t>
                      </a:r>
                      <a:r>
                        <a:rPr lang="ru-RU" sz="1100" dirty="0">
                          <a:effectLst/>
                          <a:latin typeface="Times New Roman"/>
                          <a:ea typeface="MS Mincho"/>
                        </a:rPr>
                        <a:t>сетки </a:t>
                      </a:r>
                      <a:endParaRPr lang="ru-RU" sz="1100" dirty="0" smtClean="0">
                        <a:effectLst/>
                        <a:latin typeface="Times New Roman"/>
                        <a:ea typeface="MS Mincho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MS Mincho"/>
                        </a:rPr>
                        <a:t>на </a:t>
                      </a:r>
                      <a:r>
                        <a:rPr lang="ru-RU" sz="1100" dirty="0">
                          <a:effectLst/>
                          <a:latin typeface="Times New Roman"/>
                          <a:ea typeface="MS Mincho"/>
                        </a:rPr>
                        <a:t>модельных уровнях</a:t>
                      </a:r>
                      <a:endParaRPr lang="ru-RU" sz="1200" dirty="0">
                        <a:effectLst/>
                        <a:latin typeface="Times New Roman"/>
                        <a:ea typeface="MS Mincho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MS Mincho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MS Mincho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MS Mincho"/>
                        </a:rPr>
                        <a:t>ПРОЦЕСС</a:t>
                      </a:r>
                      <a:endParaRPr lang="ru-RU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Arial"/>
                          <a:ea typeface="MS Mincho"/>
                        </a:rPr>
                        <a:t>→</a:t>
                      </a:r>
                      <a:endParaRPr lang="ru-RU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u="sng" dirty="0">
                          <a:effectLst/>
                          <a:latin typeface="Times New Roman"/>
                          <a:ea typeface="MS Mincho"/>
                        </a:rPr>
                        <a:t>Получение полей метеоэлементов</a:t>
                      </a:r>
                      <a:r>
                        <a:rPr lang="ru-RU" sz="1100" dirty="0">
                          <a:effectLst/>
                          <a:latin typeface="Times New Roman"/>
                          <a:ea typeface="MS Mincho"/>
                        </a:rPr>
                        <a:t> </a:t>
                      </a:r>
                      <a:endParaRPr lang="ru-RU" sz="1100" dirty="0" smtClean="0">
                        <a:effectLst/>
                        <a:latin typeface="Times New Roman"/>
                        <a:ea typeface="MS Mincho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MS Mincho"/>
                        </a:rPr>
                        <a:t>на </a:t>
                      </a:r>
                      <a:r>
                        <a:rPr lang="ru-RU" sz="1100" dirty="0">
                          <a:effectLst/>
                          <a:latin typeface="Times New Roman"/>
                          <a:ea typeface="MS Mincho"/>
                        </a:rPr>
                        <a:t>стандартных изобарических уровнях; </a:t>
                      </a:r>
                      <a:endParaRPr lang="ru-RU" sz="1100" dirty="0" smtClean="0">
                        <a:effectLst/>
                        <a:latin typeface="Times New Roman"/>
                        <a:ea typeface="MS Mincho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MS Mincho"/>
                        </a:rPr>
                        <a:t>кодировка </a:t>
                      </a:r>
                      <a:r>
                        <a:rPr lang="ru-RU" sz="1100" dirty="0">
                          <a:effectLst/>
                          <a:latin typeface="Times New Roman"/>
                          <a:ea typeface="MS Mincho"/>
                        </a:rPr>
                        <a:t>в GRIB</a:t>
                      </a:r>
                      <a:endParaRPr lang="ru-RU" sz="1200" dirty="0">
                        <a:effectLst/>
                        <a:latin typeface="Times New Roman"/>
                        <a:ea typeface="MS Mincho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MS Mincho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MS Mincho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MS Mincho"/>
                        </a:rPr>
                        <a:t>ПОСТПРОЦЕССИНГ</a:t>
                      </a:r>
                      <a:endParaRPr lang="ru-RU" sz="1200" dirty="0">
                        <a:effectLst/>
                        <a:latin typeface="Times New Roman"/>
                        <a:ea typeface="MS Mincho"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MS Mincho"/>
                        </a:rPr>
                        <a:t>встроенный</a:t>
                      </a:r>
                      <a:endParaRPr lang="ru-RU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34000"/>
                      </a:schemeClr>
                    </a:solidFill>
                  </a:tcPr>
                </a:tc>
              </a:tr>
              <a:tr h="259471"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MS Mincho"/>
                        </a:rPr>
                        <a:t>ПОСТПРОЦЕССИНГ</a:t>
                      </a:r>
                      <a:endParaRPr lang="ru-RU" sz="1200" dirty="0">
                        <a:effectLst/>
                        <a:latin typeface="Times New Roman"/>
                        <a:ea typeface="MS Mincho"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MS Mincho"/>
                        </a:rPr>
                        <a:t>собственный</a:t>
                      </a:r>
                      <a:endParaRPr lang="ru-RU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34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/>
                          <a:ea typeface="MS Mincho"/>
                        </a:rPr>
                        <a:t>→</a:t>
                      </a:r>
                      <a:endParaRPr lang="ru-RU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34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/>
                          <a:ea typeface="MS Mincho"/>
                        </a:rPr>
                        <a:t>                ↓                                ↓</a:t>
                      </a:r>
                      <a:endParaRPr lang="ru-RU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34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636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MS Mincho"/>
                        </a:rPr>
                        <a:t>1</a:t>
                      </a:r>
                      <a:r>
                        <a:rPr lang="ru-RU" sz="1400" dirty="0">
                          <a:effectLst/>
                          <a:latin typeface="Times New Roman"/>
                          <a:ea typeface="MS Mincho"/>
                        </a:rPr>
                        <a:t>. </a:t>
                      </a:r>
                      <a:r>
                        <a:rPr lang="ru-RU" sz="1400" b="1" i="1" u="sng" dirty="0">
                          <a:effectLst/>
                          <a:latin typeface="Times New Roman"/>
                          <a:ea typeface="MS Mincho"/>
                        </a:rPr>
                        <a:t>Формирование выходной продукции</a:t>
                      </a:r>
                      <a:r>
                        <a:rPr lang="ru-RU" sz="1400" i="1" u="sng" dirty="0">
                          <a:effectLst/>
                          <a:latin typeface="Times New Roman"/>
                          <a:ea typeface="MS Mincho"/>
                        </a:rPr>
                        <a:t> </a:t>
                      </a:r>
                      <a:r>
                        <a:rPr lang="ru-RU" sz="1400" i="1" dirty="0">
                          <a:effectLst/>
                          <a:latin typeface="Times New Roman"/>
                          <a:ea typeface="MS Mincho"/>
                        </a:rPr>
                        <a:t>(</a:t>
                      </a:r>
                      <a:r>
                        <a:rPr lang="ru-RU" sz="1400" b="1" i="1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MS Mincho"/>
                        </a:rPr>
                        <a:t>расчеты</a:t>
                      </a:r>
                      <a:r>
                        <a:rPr lang="ru-RU" sz="1400" i="1" dirty="0">
                          <a:effectLst/>
                          <a:latin typeface="Times New Roman"/>
                          <a:ea typeface="MS Mincho"/>
                        </a:rPr>
                        <a:t>):</a:t>
                      </a:r>
                      <a:endParaRPr lang="ru-RU" sz="1400" dirty="0">
                        <a:effectLst/>
                        <a:latin typeface="Times New Roman"/>
                        <a:ea typeface="MS Mincho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457200" algn="l"/>
                        </a:tabLst>
                      </a:pPr>
                      <a:r>
                        <a:rPr lang="ru-RU" sz="1400" dirty="0">
                          <a:effectLst/>
                          <a:latin typeface="Times New Roman"/>
                          <a:ea typeface="MS Mincho"/>
                        </a:rPr>
                        <a:t>Расчет полей метеоэлементов по модельным данным;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457200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MS Mincho"/>
                        </a:rPr>
                        <a:t>Расчет </a:t>
                      </a:r>
                      <a:r>
                        <a:rPr lang="ru-RU" sz="1400" dirty="0">
                          <a:effectLst/>
                          <a:latin typeface="Times New Roman"/>
                          <a:ea typeface="MS Mincho"/>
                        </a:rPr>
                        <a:t>полей метеоэлементов по данным встроенного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MS Mincho"/>
                        </a:rPr>
                        <a:t>постпроцессинга</a:t>
                      </a:r>
                      <a:r>
                        <a:rPr lang="ru-RU" sz="1400" dirty="0">
                          <a:effectLst/>
                          <a:latin typeface="Times New Roman"/>
                          <a:ea typeface="MS Mincho"/>
                        </a:rPr>
                        <a:t>;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457200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MS Mincho"/>
                        </a:rPr>
                        <a:t>Расчеты </a:t>
                      </a:r>
                      <a:r>
                        <a:rPr lang="ru-RU" sz="1400" dirty="0">
                          <a:effectLst/>
                          <a:latin typeface="Times New Roman"/>
                          <a:ea typeface="MS Mincho"/>
                        </a:rPr>
                        <a:t>прогнозов в пунктах;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457200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MS Mincho"/>
                        </a:rPr>
                        <a:t>Расчеты </a:t>
                      </a:r>
                      <a:r>
                        <a:rPr lang="ru-RU" sz="1400" dirty="0">
                          <a:effectLst/>
                          <a:latin typeface="Times New Roman"/>
                          <a:ea typeface="MS Mincho"/>
                        </a:rPr>
                        <a:t>прогнозов по отдельным территориям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MS Mincho"/>
                        </a:rPr>
                        <a:t>.</a:t>
                      </a:r>
                    </a:p>
                    <a:p>
                      <a:pPr marL="0" lvl="0" indent="0">
                        <a:spcAft>
                          <a:spcPts val="0"/>
                        </a:spcAft>
                        <a:buFont typeface="Times New Roman"/>
                        <a:buNone/>
                        <a:tabLst>
                          <a:tab pos="457200" algn="l"/>
                        </a:tabLst>
                      </a:pPr>
                      <a:endParaRPr lang="ru-RU" sz="1400" dirty="0">
                        <a:effectLst/>
                        <a:latin typeface="Times New Roman"/>
                        <a:ea typeface="MS Mincho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MS Mincho"/>
                        </a:rPr>
                        <a:t>2.</a:t>
                      </a:r>
                      <a:r>
                        <a:rPr lang="ru-RU" sz="1400" b="1" i="1" u="sng" dirty="0">
                          <a:effectLst/>
                          <a:latin typeface="Times New Roman"/>
                          <a:ea typeface="MS Mincho"/>
                        </a:rPr>
                        <a:t>Формирование готовой продукции</a:t>
                      </a:r>
                      <a:r>
                        <a:rPr lang="ru-RU" sz="1400" i="1" dirty="0">
                          <a:effectLst/>
                          <a:latin typeface="Times New Roman"/>
                          <a:ea typeface="MS Mincho"/>
                        </a:rPr>
                        <a:t>  </a:t>
                      </a:r>
                      <a:endParaRPr lang="ru-RU" sz="1400" dirty="0">
                        <a:effectLst/>
                        <a:latin typeface="Times New Roman"/>
                        <a:ea typeface="MS Mincho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/>
                          <a:ea typeface="MS Mincho"/>
                        </a:rPr>
                        <a:t>(</a:t>
                      </a:r>
                      <a:r>
                        <a:rPr lang="ru-RU" sz="1400" b="1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MS Mincho"/>
                        </a:rPr>
                        <a:t>отрисовка</a:t>
                      </a:r>
                      <a:r>
                        <a:rPr lang="ru-RU" sz="1400" b="1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MS Mincho"/>
                        </a:rPr>
                        <a:t> карт и метеограмм, </a:t>
                      </a:r>
                      <a:r>
                        <a:rPr lang="ru-RU" sz="1400" b="1" dirty="0" smtClean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MS Mincho"/>
                        </a:rPr>
                        <a:t> кодирование  </a:t>
                      </a:r>
                      <a:r>
                        <a:rPr lang="en-US" sz="1400" b="1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MS Mincho"/>
                        </a:rPr>
                        <a:t>GRIB</a:t>
                      </a:r>
                      <a:r>
                        <a:rPr lang="ru-RU" sz="1400" b="1" dirty="0">
                          <a:solidFill>
                            <a:srgbClr val="333399"/>
                          </a:solidFill>
                          <a:effectLst/>
                          <a:latin typeface="Times New Roman"/>
                          <a:ea typeface="MS Mincho"/>
                        </a:rPr>
                        <a:t>) </a:t>
                      </a:r>
                      <a:endParaRPr lang="ru-RU" sz="1400" dirty="0">
                        <a:effectLst/>
                        <a:latin typeface="Times New Roman"/>
                        <a:ea typeface="MS Mincho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457200" algn="l"/>
                        </a:tabLst>
                      </a:pPr>
                      <a:r>
                        <a:rPr lang="ru-RU" sz="1400" dirty="0">
                          <a:effectLst/>
                          <a:latin typeface="Times New Roman"/>
                          <a:ea typeface="MS Mincho"/>
                        </a:rPr>
                        <a:t>Построение карт, метеограмм, таблиц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457200" algn="l"/>
                        </a:tabLst>
                      </a:pPr>
                      <a:r>
                        <a:rPr lang="ru-RU" sz="1400" dirty="0">
                          <a:effectLst/>
                          <a:latin typeface="Times New Roman"/>
                          <a:ea typeface="MS Mincho"/>
                        </a:rPr>
                        <a:t>Кодировка </a:t>
                      </a:r>
                      <a:r>
                        <a:rPr lang="en-US" sz="1400" dirty="0">
                          <a:effectLst/>
                          <a:latin typeface="Times New Roman"/>
                          <a:ea typeface="MS Mincho"/>
                        </a:rPr>
                        <a:t>GRIB</a:t>
                      </a:r>
                      <a:r>
                        <a:rPr lang="ru-RU" sz="1400" dirty="0">
                          <a:effectLst/>
                          <a:latin typeface="Times New Roman"/>
                          <a:ea typeface="MS Mincho"/>
                        </a:rPr>
                        <a:t> (в прогностической сетке)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457200" algn="l"/>
                        </a:tabLst>
                      </a:pPr>
                      <a:r>
                        <a:rPr lang="ru-RU" sz="1400" dirty="0">
                          <a:effectLst/>
                          <a:latin typeface="Times New Roman"/>
                          <a:ea typeface="MS Mincho"/>
                        </a:rPr>
                        <a:t>Кодировка </a:t>
                      </a:r>
                      <a:r>
                        <a:rPr lang="en-US" sz="1400" dirty="0">
                          <a:effectLst/>
                          <a:latin typeface="Times New Roman"/>
                          <a:ea typeface="MS Mincho"/>
                        </a:rPr>
                        <a:t>GRIB</a:t>
                      </a:r>
                      <a:r>
                        <a:rPr lang="ru-RU" sz="1400" dirty="0">
                          <a:effectLst/>
                          <a:latin typeface="Times New Roman"/>
                          <a:ea typeface="MS Mincho"/>
                        </a:rPr>
                        <a:t> (в сетке 0.5</a:t>
                      </a:r>
                      <a:r>
                        <a:rPr lang="ru-RU" sz="1400" dirty="0">
                          <a:effectLst/>
                          <a:latin typeface="Times New Roman"/>
                          <a:ea typeface="MS Mincho"/>
                          <a:cs typeface="Arial"/>
                        </a:rPr>
                        <a:t>° х </a:t>
                      </a:r>
                      <a:r>
                        <a:rPr lang="ru-RU" sz="1400" dirty="0">
                          <a:effectLst/>
                          <a:latin typeface="Times New Roman"/>
                          <a:ea typeface="MS Mincho"/>
                        </a:rPr>
                        <a:t>0.5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MS Mincho"/>
                          <a:cs typeface="Arial"/>
                        </a:rPr>
                        <a:t>°)</a:t>
                      </a:r>
                    </a:p>
                    <a:p>
                      <a:pPr marL="0" lvl="0" indent="0">
                        <a:spcAft>
                          <a:spcPts val="0"/>
                        </a:spcAft>
                        <a:buFont typeface="Times New Roman"/>
                        <a:buNone/>
                        <a:tabLst>
                          <a:tab pos="457200" algn="l"/>
                        </a:tabLst>
                      </a:pPr>
                      <a:endParaRPr lang="ru-RU" sz="1400" dirty="0">
                        <a:effectLst/>
                        <a:latin typeface="Times New Roman"/>
                        <a:ea typeface="MS Mincho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i="1" u="sng" dirty="0">
                          <a:effectLst/>
                          <a:latin typeface="Times New Roman"/>
                          <a:ea typeface="MS Mincho"/>
                          <a:cs typeface="Arial"/>
                        </a:rPr>
                        <a:t>3. Расчет оценок качества прогнозов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MS Mincho"/>
                          <a:cs typeface="Arial"/>
                        </a:rPr>
                        <a:t>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34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39552" y="311746"/>
            <a:ext cx="8136904" cy="8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347663" algn="ctr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altLang="ja-JP" sz="3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Общая схема </a:t>
            </a:r>
          </a:p>
          <a:p>
            <a:pPr marL="0" marR="0" lvl="0" indent="347663" algn="ctr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altLang="ja-JP" sz="3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технологического процесса</a:t>
            </a:r>
            <a:endParaRPr kumimoji="0" lang="ru-RU" altLang="ja-JP" sz="3600" b="1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2543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6031" y="856919"/>
            <a:ext cx="8496944" cy="555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Bef>
                <a:spcPts val="1200"/>
              </a:spcBef>
            </a:pP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Любая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модель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прогноза погоды сама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 себе способна выпускать только прогнозы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основных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метеорологических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полей (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P, H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T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U, V, W, q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 </a:t>
            </a:r>
            <a:b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узлах модельной сетки на модельных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уровнях и прогноз осадков в узлах горизонтальной сетки. </a:t>
            </a:r>
          </a:p>
          <a:p>
            <a:pPr indent="449580" algn="just">
              <a:lnSpc>
                <a:spcPct val="115000"/>
              </a:lnSpc>
              <a:spcBef>
                <a:spcPts val="600"/>
              </a:spcBef>
            </a:pP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развитых моделях имеется, так называемый, </a:t>
            </a:r>
            <a:r>
              <a:rPr lang="ru-RU" sz="2000" b="1" i="1" dirty="0" smtClean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«встроенный постпроцессинг»</a:t>
            </a:r>
            <a:r>
              <a:rPr lang="ru-RU" sz="2000" dirty="0" smtClean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,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который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позволяет получать ряд производных параметров общего назначения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(таких как, относительная влажность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R,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давление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 уровне моря, скорость и направление ветра на уровне анемометра,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температура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 влажность на высоте 2 м и ряд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других).</a:t>
            </a:r>
          </a:p>
          <a:p>
            <a:pPr indent="449580" algn="just">
              <a:lnSpc>
                <a:spcPct val="115000"/>
              </a:lnSpc>
              <a:spcBef>
                <a:spcPts val="600"/>
              </a:spcBef>
            </a:pP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Для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прогноза других метеорологических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характеристик необходима </a:t>
            </a:r>
            <a:r>
              <a:rPr lang="ru-RU" sz="2000" b="1" i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разработка специальных </a:t>
            </a:r>
            <a:r>
              <a:rPr lang="ru-RU" sz="2000" b="1" i="1" dirty="0" smtClean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методов и </a:t>
            </a:r>
            <a:r>
              <a:rPr lang="ru-RU" sz="2000" b="1" i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технологий</a:t>
            </a:r>
            <a:r>
              <a:rPr lang="ru-RU" sz="2000" b="1" i="1" dirty="0">
                <a:solidFill>
                  <a:srgbClr val="33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получения требуемых параметров </a:t>
            </a:r>
            <a:r>
              <a:rPr lang="ru-RU" sz="2000" b="1" i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на основе </a:t>
            </a:r>
            <a:r>
              <a:rPr lang="ru-RU" sz="2000" b="1" i="1" dirty="0" smtClean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модельных </a:t>
            </a:r>
            <a:r>
              <a:rPr lang="ru-RU" sz="2000" b="1" i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данных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</a:t>
            </a:r>
          </a:p>
          <a:p>
            <a:pPr indent="449580" algn="just">
              <a:lnSpc>
                <a:spcPct val="115000"/>
              </a:lnSpc>
            </a:pP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Разработка этих методов и технологий для ДВ-региона выполняется специалистами ФГБУ «ДВНИГМИ» и формируется в компоненты </a:t>
            </a:r>
            <a:r>
              <a:rPr lang="ru-RU" sz="2000" b="1" i="1" dirty="0" smtClean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собственного  постпроцессинга</a:t>
            </a:r>
            <a:r>
              <a:rPr lang="ru-RU" sz="2000" b="1" i="1" dirty="0" smtClean="0">
                <a:solidFill>
                  <a:srgbClr val="3333FF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2904" y="188640"/>
            <a:ext cx="3588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Постпроцессинг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88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221624"/>
            <a:ext cx="8840613" cy="5001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Прогнозы общего пользования в настоящее время формируются по данным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WRF-ARW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3.9.1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горизонтальным шагом 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уровнем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вертикали. </a:t>
            </a:r>
          </a:p>
          <a:p>
            <a:pPr algn="just">
              <a:spcBef>
                <a:spcPts val="600"/>
              </a:spcBef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расчета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Восточная Сибирь и Дальний Восток </a:t>
            </a:r>
          </a:p>
          <a:p>
            <a:pPr algn="just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(ДВ-регион).      </a:t>
            </a:r>
          </a:p>
          <a:p>
            <a:pPr algn="just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Расчеты выполняются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раза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сутки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96 часов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вперед </a:t>
            </a:r>
          </a:p>
          <a:p>
            <a:pPr algn="just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детализацией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часа.</a:t>
            </a:r>
          </a:p>
          <a:p>
            <a:pPr algn="just">
              <a:spcBef>
                <a:spcPts val="1800"/>
              </a:spcBef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текущей версии подсистемы в </a:t>
            </a:r>
            <a:r>
              <a:rPr lang="ru-RU" b="1" i="1" dirty="0" smtClean="0">
                <a:solidFill>
                  <a:srgbClr val="3333CC"/>
                </a:solidFill>
                <a:latin typeface="Times New Roman"/>
                <a:ea typeface="Times New Roman"/>
                <a:cs typeface="Times New Roman"/>
              </a:rPr>
              <a:t>собственный </a:t>
            </a:r>
          </a:p>
          <a:p>
            <a:pPr algn="just"/>
            <a:r>
              <a:rPr lang="ru-RU" b="1" i="1" dirty="0" err="1" smtClean="0">
                <a:solidFill>
                  <a:srgbClr val="3333CC"/>
                </a:solidFill>
                <a:latin typeface="Times New Roman"/>
                <a:ea typeface="Times New Roman"/>
                <a:cs typeface="Times New Roman"/>
              </a:rPr>
              <a:t>построцессинг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входят следующие методы и технологии:</a:t>
            </a:r>
          </a:p>
          <a:p>
            <a:pPr algn="just">
              <a:spcBef>
                <a:spcPts val="600"/>
              </a:spcBef>
            </a:pPr>
            <a:r>
              <a:rPr lang="ru-RU" b="1" i="1" dirty="0" smtClean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1.</a:t>
            </a:r>
            <a:r>
              <a:rPr lang="ru-RU" b="1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i="1" dirty="0" smtClean="0">
                <a:solidFill>
                  <a:srgbClr val="3333CC"/>
                </a:solidFill>
                <a:latin typeface="Times New Roman"/>
                <a:ea typeface="Times New Roman"/>
                <a:cs typeface="Times New Roman"/>
              </a:rPr>
              <a:t>Расчет основных </a:t>
            </a:r>
            <a:r>
              <a:rPr lang="ru-RU" b="1" i="1" dirty="0">
                <a:solidFill>
                  <a:srgbClr val="3333CC"/>
                </a:solidFill>
                <a:latin typeface="Times New Roman"/>
                <a:ea typeface="Times New Roman"/>
                <a:cs typeface="Times New Roman"/>
              </a:rPr>
              <a:t>элементов погоды в пунктах ДВ-региона </a:t>
            </a:r>
            <a:r>
              <a:rPr lang="ru-RU" b="1" i="1" dirty="0" smtClean="0">
                <a:solidFill>
                  <a:srgbClr val="3333CC"/>
                </a:solidFill>
                <a:latin typeface="Times New Roman"/>
                <a:ea typeface="Times New Roman"/>
                <a:cs typeface="Times New Roman"/>
              </a:rPr>
              <a:t>России </a:t>
            </a:r>
            <a:r>
              <a:rPr lang="ru-RU" sz="1400" dirty="0" smtClean="0">
                <a:latin typeface="Times New Roman"/>
                <a:ea typeface="Times New Roman"/>
                <a:cs typeface="Times New Roman"/>
              </a:rPr>
              <a:t>(ЦМКП, 2015)</a:t>
            </a:r>
            <a:r>
              <a:rPr lang="ru-RU" sz="2000" b="1" i="1" dirty="0" smtClean="0">
                <a:solidFill>
                  <a:srgbClr val="3333CC"/>
                </a:solidFill>
                <a:latin typeface="Times New Roman"/>
                <a:ea typeface="Times New Roman"/>
                <a:cs typeface="Times New Roman"/>
              </a:rPr>
              <a:t>: </a:t>
            </a:r>
          </a:p>
          <a:p>
            <a:pPr marL="285750" lvl="0" algn="just">
              <a:buFontTx/>
              <a:buChar char="-"/>
            </a:pPr>
            <a:r>
              <a:rPr lang="ru-RU" sz="1600" b="1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приземного </a:t>
            </a:r>
            <a:r>
              <a:rPr lang="ru-RU" sz="16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давления, </a:t>
            </a:r>
          </a:p>
          <a:p>
            <a:pPr marL="285750" lvl="0" algn="just">
              <a:buFontTx/>
              <a:buChar char="-"/>
            </a:pPr>
            <a:r>
              <a:rPr lang="ru-RU" sz="16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срочных и экстремальных значений температуры воздуха у 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земли (2 м), </a:t>
            </a:r>
            <a:endParaRPr lang="ru-RU" sz="1600" b="1" i="1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285750" lvl="0" algn="just">
              <a:buFontTx/>
              <a:buChar char="-"/>
            </a:pPr>
            <a:r>
              <a:rPr lang="ru-RU" sz="1600" b="1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срочных значений скорости и направления приземного ветра (10 м), в т. ч. порывы ветра,  </a:t>
            </a:r>
            <a:endParaRPr lang="ru-RU" sz="1600" b="1" i="1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285750" lvl="0" algn="just">
              <a:buFontTx/>
              <a:buChar char="-"/>
            </a:pPr>
            <a:r>
              <a:rPr lang="ru-RU" sz="16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полусуточных сумм осадков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 lvl="0" algn="just">
              <a:spcBef>
                <a:spcPts val="600"/>
              </a:spcBef>
            </a:pPr>
            <a:r>
              <a:rPr lang="ru-RU" b="1" i="1" dirty="0" smtClean="0">
                <a:solidFill>
                  <a:srgbClr val="3333CC"/>
                </a:solidFill>
                <a:ea typeface="Times New Roman"/>
                <a:cs typeface="Times New Roman"/>
              </a:rPr>
              <a:t>2</a:t>
            </a:r>
            <a:r>
              <a:rPr lang="ru-RU" b="1" dirty="0" smtClean="0">
                <a:solidFill>
                  <a:srgbClr val="3333CC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ru-RU" dirty="0" smtClean="0">
                <a:solidFill>
                  <a:srgbClr val="33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i="1" dirty="0">
                <a:solidFill>
                  <a:srgbClr val="3333CC"/>
                </a:solidFill>
                <a:latin typeface="Times New Roman"/>
                <a:ea typeface="Times New Roman"/>
                <a:cs typeface="Times New Roman"/>
              </a:rPr>
              <a:t>Метод прогноза </a:t>
            </a:r>
            <a:r>
              <a:rPr lang="ru-RU" b="1" i="1" dirty="0" smtClean="0">
                <a:solidFill>
                  <a:srgbClr val="3333CC"/>
                </a:solidFill>
                <a:latin typeface="Times New Roman"/>
                <a:ea typeface="Times New Roman"/>
                <a:cs typeface="Times New Roman"/>
              </a:rPr>
              <a:t>балла облачности: общего и по ярусам </a:t>
            </a:r>
            <a:r>
              <a:rPr lang="ru-RU" sz="14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(ЦМКП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, 2017</a:t>
            </a:r>
            <a:r>
              <a:rPr lang="ru-RU" sz="14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). </a:t>
            </a:r>
            <a:endParaRPr lang="ru-RU" sz="1600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lvl="0" algn="just">
              <a:spcBef>
                <a:spcPts val="600"/>
              </a:spcBef>
            </a:pPr>
            <a:r>
              <a:rPr lang="ru-RU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3. </a:t>
            </a:r>
            <a:r>
              <a:rPr lang="ru-RU" b="1" i="1" dirty="0" smtClean="0">
                <a:solidFill>
                  <a:srgbClr val="3333CC"/>
                </a:solidFill>
                <a:latin typeface="Times New Roman"/>
                <a:ea typeface="Times New Roman"/>
                <a:cs typeface="Times New Roman"/>
              </a:rPr>
              <a:t>Технология расчета средних </a:t>
            </a:r>
            <a:r>
              <a:rPr lang="ru-RU" b="1" i="1" dirty="0">
                <a:solidFill>
                  <a:srgbClr val="3333CC"/>
                </a:solidFill>
                <a:latin typeface="Times New Roman"/>
                <a:ea typeface="Times New Roman"/>
                <a:cs typeface="Times New Roman"/>
              </a:rPr>
              <a:t>по территории водосбора 5-дневных сумм осадков для крупных водосборов  р. Амур</a:t>
            </a:r>
            <a:r>
              <a:rPr lang="ru-RU" sz="2000" b="1" i="1" dirty="0">
                <a:solidFill>
                  <a:srgbClr val="33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(ТС ДВУГМС, 2014)</a:t>
            </a:r>
            <a:r>
              <a:rPr lang="ru-RU" sz="2000" b="1" i="1" dirty="0">
                <a:solidFill>
                  <a:srgbClr val="33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i="1" dirty="0" smtClean="0">
                <a:solidFill>
                  <a:srgbClr val="3333CC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8679" y="116632"/>
            <a:ext cx="8558262" cy="987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ПОДСИСТЕМА - 1 </a:t>
            </a:r>
          </a:p>
          <a:p>
            <a:pPr algn="ctr">
              <a:lnSpc>
                <a:spcPts val="3500"/>
              </a:lnSpc>
            </a:pP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Прогнозы общего пользования</a:t>
            </a: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916832"/>
            <a:ext cx="2719933" cy="1964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525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5845" y="1556792"/>
            <a:ext cx="8624589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</a:pPr>
            <a:r>
              <a:rPr lang="ru-RU" b="1" i="1" dirty="0" smtClean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4.</a:t>
            </a:r>
            <a:r>
              <a:rPr lang="ru-RU" b="1" i="1" dirty="0" smtClean="0">
                <a:solidFill>
                  <a:srgbClr val="3333CC"/>
                </a:solidFill>
                <a:latin typeface="Times New Roman"/>
                <a:ea typeface="Times New Roman"/>
                <a:cs typeface="Times New Roman"/>
              </a:rPr>
              <a:t> Технологии </a:t>
            </a:r>
            <a:r>
              <a:rPr lang="ru-RU" b="1" i="1" u="sng" dirty="0" smtClean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подготовки конечной продукции:</a:t>
            </a:r>
            <a:r>
              <a:rPr lang="ru-RU" b="1" i="1" dirty="0" smtClean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 </a:t>
            </a:r>
          </a:p>
          <a:p>
            <a:pPr lvl="0" algn="just">
              <a:spcBef>
                <a:spcPts val="600"/>
              </a:spcBef>
            </a:pPr>
            <a:r>
              <a:rPr lang="ru-RU" b="1" i="1" dirty="0" smtClean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-       </a:t>
            </a:r>
            <a:r>
              <a:rPr lang="en-US" b="1" i="1" dirty="0" smtClean="0">
                <a:solidFill>
                  <a:srgbClr val="3333CC"/>
                </a:solidFill>
                <a:latin typeface="Times New Roman"/>
                <a:ea typeface="Times New Roman"/>
                <a:cs typeface="Times New Roman"/>
              </a:rPr>
              <a:t>GRIB</a:t>
            </a:r>
            <a:r>
              <a:rPr lang="ru-RU" b="1" i="1" dirty="0" smtClean="0">
                <a:solidFill>
                  <a:srgbClr val="3333CC"/>
                </a:solidFill>
                <a:latin typeface="Times New Roman"/>
                <a:ea typeface="Times New Roman"/>
                <a:cs typeface="Times New Roman"/>
              </a:rPr>
              <a:t>-файлы,</a:t>
            </a:r>
          </a:p>
          <a:p>
            <a:pPr lvl="0" indent="457200" algn="just">
              <a:spcBef>
                <a:spcPts val="600"/>
              </a:spcBef>
              <a:buFontTx/>
              <a:buChar char="-"/>
            </a:pPr>
            <a:r>
              <a:rPr lang="ru-RU" b="1" i="1" dirty="0" smtClean="0">
                <a:solidFill>
                  <a:srgbClr val="3333CC"/>
                </a:solidFill>
                <a:latin typeface="Times New Roman"/>
                <a:ea typeface="Times New Roman"/>
                <a:cs typeface="Times New Roman"/>
              </a:rPr>
              <a:t>карты-слайды, </a:t>
            </a:r>
          </a:p>
          <a:p>
            <a:pPr lvl="0" indent="457200" algn="just">
              <a:spcBef>
                <a:spcPts val="600"/>
              </a:spcBef>
              <a:buFontTx/>
              <a:buChar char="-"/>
            </a:pPr>
            <a:r>
              <a:rPr lang="ru-RU" b="1" i="1" dirty="0" smtClean="0">
                <a:solidFill>
                  <a:srgbClr val="3333CC"/>
                </a:solidFill>
                <a:latin typeface="Times New Roman"/>
                <a:ea typeface="Times New Roman"/>
                <a:cs typeface="Times New Roman"/>
              </a:rPr>
              <a:t>метеограммы, </a:t>
            </a:r>
          </a:p>
          <a:p>
            <a:pPr lvl="0" indent="457200" algn="just">
              <a:spcBef>
                <a:spcPts val="600"/>
              </a:spcBef>
              <a:buFontTx/>
              <a:buChar char="-"/>
            </a:pPr>
            <a:r>
              <a:rPr lang="ru-RU" b="1" i="1" dirty="0" smtClean="0">
                <a:solidFill>
                  <a:srgbClr val="3333CC"/>
                </a:solidFill>
                <a:latin typeface="Times New Roman"/>
                <a:ea typeface="Times New Roman"/>
                <a:cs typeface="Times New Roman"/>
              </a:rPr>
              <a:t>таблицы. </a:t>
            </a:r>
          </a:p>
          <a:p>
            <a:pPr lvl="0" algn="just">
              <a:spcBef>
                <a:spcPts val="600"/>
              </a:spcBef>
            </a:pPr>
            <a:r>
              <a:rPr lang="ru-RU" b="1" i="1" dirty="0" smtClean="0">
                <a:solidFill>
                  <a:srgbClr val="3333CC"/>
                </a:solidFill>
                <a:latin typeface="Times New Roman"/>
                <a:ea typeface="Times New Roman"/>
                <a:cs typeface="Times New Roman"/>
              </a:rPr>
              <a:t>5. Технологии </a:t>
            </a:r>
            <a:r>
              <a:rPr lang="ru-RU" b="1" i="1" u="sng" dirty="0" smtClean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передачи (предоставления) продукции потребителю</a:t>
            </a:r>
            <a:r>
              <a:rPr lang="ru-RU" b="1" i="1" dirty="0" smtClean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 lvl="0" algn="just">
              <a:spcBef>
                <a:spcPts val="1200"/>
              </a:spcBef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Технологии  4  и  5 входят в состав любой подсистемы, поэтому остановимся на них один раз и далее упоминать не будем.</a:t>
            </a:r>
          </a:p>
          <a:p>
            <a:pPr lvl="0" algn="just">
              <a:spcBef>
                <a:spcPts val="1200"/>
              </a:spcBef>
            </a:pPr>
            <a:r>
              <a:rPr lang="ru-RU" sz="2400" b="1" u="sng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Развитие подсистемы -1</a:t>
            </a:r>
          </a:p>
          <a:p>
            <a:pPr lvl="0" algn="just">
              <a:spcBef>
                <a:spcPts val="1200"/>
              </a:spcBef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Переход в модели </a:t>
            </a:r>
            <a:r>
              <a:rPr lang="en-US" dirty="0" smtClean="0">
                <a:latin typeface="Times New Roman"/>
                <a:ea typeface="Times New Roman"/>
                <a:cs typeface="Times New Roman"/>
              </a:rPr>
              <a:t>WRF-ARW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к горизонтальному шагу 5км, 46 вертикальных уровней.</a:t>
            </a:r>
          </a:p>
          <a:p>
            <a:pPr lvl="0" algn="just">
              <a:spcBef>
                <a:spcPts val="1200"/>
              </a:spcBef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В настоящее время эта версия подсистемы находится на стадии экспериментальных расчетов в квазиоперативном режиме.</a:t>
            </a:r>
            <a:endParaRPr lang="ru-RU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679" y="332656"/>
            <a:ext cx="8558262" cy="987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ПОДСИСТЕМА - 1 </a:t>
            </a:r>
          </a:p>
          <a:p>
            <a:pPr algn="ctr">
              <a:lnSpc>
                <a:spcPts val="3500"/>
              </a:lnSpc>
            </a:pP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Прогнозы общего пользования</a:t>
            </a: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66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260648"/>
            <a:ext cx="8300392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32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Технологии предоставления прогнозов потребителям</a:t>
            </a:r>
            <a:endParaRPr lang="ru-RU" sz="3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1862" y="1340768"/>
            <a:ext cx="8662098" cy="5390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ru-RU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Прогнозы общего пользования</a:t>
            </a:r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114000"/>
              </a:lnSpc>
              <a:buFontTx/>
              <a:buAutoNum type="arabicPeriod"/>
            </a:pPr>
            <a:r>
              <a:rPr lang="ru-RU" b="1" i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Кодировка в </a:t>
            </a:r>
            <a:r>
              <a:rPr lang="en-US" b="1" i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GRIB</a:t>
            </a:r>
            <a:r>
              <a:rPr lang="ru-RU" b="1" i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передача информации в ГСТ </a:t>
            </a:r>
          </a:p>
          <a:p>
            <a:pPr>
              <a:lnSpc>
                <a:spcPct val="114000"/>
              </a:lnSpc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(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АСПД ФГБУ «Дальневосточное УГМС»). 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требование регламента ВМО для РСМЦ</a:t>
            </a:r>
          </a:p>
          <a:p>
            <a:pPr>
              <a:lnSpc>
                <a:spcPct val="114000"/>
              </a:lnSpc>
            </a:pPr>
            <a:r>
              <a:rPr lang="ru-RU" sz="1600" b="1" i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b="1" i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коде GRIB в широтно-долготной сетке </a:t>
            </a:r>
            <a:r>
              <a:rPr lang="en-US" sz="1600" b="1" i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{</a:t>
            </a:r>
            <a:r>
              <a:rPr lang="ru-RU" sz="1600" b="1" i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0,5°x0,5°</a:t>
            </a:r>
            <a:r>
              <a:rPr lang="en-US" sz="1600" b="1" i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} </a:t>
            </a:r>
            <a:r>
              <a:rPr lang="ru-RU" sz="1600" i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территории ответственности РСМЦ в г. Хабаровске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(≈</a:t>
            </a:r>
            <a:r>
              <a:rPr lang="ru-RU" sz="16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100°-180° </a:t>
            </a:r>
            <a:r>
              <a:rPr lang="ru-RU" sz="14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в.д</a:t>
            </a:r>
            <a:r>
              <a:rPr lang="ru-RU" sz="1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и 30°-80° </a:t>
            </a:r>
            <a:r>
              <a:rPr lang="ru-RU" sz="14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с.ш</a:t>
            </a:r>
            <a:r>
              <a:rPr lang="ru-RU" sz="14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6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1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заблаговременности </a:t>
            </a:r>
            <a:r>
              <a:rPr lang="ru-RU" sz="16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0 - 48 </a:t>
            </a:r>
            <a:r>
              <a:rPr lang="ru-RU" sz="1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 (</a:t>
            </a:r>
            <a:r>
              <a:rPr lang="ru-RU" sz="16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шаг 3 </a:t>
            </a:r>
            <a:r>
              <a:rPr lang="ru-RU" sz="1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ч) </a:t>
            </a:r>
            <a:r>
              <a:rPr lang="ru-RU" sz="1600" b="1" i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передаются поля</a:t>
            </a:r>
            <a:r>
              <a:rPr lang="ru-RU" sz="16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ru-RU" sz="16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изобарических поверхностях 925, 850, 700, 500, 250 </a:t>
            </a:r>
            <a:r>
              <a:rPr lang="ru-RU" sz="1600" dirty="0" err="1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гПа</a:t>
            </a:r>
            <a:r>
              <a:rPr lang="ru-RU" sz="16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6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ивергенция</a:t>
            </a:r>
            <a:r>
              <a:rPr lang="ru-RU" sz="1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завихренность</a:t>
            </a:r>
            <a:r>
              <a:rPr lang="ru-RU" sz="1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геопотенциал</a:t>
            </a:r>
            <a:r>
              <a:rPr lang="ru-RU" sz="16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(Н),</a:t>
            </a:r>
            <a:r>
              <a:rPr lang="ru-RU" sz="1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r>
              <a:rPr lang="ru-RU" sz="16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температура (Т),  горизонтальные компоненты вектора ветра (</a:t>
            </a:r>
            <a:r>
              <a:rPr lang="en-US" sz="16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U,V)</a:t>
            </a:r>
            <a:r>
              <a:rPr lang="ru-RU" sz="16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en-US" sz="16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    </a:t>
            </a:r>
            <a:endParaRPr lang="ru-RU" sz="1600" dirty="0" smtClean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ru-RU" sz="16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влажность </a:t>
            </a:r>
            <a:r>
              <a:rPr lang="ru-RU" sz="1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6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уровнях </a:t>
            </a:r>
            <a:r>
              <a:rPr lang="ru-RU" sz="1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925, 850, 700, 500 </a:t>
            </a:r>
            <a:r>
              <a:rPr lang="ru-RU" sz="1600" dirty="0" err="1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гПа</a:t>
            </a:r>
            <a:r>
              <a:rPr lang="ru-RU" sz="1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ru-RU" sz="16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</a:t>
            </a:r>
            <a:r>
              <a:rPr lang="ru-RU" sz="1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 </a:t>
            </a:r>
            <a:r>
              <a:rPr lang="ru-RU" sz="16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облачности</a:t>
            </a:r>
            <a:r>
              <a:rPr lang="ru-RU" sz="1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ru-RU" sz="16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Давление </a:t>
            </a:r>
            <a:r>
              <a:rPr lang="ru-RU" sz="1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уровне </a:t>
            </a:r>
            <a:r>
              <a:rPr lang="ru-RU" sz="16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моря</a:t>
            </a:r>
            <a:r>
              <a:rPr lang="ru-RU" sz="1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ru-RU" sz="16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Осадки (3-х часовые суммы);</a:t>
            </a:r>
            <a:endParaRPr lang="ru-RU" sz="1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ru-RU" sz="16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Температура </a:t>
            </a:r>
            <a:r>
              <a:rPr lang="ru-RU" sz="1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высоте 2 </a:t>
            </a:r>
            <a:r>
              <a:rPr lang="ru-RU" sz="16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ru-RU" sz="16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Компоненты горизонтального вектора ветра (</a:t>
            </a:r>
            <a:r>
              <a:rPr lang="en-US" sz="16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U, V)</a:t>
            </a:r>
            <a:r>
              <a:rPr lang="ru-RU" sz="16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высоте 10 м</a:t>
            </a:r>
            <a:r>
              <a:rPr lang="ru-RU" sz="16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4000"/>
              </a:lnSpc>
            </a:pPr>
            <a:endParaRPr lang="ru-RU" sz="8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 информация может предоставляется любому потребителю</a:t>
            </a:r>
            <a:r>
              <a:rPr lang="ru-RU" sz="1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безвозмездно.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Достаточно направить запрос в АСПД ФГБУ «Дальневосточное УГМС» с указанием направления передачи данных.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70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15639</TotalTime>
  <Words>2569</Words>
  <Application>Microsoft Office PowerPoint</Application>
  <PresentationFormat>Экран (4:3)</PresentationFormat>
  <Paragraphs>374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41</vt:i4>
      </vt:variant>
    </vt:vector>
  </HeadingPairs>
  <TitlesOfParts>
    <vt:vector size="48" baseType="lpstr">
      <vt:lpstr>Тема Office</vt:lpstr>
      <vt:lpstr>3_Тема Office</vt:lpstr>
      <vt:lpstr>7_Тема Office</vt:lpstr>
      <vt:lpstr>Оформление по умолчанию</vt:lpstr>
      <vt:lpstr>1_Оформление по умолчанию</vt:lpstr>
      <vt:lpstr>1_Тема Office</vt:lpstr>
      <vt:lpstr>2_Тема Office</vt:lpstr>
      <vt:lpstr>Текущее состояние системы  численных прогнозов погоды  РСМЦ в Хабаровске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ТАБЛИЦЫ: прогноз в пунктах</vt:lpstr>
      <vt:lpstr>Презентация PowerPoint</vt:lpstr>
      <vt:lpstr>Примеры таблиц</vt:lpstr>
      <vt:lpstr>Прогноз осадков</vt:lpstr>
      <vt:lpstr>Специфика выходной продукции  для различных территорий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Евгения</dc:creator>
  <cp:lastModifiedBy>Евгения</cp:lastModifiedBy>
  <cp:revision>315</cp:revision>
  <dcterms:created xsi:type="dcterms:W3CDTF">2021-07-08T04:37:45Z</dcterms:created>
  <dcterms:modified xsi:type="dcterms:W3CDTF">2021-10-20T02:00:06Z</dcterms:modified>
</cp:coreProperties>
</file>