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62" r:id="rId3"/>
    <p:sldId id="272" r:id="rId4"/>
    <p:sldId id="271" r:id="rId5"/>
    <p:sldId id="290" r:id="rId6"/>
    <p:sldId id="275" r:id="rId7"/>
    <p:sldId id="273" r:id="rId8"/>
    <p:sldId id="274" r:id="rId9"/>
    <p:sldId id="266" r:id="rId10"/>
    <p:sldId id="259" r:id="rId11"/>
    <p:sldId id="268" r:id="rId12"/>
    <p:sldId id="277" r:id="rId13"/>
    <p:sldId id="269" r:id="rId14"/>
    <p:sldId id="276" r:id="rId15"/>
    <p:sldId id="270" r:id="rId16"/>
    <p:sldId id="260" r:id="rId17"/>
    <p:sldId id="261" r:id="rId18"/>
    <p:sldId id="258" r:id="rId19"/>
    <p:sldId id="263" r:id="rId20"/>
    <p:sldId id="278" r:id="rId21"/>
    <p:sldId id="279" r:id="rId22"/>
    <p:sldId id="280" r:id="rId23"/>
    <p:sldId id="281" r:id="rId24"/>
    <p:sldId id="282" r:id="rId25"/>
    <p:sldId id="283" r:id="rId26"/>
    <p:sldId id="284" r:id="rId27"/>
    <p:sldId id="285" r:id="rId28"/>
    <p:sldId id="286" r:id="rId29"/>
    <p:sldId id="287" r:id="rId30"/>
    <p:sldId id="289" r:id="rId31"/>
    <p:sldId id="288" r:id="rId32"/>
    <p:sldId id="256" r:id="rId3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D5F2E046-6ACB-4807-A9EE-285258722819}" type="datetimeFigureOut">
              <a:rPr lang="en-US" smtClean="0"/>
              <a:t>7/31/2025</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942F6069-2C5C-453A-AE24-BC2FD7FF921E}" type="slidenum">
              <a:rPr lang="en-US" smtClean="0"/>
              <a:t>‹#›</a:t>
            </a:fld>
            <a:endParaRPr lang="en-US"/>
          </a:p>
        </p:txBody>
      </p:sp>
    </p:spTree>
    <p:extLst>
      <p:ext uri="{BB962C8B-B14F-4D97-AF65-F5344CB8AC3E}">
        <p14:creationId xmlns:p14="http://schemas.microsoft.com/office/powerpoint/2010/main" val="426991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3B53-F3C6-ABA4-D9FF-2F699451D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E8202C-EA10-2B3A-DD1F-2688D197D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C37B7-D993-A87B-F701-F6AC21CFD7B1}"/>
              </a:ext>
            </a:extLst>
          </p:cNvPr>
          <p:cNvSpPr>
            <a:spLocks noGrp="1"/>
          </p:cNvSpPr>
          <p:nvPr>
            <p:ph type="dt" sz="half" idx="10"/>
          </p:nvPr>
        </p:nvSpPr>
        <p:spPr/>
        <p:txBody>
          <a:bodyPr/>
          <a:lstStyle/>
          <a:p>
            <a:fld id="{DD62575B-D221-40CC-9E10-B544BC5FDB69}" type="datetime1">
              <a:rPr lang="en-US" smtClean="0"/>
              <a:t>7/31/2025</a:t>
            </a:fld>
            <a:endParaRPr lang="en-US"/>
          </a:p>
        </p:txBody>
      </p:sp>
      <p:sp>
        <p:nvSpPr>
          <p:cNvPr id="5" name="Footer Placeholder 4">
            <a:extLst>
              <a:ext uri="{FF2B5EF4-FFF2-40B4-BE49-F238E27FC236}">
                <a16:creationId xmlns:a16="http://schemas.microsoft.com/office/drawing/2014/main" id="{1461D392-7130-44D5-99E9-B235063EF1A6}"/>
              </a:ext>
            </a:extLst>
          </p:cNvPr>
          <p:cNvSpPr>
            <a:spLocks noGrp="1"/>
          </p:cNvSpPr>
          <p:nvPr>
            <p:ph type="ftr" sz="quarter" idx="11"/>
          </p:nvPr>
        </p:nvSpPr>
        <p:spPr/>
        <p:txBody>
          <a:bodyPr/>
          <a:lstStyle/>
          <a:p>
            <a:r>
              <a:rPr lang="ru-RU"/>
              <a:t>Семинар СибНИГМИ</a:t>
            </a:r>
            <a:endParaRPr lang="en-US"/>
          </a:p>
        </p:txBody>
      </p:sp>
      <p:sp>
        <p:nvSpPr>
          <p:cNvPr id="6" name="Slide Number Placeholder 5">
            <a:extLst>
              <a:ext uri="{FF2B5EF4-FFF2-40B4-BE49-F238E27FC236}">
                <a16:creationId xmlns:a16="http://schemas.microsoft.com/office/drawing/2014/main" id="{C35F3110-39CA-2C42-1913-1D7FFBE36D69}"/>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98808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0D38A-9C9C-06B9-77F7-7CD828F9E9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48A6CC-3E37-9B77-2831-7B8C193985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F31FF-AAD2-91F4-2EA5-2434C0447734}"/>
              </a:ext>
            </a:extLst>
          </p:cNvPr>
          <p:cNvSpPr>
            <a:spLocks noGrp="1"/>
          </p:cNvSpPr>
          <p:nvPr>
            <p:ph type="dt" sz="half" idx="10"/>
          </p:nvPr>
        </p:nvSpPr>
        <p:spPr/>
        <p:txBody>
          <a:bodyPr/>
          <a:lstStyle/>
          <a:p>
            <a:fld id="{65127AD7-E25D-4DA4-8B29-93EF1D53EBF4}" type="datetime1">
              <a:rPr lang="en-US" smtClean="0"/>
              <a:t>7/31/2025</a:t>
            </a:fld>
            <a:endParaRPr lang="en-US"/>
          </a:p>
        </p:txBody>
      </p:sp>
      <p:sp>
        <p:nvSpPr>
          <p:cNvPr id="5" name="Footer Placeholder 4">
            <a:extLst>
              <a:ext uri="{FF2B5EF4-FFF2-40B4-BE49-F238E27FC236}">
                <a16:creationId xmlns:a16="http://schemas.microsoft.com/office/drawing/2014/main" id="{91CA4F8A-8A76-A5C2-565F-D60F8E5A0676}"/>
              </a:ext>
            </a:extLst>
          </p:cNvPr>
          <p:cNvSpPr>
            <a:spLocks noGrp="1"/>
          </p:cNvSpPr>
          <p:nvPr>
            <p:ph type="ftr" sz="quarter" idx="11"/>
          </p:nvPr>
        </p:nvSpPr>
        <p:spPr/>
        <p:txBody>
          <a:bodyPr/>
          <a:lstStyle/>
          <a:p>
            <a:r>
              <a:rPr lang="ru-RU"/>
              <a:t>Семинар СибНИГМИ</a:t>
            </a:r>
            <a:endParaRPr lang="en-US"/>
          </a:p>
        </p:txBody>
      </p:sp>
      <p:sp>
        <p:nvSpPr>
          <p:cNvPr id="6" name="Slide Number Placeholder 5">
            <a:extLst>
              <a:ext uri="{FF2B5EF4-FFF2-40B4-BE49-F238E27FC236}">
                <a16:creationId xmlns:a16="http://schemas.microsoft.com/office/drawing/2014/main" id="{3500E955-0846-5BAE-2094-85D948863F58}"/>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308864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35F08-7876-D40E-4AE3-7031C9BC5F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91184A-2988-9084-3A70-150A15A47C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0345A-AE0F-48EA-86E5-847727459749}"/>
              </a:ext>
            </a:extLst>
          </p:cNvPr>
          <p:cNvSpPr>
            <a:spLocks noGrp="1"/>
          </p:cNvSpPr>
          <p:nvPr>
            <p:ph type="dt" sz="half" idx="10"/>
          </p:nvPr>
        </p:nvSpPr>
        <p:spPr/>
        <p:txBody>
          <a:bodyPr/>
          <a:lstStyle/>
          <a:p>
            <a:fld id="{7FEA2811-BF6E-49F3-9D72-C462CF5DEDBF}" type="datetime1">
              <a:rPr lang="en-US" smtClean="0"/>
              <a:t>7/31/2025</a:t>
            </a:fld>
            <a:endParaRPr lang="en-US"/>
          </a:p>
        </p:txBody>
      </p:sp>
      <p:sp>
        <p:nvSpPr>
          <p:cNvPr id="5" name="Footer Placeholder 4">
            <a:extLst>
              <a:ext uri="{FF2B5EF4-FFF2-40B4-BE49-F238E27FC236}">
                <a16:creationId xmlns:a16="http://schemas.microsoft.com/office/drawing/2014/main" id="{E6A3FE62-2C58-BC27-F1B2-76E3559DA8BE}"/>
              </a:ext>
            </a:extLst>
          </p:cNvPr>
          <p:cNvSpPr>
            <a:spLocks noGrp="1"/>
          </p:cNvSpPr>
          <p:nvPr>
            <p:ph type="ftr" sz="quarter" idx="11"/>
          </p:nvPr>
        </p:nvSpPr>
        <p:spPr/>
        <p:txBody>
          <a:bodyPr/>
          <a:lstStyle/>
          <a:p>
            <a:r>
              <a:rPr lang="ru-RU"/>
              <a:t>Семинар СибНИГМИ</a:t>
            </a:r>
            <a:endParaRPr lang="en-US"/>
          </a:p>
        </p:txBody>
      </p:sp>
      <p:sp>
        <p:nvSpPr>
          <p:cNvPr id="6" name="Slide Number Placeholder 5">
            <a:extLst>
              <a:ext uri="{FF2B5EF4-FFF2-40B4-BE49-F238E27FC236}">
                <a16:creationId xmlns:a16="http://schemas.microsoft.com/office/drawing/2014/main" id="{5679DFAF-7493-44D3-3521-73319D26801B}"/>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275885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AE25-8F1B-C273-9F04-6AC5EDB77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70493-44C3-4CA9-6454-49D05A939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8AB6D-1AD9-2CBB-F225-38DDC76DAC23}"/>
              </a:ext>
            </a:extLst>
          </p:cNvPr>
          <p:cNvSpPr>
            <a:spLocks noGrp="1"/>
          </p:cNvSpPr>
          <p:nvPr>
            <p:ph type="dt" sz="half" idx="10"/>
          </p:nvPr>
        </p:nvSpPr>
        <p:spPr/>
        <p:txBody>
          <a:bodyPr/>
          <a:lstStyle/>
          <a:p>
            <a:fld id="{FA6CAA7D-8123-4E66-ABC9-9626C0FA26B6}" type="datetime1">
              <a:rPr lang="en-US" smtClean="0"/>
              <a:t>7/31/2025</a:t>
            </a:fld>
            <a:endParaRPr lang="en-US"/>
          </a:p>
        </p:txBody>
      </p:sp>
      <p:sp>
        <p:nvSpPr>
          <p:cNvPr id="5" name="Footer Placeholder 4">
            <a:extLst>
              <a:ext uri="{FF2B5EF4-FFF2-40B4-BE49-F238E27FC236}">
                <a16:creationId xmlns:a16="http://schemas.microsoft.com/office/drawing/2014/main" id="{04150434-9A16-AC98-56FF-6481CCC46958}"/>
              </a:ext>
            </a:extLst>
          </p:cNvPr>
          <p:cNvSpPr>
            <a:spLocks noGrp="1"/>
          </p:cNvSpPr>
          <p:nvPr>
            <p:ph type="ftr" sz="quarter" idx="11"/>
          </p:nvPr>
        </p:nvSpPr>
        <p:spPr/>
        <p:txBody>
          <a:bodyPr/>
          <a:lstStyle/>
          <a:p>
            <a:r>
              <a:rPr lang="ru-RU"/>
              <a:t>Семинар СибНИГМИ</a:t>
            </a:r>
            <a:endParaRPr lang="en-US"/>
          </a:p>
        </p:txBody>
      </p:sp>
      <p:sp>
        <p:nvSpPr>
          <p:cNvPr id="6" name="Slide Number Placeholder 5">
            <a:extLst>
              <a:ext uri="{FF2B5EF4-FFF2-40B4-BE49-F238E27FC236}">
                <a16:creationId xmlns:a16="http://schemas.microsoft.com/office/drawing/2014/main" id="{FCCEE59B-9635-592A-6069-936897C1C410}"/>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22496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E08C-6266-310E-4174-6B043F0711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18718A-A0F7-BDD2-2F98-4EC8ED31B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3C8B77-6C26-0C21-7ED7-362AF8BB0D18}"/>
              </a:ext>
            </a:extLst>
          </p:cNvPr>
          <p:cNvSpPr>
            <a:spLocks noGrp="1"/>
          </p:cNvSpPr>
          <p:nvPr>
            <p:ph type="dt" sz="half" idx="10"/>
          </p:nvPr>
        </p:nvSpPr>
        <p:spPr/>
        <p:txBody>
          <a:bodyPr/>
          <a:lstStyle/>
          <a:p>
            <a:fld id="{17323337-BD24-4835-BDD9-EF70CEDD9765}" type="datetime1">
              <a:rPr lang="en-US" smtClean="0"/>
              <a:t>7/31/2025</a:t>
            </a:fld>
            <a:endParaRPr lang="en-US"/>
          </a:p>
        </p:txBody>
      </p:sp>
      <p:sp>
        <p:nvSpPr>
          <p:cNvPr id="5" name="Footer Placeholder 4">
            <a:extLst>
              <a:ext uri="{FF2B5EF4-FFF2-40B4-BE49-F238E27FC236}">
                <a16:creationId xmlns:a16="http://schemas.microsoft.com/office/drawing/2014/main" id="{A1C0E520-11CD-B876-E5EA-D7A96F9A0EDD}"/>
              </a:ext>
            </a:extLst>
          </p:cNvPr>
          <p:cNvSpPr>
            <a:spLocks noGrp="1"/>
          </p:cNvSpPr>
          <p:nvPr>
            <p:ph type="ftr" sz="quarter" idx="11"/>
          </p:nvPr>
        </p:nvSpPr>
        <p:spPr/>
        <p:txBody>
          <a:bodyPr/>
          <a:lstStyle/>
          <a:p>
            <a:r>
              <a:rPr lang="ru-RU"/>
              <a:t>Семинар СибНИГМИ</a:t>
            </a:r>
            <a:endParaRPr lang="en-US"/>
          </a:p>
        </p:txBody>
      </p:sp>
      <p:sp>
        <p:nvSpPr>
          <p:cNvPr id="6" name="Slide Number Placeholder 5">
            <a:extLst>
              <a:ext uri="{FF2B5EF4-FFF2-40B4-BE49-F238E27FC236}">
                <a16:creationId xmlns:a16="http://schemas.microsoft.com/office/drawing/2014/main" id="{A0B2FE0B-AB43-182B-9E41-D321712A386D}"/>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271554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457F-A943-7BB4-D2BF-8AC49FC9C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8B54D-B152-C4A7-8D6C-9DFB983DD1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084AF7-DBE5-A388-3CD0-0D7C335975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6EB705-F4DC-FD07-E6D4-EA817CA8346E}"/>
              </a:ext>
            </a:extLst>
          </p:cNvPr>
          <p:cNvSpPr>
            <a:spLocks noGrp="1"/>
          </p:cNvSpPr>
          <p:nvPr>
            <p:ph type="dt" sz="half" idx="10"/>
          </p:nvPr>
        </p:nvSpPr>
        <p:spPr/>
        <p:txBody>
          <a:bodyPr/>
          <a:lstStyle/>
          <a:p>
            <a:fld id="{5F489D03-1CB4-4CDE-8E17-24F47AABDEDB}" type="datetime1">
              <a:rPr lang="en-US" smtClean="0"/>
              <a:t>7/31/2025</a:t>
            </a:fld>
            <a:endParaRPr lang="en-US"/>
          </a:p>
        </p:txBody>
      </p:sp>
      <p:sp>
        <p:nvSpPr>
          <p:cNvPr id="6" name="Footer Placeholder 5">
            <a:extLst>
              <a:ext uri="{FF2B5EF4-FFF2-40B4-BE49-F238E27FC236}">
                <a16:creationId xmlns:a16="http://schemas.microsoft.com/office/drawing/2014/main" id="{1C1A78ED-D3DD-9EC3-B8F1-46B0F4A78D53}"/>
              </a:ext>
            </a:extLst>
          </p:cNvPr>
          <p:cNvSpPr>
            <a:spLocks noGrp="1"/>
          </p:cNvSpPr>
          <p:nvPr>
            <p:ph type="ftr" sz="quarter" idx="11"/>
          </p:nvPr>
        </p:nvSpPr>
        <p:spPr/>
        <p:txBody>
          <a:bodyPr/>
          <a:lstStyle/>
          <a:p>
            <a:r>
              <a:rPr lang="ru-RU"/>
              <a:t>Семинар СибНИГМИ</a:t>
            </a:r>
            <a:endParaRPr lang="en-US"/>
          </a:p>
        </p:txBody>
      </p:sp>
      <p:sp>
        <p:nvSpPr>
          <p:cNvPr id="7" name="Slide Number Placeholder 6">
            <a:extLst>
              <a:ext uri="{FF2B5EF4-FFF2-40B4-BE49-F238E27FC236}">
                <a16:creationId xmlns:a16="http://schemas.microsoft.com/office/drawing/2014/main" id="{A3342605-48EB-9483-D861-859535D1760B}"/>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82378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20C3-0DEF-D272-6778-01145EC1B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9F89C1-CE10-8834-3BEF-9FB69C98D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AF0F61-6F79-AD7A-0796-0007C8FC48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E8DA90-186F-C275-140F-A96F3BF51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839F6B-4750-B7ED-89C6-7F95AB8BB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042886-9DB2-6A42-186D-BBEB3C506E92}"/>
              </a:ext>
            </a:extLst>
          </p:cNvPr>
          <p:cNvSpPr>
            <a:spLocks noGrp="1"/>
          </p:cNvSpPr>
          <p:nvPr>
            <p:ph type="dt" sz="half" idx="10"/>
          </p:nvPr>
        </p:nvSpPr>
        <p:spPr/>
        <p:txBody>
          <a:bodyPr/>
          <a:lstStyle/>
          <a:p>
            <a:fld id="{A584857A-88D7-49F4-8C84-8A28B6226D53}" type="datetime1">
              <a:rPr lang="en-US" smtClean="0"/>
              <a:t>7/31/2025</a:t>
            </a:fld>
            <a:endParaRPr lang="en-US"/>
          </a:p>
        </p:txBody>
      </p:sp>
      <p:sp>
        <p:nvSpPr>
          <p:cNvPr id="8" name="Footer Placeholder 7">
            <a:extLst>
              <a:ext uri="{FF2B5EF4-FFF2-40B4-BE49-F238E27FC236}">
                <a16:creationId xmlns:a16="http://schemas.microsoft.com/office/drawing/2014/main" id="{ED686EB5-AFDB-C166-AC34-626F823FD06F}"/>
              </a:ext>
            </a:extLst>
          </p:cNvPr>
          <p:cNvSpPr>
            <a:spLocks noGrp="1"/>
          </p:cNvSpPr>
          <p:nvPr>
            <p:ph type="ftr" sz="quarter" idx="11"/>
          </p:nvPr>
        </p:nvSpPr>
        <p:spPr/>
        <p:txBody>
          <a:bodyPr/>
          <a:lstStyle/>
          <a:p>
            <a:r>
              <a:rPr lang="ru-RU"/>
              <a:t>Семинар СибНИГМИ</a:t>
            </a:r>
            <a:endParaRPr lang="en-US"/>
          </a:p>
        </p:txBody>
      </p:sp>
      <p:sp>
        <p:nvSpPr>
          <p:cNvPr id="9" name="Slide Number Placeholder 8">
            <a:extLst>
              <a:ext uri="{FF2B5EF4-FFF2-40B4-BE49-F238E27FC236}">
                <a16:creationId xmlns:a16="http://schemas.microsoft.com/office/drawing/2014/main" id="{2EAD64CD-1244-05DE-2963-AC2A92C95769}"/>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8981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C237-7096-926F-558D-E86F4407C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BD15B6-E30A-B93F-A8C4-7A24E6B924BD}"/>
              </a:ext>
            </a:extLst>
          </p:cNvPr>
          <p:cNvSpPr>
            <a:spLocks noGrp="1"/>
          </p:cNvSpPr>
          <p:nvPr>
            <p:ph type="dt" sz="half" idx="10"/>
          </p:nvPr>
        </p:nvSpPr>
        <p:spPr/>
        <p:txBody>
          <a:bodyPr/>
          <a:lstStyle/>
          <a:p>
            <a:fld id="{C04BFAA6-10D4-4622-A36F-2A07A7E48A4F}" type="datetime1">
              <a:rPr lang="en-US" smtClean="0"/>
              <a:t>7/31/2025</a:t>
            </a:fld>
            <a:endParaRPr lang="en-US"/>
          </a:p>
        </p:txBody>
      </p:sp>
      <p:sp>
        <p:nvSpPr>
          <p:cNvPr id="4" name="Footer Placeholder 3">
            <a:extLst>
              <a:ext uri="{FF2B5EF4-FFF2-40B4-BE49-F238E27FC236}">
                <a16:creationId xmlns:a16="http://schemas.microsoft.com/office/drawing/2014/main" id="{FABE5610-08B7-3539-1ED7-E4579A3F628C}"/>
              </a:ext>
            </a:extLst>
          </p:cNvPr>
          <p:cNvSpPr>
            <a:spLocks noGrp="1"/>
          </p:cNvSpPr>
          <p:nvPr>
            <p:ph type="ftr" sz="quarter" idx="11"/>
          </p:nvPr>
        </p:nvSpPr>
        <p:spPr/>
        <p:txBody>
          <a:bodyPr/>
          <a:lstStyle/>
          <a:p>
            <a:r>
              <a:rPr lang="ru-RU"/>
              <a:t>Семинар СибНИГМИ</a:t>
            </a:r>
            <a:endParaRPr lang="en-US"/>
          </a:p>
        </p:txBody>
      </p:sp>
      <p:sp>
        <p:nvSpPr>
          <p:cNvPr id="5" name="Slide Number Placeholder 4">
            <a:extLst>
              <a:ext uri="{FF2B5EF4-FFF2-40B4-BE49-F238E27FC236}">
                <a16:creationId xmlns:a16="http://schemas.microsoft.com/office/drawing/2014/main" id="{E6B4CA3A-38FC-FAA3-C07E-11EE013B4463}"/>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29507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466745-7364-2E92-99BE-1AAEE0F945EE}"/>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276AF07F-5CA9-7F47-1F6C-F6559EEE5859}"/>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EA5AFE89-D543-5929-E1A9-156233950C86}"/>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209300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A4C8-96CA-3CAB-4A0C-55759EDAC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60CEEE-4DFF-C299-8BC3-BD0885CD16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92FED-3F03-B83E-FF65-6B4CA12DF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9B6D38-745B-35A6-00D0-16F38A0DB9A9}"/>
              </a:ext>
            </a:extLst>
          </p:cNvPr>
          <p:cNvSpPr>
            <a:spLocks noGrp="1"/>
          </p:cNvSpPr>
          <p:nvPr>
            <p:ph type="dt" sz="half" idx="10"/>
          </p:nvPr>
        </p:nvSpPr>
        <p:spPr/>
        <p:txBody>
          <a:bodyPr/>
          <a:lstStyle/>
          <a:p>
            <a:fld id="{45C98209-8E42-423D-BDF7-4AF392EF01DD}" type="datetime1">
              <a:rPr lang="en-US" smtClean="0"/>
              <a:t>7/31/2025</a:t>
            </a:fld>
            <a:endParaRPr lang="en-US"/>
          </a:p>
        </p:txBody>
      </p:sp>
      <p:sp>
        <p:nvSpPr>
          <p:cNvPr id="6" name="Footer Placeholder 5">
            <a:extLst>
              <a:ext uri="{FF2B5EF4-FFF2-40B4-BE49-F238E27FC236}">
                <a16:creationId xmlns:a16="http://schemas.microsoft.com/office/drawing/2014/main" id="{7814ED30-2391-5726-53D5-3C0B6D8692C2}"/>
              </a:ext>
            </a:extLst>
          </p:cNvPr>
          <p:cNvSpPr>
            <a:spLocks noGrp="1"/>
          </p:cNvSpPr>
          <p:nvPr>
            <p:ph type="ftr" sz="quarter" idx="11"/>
          </p:nvPr>
        </p:nvSpPr>
        <p:spPr/>
        <p:txBody>
          <a:bodyPr/>
          <a:lstStyle/>
          <a:p>
            <a:r>
              <a:rPr lang="ru-RU"/>
              <a:t>Семинар СибНИГМИ</a:t>
            </a:r>
            <a:endParaRPr lang="en-US"/>
          </a:p>
        </p:txBody>
      </p:sp>
      <p:sp>
        <p:nvSpPr>
          <p:cNvPr id="7" name="Slide Number Placeholder 6">
            <a:extLst>
              <a:ext uri="{FF2B5EF4-FFF2-40B4-BE49-F238E27FC236}">
                <a16:creationId xmlns:a16="http://schemas.microsoft.com/office/drawing/2014/main" id="{184C581B-5D27-7F55-5A20-4E8B6C6AAB6E}"/>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413745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56AF-5D01-A2BB-BE17-5B8E004D2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0E16EF-4385-C109-834A-2E7DE51B4F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0AEE00-EB7C-99C5-388C-68571662C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058D1-9ADD-0CF4-32A2-96EAC4E3F489}"/>
              </a:ext>
            </a:extLst>
          </p:cNvPr>
          <p:cNvSpPr>
            <a:spLocks noGrp="1"/>
          </p:cNvSpPr>
          <p:nvPr>
            <p:ph type="dt" sz="half" idx="10"/>
          </p:nvPr>
        </p:nvSpPr>
        <p:spPr/>
        <p:txBody>
          <a:bodyPr/>
          <a:lstStyle/>
          <a:p>
            <a:fld id="{BFAC75EB-7935-4401-8C3F-CA2B66FE9C1F}" type="datetime1">
              <a:rPr lang="en-US" smtClean="0"/>
              <a:t>7/31/2025</a:t>
            </a:fld>
            <a:endParaRPr lang="en-US"/>
          </a:p>
        </p:txBody>
      </p:sp>
      <p:sp>
        <p:nvSpPr>
          <p:cNvPr id="6" name="Footer Placeholder 5">
            <a:extLst>
              <a:ext uri="{FF2B5EF4-FFF2-40B4-BE49-F238E27FC236}">
                <a16:creationId xmlns:a16="http://schemas.microsoft.com/office/drawing/2014/main" id="{C73D37E4-8B5C-E2EC-5030-0960E98F2903}"/>
              </a:ext>
            </a:extLst>
          </p:cNvPr>
          <p:cNvSpPr>
            <a:spLocks noGrp="1"/>
          </p:cNvSpPr>
          <p:nvPr>
            <p:ph type="ftr" sz="quarter" idx="11"/>
          </p:nvPr>
        </p:nvSpPr>
        <p:spPr/>
        <p:txBody>
          <a:bodyPr/>
          <a:lstStyle/>
          <a:p>
            <a:r>
              <a:rPr lang="ru-RU"/>
              <a:t>Семинар СибНИГМИ</a:t>
            </a:r>
            <a:endParaRPr lang="en-US"/>
          </a:p>
        </p:txBody>
      </p:sp>
      <p:sp>
        <p:nvSpPr>
          <p:cNvPr id="7" name="Slide Number Placeholder 6">
            <a:extLst>
              <a:ext uri="{FF2B5EF4-FFF2-40B4-BE49-F238E27FC236}">
                <a16:creationId xmlns:a16="http://schemas.microsoft.com/office/drawing/2014/main" id="{2DAA85D3-001C-050B-8A84-E24F904BB090}"/>
              </a:ext>
            </a:extLst>
          </p:cNvPr>
          <p:cNvSpPr>
            <a:spLocks noGrp="1"/>
          </p:cNvSpPr>
          <p:nvPr>
            <p:ph type="sldNum" sz="quarter" idx="12"/>
          </p:nvPr>
        </p:nvSpPr>
        <p:spPr/>
        <p:txBody>
          <a:bodyPr/>
          <a:lstStyle/>
          <a:p>
            <a:fld id="{001979CD-DCD6-4F97-8482-049F8255DDFA}" type="slidenum">
              <a:rPr lang="en-US" smtClean="0"/>
              <a:t>‹#›</a:t>
            </a:fld>
            <a:endParaRPr lang="en-US"/>
          </a:p>
        </p:txBody>
      </p:sp>
    </p:spTree>
    <p:extLst>
      <p:ext uri="{BB962C8B-B14F-4D97-AF65-F5344CB8AC3E}">
        <p14:creationId xmlns:p14="http://schemas.microsoft.com/office/powerpoint/2010/main" val="338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81E715-9D05-27AE-173A-E9482E7929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F457D-E6E3-1042-67E2-8F65DB566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21579-0844-EE99-4D75-C50202DEC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FF518-C9B6-4C1C-86AE-C767E47CBF13}" type="datetime1">
              <a:rPr lang="en-US" smtClean="0"/>
              <a:t>7/31/2025</a:t>
            </a:fld>
            <a:endParaRPr lang="en-US"/>
          </a:p>
        </p:txBody>
      </p:sp>
      <p:sp>
        <p:nvSpPr>
          <p:cNvPr id="5" name="Footer Placeholder 4">
            <a:extLst>
              <a:ext uri="{FF2B5EF4-FFF2-40B4-BE49-F238E27FC236}">
                <a16:creationId xmlns:a16="http://schemas.microsoft.com/office/drawing/2014/main" id="{50C37DA9-ED96-BA9E-8269-6EAACCB9E6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Семинар СибНИГМИ</a:t>
            </a:r>
            <a:endParaRPr lang="en-US"/>
          </a:p>
        </p:txBody>
      </p:sp>
      <p:sp>
        <p:nvSpPr>
          <p:cNvPr id="6" name="Slide Number Placeholder 5">
            <a:extLst>
              <a:ext uri="{FF2B5EF4-FFF2-40B4-BE49-F238E27FC236}">
                <a16:creationId xmlns:a16="http://schemas.microsoft.com/office/drawing/2014/main" id="{4892B7FB-A1AA-3989-F707-D965C0C16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979CD-DCD6-4F97-8482-049F8255DDFA}" type="slidenum">
              <a:rPr lang="en-US" smtClean="0"/>
              <a:t>‹#›</a:t>
            </a:fld>
            <a:endParaRPr lang="en-US"/>
          </a:p>
        </p:txBody>
      </p:sp>
    </p:spTree>
    <p:extLst>
      <p:ext uri="{BB962C8B-B14F-4D97-AF65-F5344CB8AC3E}">
        <p14:creationId xmlns:p14="http://schemas.microsoft.com/office/powerpoint/2010/main" val="2739069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C04266D-6505-2034-BD64-D51A3DD9E4AC}"/>
              </a:ext>
            </a:extLst>
          </p:cNvPr>
          <p:cNvPicPr>
            <a:picLocks noChangeAspect="1" noChangeArrowheads="1"/>
          </p:cNvPicPr>
          <p:nvPr/>
        </p:nvPicPr>
        <p:blipFill>
          <a:blip r:embed="rId2" cstate="print"/>
          <a:srcRect/>
          <a:stretch>
            <a:fillRect/>
          </a:stretch>
        </p:blipFill>
        <p:spPr bwMode="auto">
          <a:xfrm>
            <a:off x="800969" y="751998"/>
            <a:ext cx="2478807" cy="751333"/>
          </a:xfrm>
          <a:prstGeom prst="rect">
            <a:avLst/>
          </a:prstGeom>
          <a:noFill/>
          <a:ln w="9525">
            <a:noFill/>
            <a:miter lim="800000"/>
            <a:headEnd/>
            <a:tailEnd/>
          </a:ln>
        </p:spPr>
      </p:pic>
      <p:sp>
        <p:nvSpPr>
          <p:cNvPr id="5" name="TextBox 4">
            <a:extLst>
              <a:ext uri="{FF2B5EF4-FFF2-40B4-BE49-F238E27FC236}">
                <a16:creationId xmlns:a16="http://schemas.microsoft.com/office/drawing/2014/main" id="{41512942-CF90-3E8D-2AD8-436B5E72246B}"/>
              </a:ext>
            </a:extLst>
          </p:cNvPr>
          <p:cNvSpPr txBox="1"/>
          <p:nvPr/>
        </p:nvSpPr>
        <p:spPr>
          <a:xfrm>
            <a:off x="7148947" y="567332"/>
            <a:ext cx="4854149"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Семинар ФГБУ «СибНИГМИ», 31 июля 2025 г.</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E3EDA2A-1099-2713-1815-B15C59096AF4}"/>
              </a:ext>
            </a:extLst>
          </p:cNvPr>
          <p:cNvSpPr txBox="1"/>
          <p:nvPr/>
        </p:nvSpPr>
        <p:spPr>
          <a:xfrm>
            <a:off x="3123241" y="2967335"/>
            <a:ext cx="5816208" cy="461665"/>
          </a:xfrm>
          <a:prstGeom prst="rect">
            <a:avLst/>
          </a:prstGeom>
          <a:noFill/>
        </p:spPr>
        <p:txBody>
          <a:bodyPr wrap="none" rtlCol="0">
            <a:spAutoFit/>
          </a:bodyPr>
          <a:lstStyle/>
          <a:p>
            <a:r>
              <a:rPr lang="ru-RU" sz="2400" dirty="0">
                <a:latin typeface="Times New Roman" panose="02020603050405020304" pitchFamily="18" charset="0"/>
                <a:cs typeface="Times New Roman" panose="02020603050405020304" pitchFamily="18" charset="0"/>
              </a:rPr>
              <a:t>О системе ансамблевого прогноза погоды. </a:t>
            </a:r>
            <a:endParaRPr lang="en-US" sz="2400" dirty="0">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33A9FC14-F0D2-5BC3-E7D0-D5355C3AA9E4}"/>
              </a:ext>
            </a:extLst>
          </p:cNvPr>
          <p:cNvSpPr>
            <a:spLocks noGrp="1"/>
          </p:cNvSpPr>
          <p:nvPr>
            <p:ph type="dt" sz="half" idx="10"/>
          </p:nvPr>
        </p:nvSpPr>
        <p:spPr/>
        <p:txBody>
          <a:bodyPr/>
          <a:lstStyle/>
          <a:p>
            <a:fld id="{8F69DF91-2453-4091-AAD8-BCCF52B8ED00}" type="datetime1">
              <a:rPr lang="en-US" smtClean="0"/>
              <a:t>7/31/2025</a:t>
            </a:fld>
            <a:endParaRPr lang="en-US"/>
          </a:p>
        </p:txBody>
      </p:sp>
      <p:sp>
        <p:nvSpPr>
          <p:cNvPr id="8" name="Footer Placeholder 7">
            <a:extLst>
              <a:ext uri="{FF2B5EF4-FFF2-40B4-BE49-F238E27FC236}">
                <a16:creationId xmlns:a16="http://schemas.microsoft.com/office/drawing/2014/main" id="{DCD01247-71B2-89FC-F862-588AC082B610}"/>
              </a:ext>
            </a:extLst>
          </p:cNvPr>
          <p:cNvSpPr>
            <a:spLocks noGrp="1"/>
          </p:cNvSpPr>
          <p:nvPr>
            <p:ph type="ftr" sz="quarter" idx="11"/>
          </p:nvPr>
        </p:nvSpPr>
        <p:spPr/>
        <p:txBody>
          <a:bodyPr/>
          <a:lstStyle/>
          <a:p>
            <a:r>
              <a:rPr lang="ru-RU"/>
              <a:t>Семинар СибНИГМИ</a:t>
            </a:r>
            <a:endParaRPr lang="en-US"/>
          </a:p>
        </p:txBody>
      </p:sp>
      <p:sp>
        <p:nvSpPr>
          <p:cNvPr id="9" name="Slide Number Placeholder 8">
            <a:extLst>
              <a:ext uri="{FF2B5EF4-FFF2-40B4-BE49-F238E27FC236}">
                <a16:creationId xmlns:a16="http://schemas.microsoft.com/office/drawing/2014/main" id="{C7FC14F8-B310-15B8-807C-9B80047AC804}"/>
              </a:ext>
            </a:extLst>
          </p:cNvPr>
          <p:cNvSpPr>
            <a:spLocks noGrp="1"/>
          </p:cNvSpPr>
          <p:nvPr>
            <p:ph type="sldNum" sz="quarter" idx="12"/>
          </p:nvPr>
        </p:nvSpPr>
        <p:spPr/>
        <p:txBody>
          <a:bodyPr/>
          <a:lstStyle/>
          <a:p>
            <a:fld id="{001979CD-DCD6-4F97-8482-049F8255DDFA}" type="slidenum">
              <a:rPr lang="en-US" smtClean="0"/>
              <a:t>1</a:t>
            </a:fld>
            <a:endParaRPr lang="en-US"/>
          </a:p>
        </p:txBody>
      </p:sp>
    </p:spTree>
    <p:extLst>
      <p:ext uri="{BB962C8B-B14F-4D97-AF65-F5344CB8AC3E}">
        <p14:creationId xmlns:p14="http://schemas.microsoft.com/office/powerpoint/2010/main" val="294601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14412E-DBA9-633C-BE48-F1ED3EC15F99}"/>
              </a:ext>
            </a:extLst>
          </p:cNvPr>
          <p:cNvSpPr txBox="1"/>
          <p:nvPr/>
        </p:nvSpPr>
        <p:spPr>
          <a:xfrm>
            <a:off x="1237674" y="286328"/>
            <a:ext cx="9319490" cy="5864875"/>
          </a:xfrm>
          <a:prstGeom prst="rect">
            <a:avLst/>
          </a:prstGeom>
          <a:noFill/>
        </p:spPr>
        <p:txBody>
          <a:bodyPr wrap="square" rtlCol="0">
            <a:spAutoFit/>
          </a:bodyPr>
          <a:lstStyle/>
          <a:p>
            <a:pPr lvl="1">
              <a:lnSpc>
                <a:spcPct val="150000"/>
              </a:lnSpc>
            </a:pPr>
            <a:r>
              <a:rPr lang="ru-RU" dirty="0">
                <a:latin typeface="Times New Roman" panose="02020603050405020304" pitchFamily="18" charset="0"/>
                <a:cs typeface="Times New Roman" panose="02020603050405020304" pitchFamily="18" charset="0"/>
              </a:rPr>
              <a:t>       Как повышение качества численных прогнозов погодных параметров  (осадки,      ветер, температура, облачность), так и развитие </a:t>
            </a:r>
            <a:r>
              <a:rPr lang="ru-RU" i="1" dirty="0">
                <a:solidFill>
                  <a:srgbClr val="FF0000"/>
                </a:solidFill>
                <a:latin typeface="Times New Roman" panose="02020603050405020304" pitchFamily="18" charset="0"/>
                <a:cs typeface="Times New Roman" panose="02020603050405020304" pitchFamily="18" charset="0"/>
              </a:rPr>
              <a:t>систем ансамблевого   прогнозирования (САП)</a:t>
            </a:r>
            <a:r>
              <a:rPr lang="ru-RU" dirty="0">
                <a:latin typeface="Times New Roman" panose="02020603050405020304" pitchFamily="18" charset="0"/>
                <a:cs typeface="Times New Roman" panose="02020603050405020304" pitchFamily="18" charset="0"/>
              </a:rPr>
              <a:t>    повысили возможность ранних предупреждений об экстремальных явлениях</a:t>
            </a:r>
            <a:r>
              <a:rPr lang="ru-RU" dirty="0"/>
              <a:t>.</a:t>
            </a:r>
          </a:p>
          <a:p>
            <a:pPr lvl="1" algn="just">
              <a:lnSpc>
                <a:spcPct val="150000"/>
              </a:lnSpc>
            </a:pPr>
            <a:r>
              <a:rPr lang="ru-RU" dirty="0">
                <a:latin typeface="Times New Roman" panose="02020603050405020304" pitchFamily="18" charset="0"/>
                <a:cs typeface="Times New Roman" panose="02020603050405020304" pitchFamily="18" charset="0"/>
              </a:rPr>
              <a:t>             </a:t>
            </a:r>
          </a:p>
          <a:p>
            <a:pPr lvl="1" algn="ctr">
              <a:lnSpc>
                <a:spcPct val="150000"/>
              </a:lnSpc>
            </a:pPr>
            <a:r>
              <a:rPr lang="ru-RU" b="1" dirty="0">
                <a:highlight>
                  <a:srgbClr val="FFFF00"/>
                </a:highlight>
                <a:latin typeface="Times New Roman" panose="02020603050405020304" pitchFamily="18" charset="0"/>
                <a:cs typeface="Times New Roman" panose="02020603050405020304" pitchFamily="18" charset="0"/>
              </a:rPr>
              <a:t>Почему были необходимы разработки САП? </a:t>
            </a:r>
          </a:p>
          <a:p>
            <a:pPr lvl="1" algn="just">
              <a:lnSpc>
                <a:spcPct val="150000"/>
              </a:lnSpc>
            </a:pPr>
            <a:endParaRPr lang="ru-RU" dirty="0">
              <a:latin typeface="Times New Roman" panose="02020603050405020304" pitchFamily="18" charset="0"/>
              <a:cs typeface="Times New Roman" panose="02020603050405020304" pitchFamily="18" charset="0"/>
            </a:endParaRPr>
          </a:p>
          <a:p>
            <a:pPr lvl="1" algn="just">
              <a:lnSpc>
                <a:spcPct val="150000"/>
              </a:lnSpc>
            </a:pPr>
            <a:r>
              <a:rPr lang="ru-RU" dirty="0">
                <a:latin typeface="Times New Roman" panose="02020603050405020304" pitchFamily="18" charset="0"/>
                <a:cs typeface="Times New Roman" panose="02020603050405020304" pitchFamily="18" charset="0"/>
              </a:rPr>
              <a:t>Научная основа САП в нелинейной хаотической системе, такой как атмосфера, показывает, что </a:t>
            </a:r>
            <a:r>
              <a:rPr lang="ru-RU" dirty="0">
                <a:solidFill>
                  <a:srgbClr val="FF0000"/>
                </a:solidFill>
                <a:latin typeface="Times New Roman" panose="02020603050405020304" pitchFamily="18" charset="0"/>
                <a:cs typeface="Times New Roman" panose="02020603050405020304" pitchFamily="18" charset="0"/>
              </a:rPr>
              <a:t>предсказуемость зависит от потока</a:t>
            </a:r>
            <a:r>
              <a:rPr lang="ru-RU" dirty="0">
                <a:latin typeface="Times New Roman" panose="02020603050405020304" pitchFamily="18" charset="0"/>
                <a:cs typeface="Times New Roman" panose="02020603050405020304" pitchFamily="18" charset="0"/>
              </a:rPr>
              <a:t>. Другими словами, увеличение неизбежных неопределенностей во время прогноза – как в начальном состоянии, так и в модели прогнозирования – варьируется в зависимости от самого потока. Концептуально САП предназначена для предоставления средств прогнозирования такой предсказуемости, зависящей от потока. На практике ценность САП заключается в том, что она позволяет пользователям прогнозов количественно оценивать риск от событий, чувствительных к погодным условиям, в предстоящие дни.</a:t>
            </a:r>
            <a:endParaRPr lang="en-US" dirty="0"/>
          </a:p>
        </p:txBody>
      </p:sp>
      <p:sp>
        <p:nvSpPr>
          <p:cNvPr id="3" name="Date Placeholder 2">
            <a:extLst>
              <a:ext uri="{FF2B5EF4-FFF2-40B4-BE49-F238E27FC236}">
                <a16:creationId xmlns:a16="http://schemas.microsoft.com/office/drawing/2014/main" id="{4E0325B6-61D4-49DF-EB2A-AD727D79F7CC}"/>
              </a:ext>
            </a:extLst>
          </p:cNvPr>
          <p:cNvSpPr>
            <a:spLocks noGrp="1"/>
          </p:cNvSpPr>
          <p:nvPr>
            <p:ph type="dt" sz="half" idx="10"/>
          </p:nvPr>
        </p:nvSpPr>
        <p:spPr/>
        <p:txBody>
          <a:bodyPr/>
          <a:lstStyle/>
          <a:p>
            <a:fld id="{4752BA9E-C1BB-4C9D-97F0-3676F2A45B60}" type="datetime1">
              <a:rPr lang="en-US" smtClean="0"/>
              <a:t>7/31/2025</a:t>
            </a:fld>
            <a:endParaRPr lang="en-US"/>
          </a:p>
        </p:txBody>
      </p:sp>
      <p:sp>
        <p:nvSpPr>
          <p:cNvPr id="4" name="Footer Placeholder 3">
            <a:extLst>
              <a:ext uri="{FF2B5EF4-FFF2-40B4-BE49-F238E27FC236}">
                <a16:creationId xmlns:a16="http://schemas.microsoft.com/office/drawing/2014/main" id="{8EC839C4-8302-8C6D-B88F-7C34B3D25E93}"/>
              </a:ext>
            </a:extLst>
          </p:cNvPr>
          <p:cNvSpPr>
            <a:spLocks noGrp="1"/>
          </p:cNvSpPr>
          <p:nvPr>
            <p:ph type="ftr" sz="quarter" idx="11"/>
          </p:nvPr>
        </p:nvSpPr>
        <p:spPr/>
        <p:txBody>
          <a:bodyPr/>
          <a:lstStyle/>
          <a:p>
            <a:r>
              <a:rPr lang="ru-RU"/>
              <a:t>Семинар СибНИГМИ</a:t>
            </a:r>
            <a:endParaRPr lang="en-US"/>
          </a:p>
        </p:txBody>
      </p:sp>
      <p:sp>
        <p:nvSpPr>
          <p:cNvPr id="5" name="Slide Number Placeholder 4">
            <a:extLst>
              <a:ext uri="{FF2B5EF4-FFF2-40B4-BE49-F238E27FC236}">
                <a16:creationId xmlns:a16="http://schemas.microsoft.com/office/drawing/2014/main" id="{749F63EA-32D5-99EB-36B1-748091A2CABD}"/>
              </a:ext>
            </a:extLst>
          </p:cNvPr>
          <p:cNvSpPr>
            <a:spLocks noGrp="1"/>
          </p:cNvSpPr>
          <p:nvPr>
            <p:ph type="sldNum" sz="quarter" idx="12"/>
          </p:nvPr>
        </p:nvSpPr>
        <p:spPr/>
        <p:txBody>
          <a:bodyPr/>
          <a:lstStyle/>
          <a:p>
            <a:fld id="{001979CD-DCD6-4F97-8482-049F8255DDFA}" type="slidenum">
              <a:rPr lang="en-US" smtClean="0"/>
              <a:t>10</a:t>
            </a:fld>
            <a:endParaRPr lang="en-US" dirty="0"/>
          </a:p>
        </p:txBody>
      </p:sp>
    </p:spTree>
    <p:extLst>
      <p:ext uri="{BB962C8B-B14F-4D97-AF65-F5344CB8AC3E}">
        <p14:creationId xmlns:p14="http://schemas.microsoft.com/office/powerpoint/2010/main" val="77663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DCE56-2875-332A-0366-1B82592741CC}"/>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7B7A0AA8-D02C-B8A8-58B7-44F9C250E2FD}"/>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8FB2311C-C81E-C4B6-4B1F-1F7E729519F1}"/>
              </a:ext>
            </a:extLst>
          </p:cNvPr>
          <p:cNvSpPr>
            <a:spLocks noGrp="1"/>
          </p:cNvSpPr>
          <p:nvPr>
            <p:ph type="sldNum" sz="quarter" idx="12"/>
          </p:nvPr>
        </p:nvSpPr>
        <p:spPr/>
        <p:txBody>
          <a:bodyPr/>
          <a:lstStyle/>
          <a:p>
            <a:fld id="{001979CD-DCD6-4F97-8482-049F8255DDFA}" type="slidenum">
              <a:rPr lang="en-US" smtClean="0"/>
              <a:t>11</a:t>
            </a:fld>
            <a:endParaRPr lang="en-US"/>
          </a:p>
        </p:txBody>
      </p:sp>
      <p:pic>
        <p:nvPicPr>
          <p:cNvPr id="9" name="Изображение4">
            <a:extLst>
              <a:ext uri="{FF2B5EF4-FFF2-40B4-BE49-F238E27FC236}">
                <a16:creationId xmlns:a16="http://schemas.microsoft.com/office/drawing/2014/main" id="{EDABFC56-0566-891F-768A-6C42AD21944B}"/>
              </a:ext>
            </a:extLst>
          </p:cNvPr>
          <p:cNvPicPr>
            <a:picLocks noChangeAspect="1"/>
          </p:cNvPicPr>
          <p:nvPr/>
        </p:nvPicPr>
        <p:blipFill>
          <a:blip r:embed="rId2"/>
          <a:stretch>
            <a:fillRect/>
          </a:stretch>
        </p:blipFill>
        <p:spPr bwMode="auto">
          <a:xfrm>
            <a:off x="715820" y="584518"/>
            <a:ext cx="5156200" cy="2872105"/>
          </a:xfrm>
          <a:prstGeom prst="rect">
            <a:avLst/>
          </a:prstGeom>
        </p:spPr>
      </p:pic>
      <p:pic>
        <p:nvPicPr>
          <p:cNvPr id="10" name="Изображение7">
            <a:extLst>
              <a:ext uri="{FF2B5EF4-FFF2-40B4-BE49-F238E27FC236}">
                <a16:creationId xmlns:a16="http://schemas.microsoft.com/office/drawing/2014/main" id="{C478C861-A50B-E39B-42A3-4AEBAF038EA5}"/>
              </a:ext>
            </a:extLst>
          </p:cNvPr>
          <p:cNvPicPr>
            <a:picLocks noChangeAspect="1"/>
          </p:cNvPicPr>
          <p:nvPr/>
        </p:nvPicPr>
        <p:blipFill>
          <a:blip r:embed="rId3"/>
          <a:stretch>
            <a:fillRect/>
          </a:stretch>
        </p:blipFill>
        <p:spPr bwMode="auto">
          <a:xfrm>
            <a:off x="6319981" y="555328"/>
            <a:ext cx="5033819" cy="2873672"/>
          </a:xfrm>
          <a:prstGeom prst="rect">
            <a:avLst/>
          </a:prstGeom>
        </p:spPr>
      </p:pic>
      <p:pic>
        <p:nvPicPr>
          <p:cNvPr id="11" name="Изображение8">
            <a:extLst>
              <a:ext uri="{FF2B5EF4-FFF2-40B4-BE49-F238E27FC236}">
                <a16:creationId xmlns:a16="http://schemas.microsoft.com/office/drawing/2014/main" id="{15C424E4-E926-4FFF-3260-7BD4E8EDACE8}"/>
              </a:ext>
            </a:extLst>
          </p:cNvPr>
          <p:cNvPicPr>
            <a:picLocks noChangeAspect="1"/>
          </p:cNvPicPr>
          <p:nvPr/>
        </p:nvPicPr>
        <p:blipFill>
          <a:blip r:embed="rId4"/>
          <a:stretch>
            <a:fillRect/>
          </a:stretch>
        </p:blipFill>
        <p:spPr bwMode="auto">
          <a:xfrm>
            <a:off x="2739707" y="3578066"/>
            <a:ext cx="6712585" cy="2656840"/>
          </a:xfrm>
          <a:prstGeom prst="rect">
            <a:avLst/>
          </a:prstGeom>
        </p:spPr>
      </p:pic>
    </p:spTree>
    <p:extLst>
      <p:ext uri="{BB962C8B-B14F-4D97-AF65-F5344CB8AC3E}">
        <p14:creationId xmlns:p14="http://schemas.microsoft.com/office/powerpoint/2010/main" val="193746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2EC40-8FF5-4C00-1034-1577D05F0894}"/>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6E556E30-C0E3-4DC8-3FBE-B937B1755B19}"/>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EA193509-C646-237E-032C-043BE478159F}"/>
              </a:ext>
            </a:extLst>
          </p:cNvPr>
          <p:cNvSpPr>
            <a:spLocks noGrp="1"/>
          </p:cNvSpPr>
          <p:nvPr>
            <p:ph type="sldNum" sz="quarter" idx="12"/>
          </p:nvPr>
        </p:nvSpPr>
        <p:spPr/>
        <p:txBody>
          <a:bodyPr/>
          <a:lstStyle/>
          <a:p>
            <a:fld id="{001979CD-DCD6-4F97-8482-049F8255DDFA}" type="slidenum">
              <a:rPr lang="en-US" smtClean="0"/>
              <a:t>12</a:t>
            </a:fld>
            <a:endParaRPr lang="en-US"/>
          </a:p>
        </p:txBody>
      </p:sp>
      <p:sp>
        <p:nvSpPr>
          <p:cNvPr id="6" name="TextBox 5">
            <a:extLst>
              <a:ext uri="{FF2B5EF4-FFF2-40B4-BE49-F238E27FC236}">
                <a16:creationId xmlns:a16="http://schemas.microsoft.com/office/drawing/2014/main" id="{EFD2EE34-7169-C6C5-7EFA-4257BF08A1F2}"/>
              </a:ext>
            </a:extLst>
          </p:cNvPr>
          <p:cNvSpPr txBox="1"/>
          <p:nvPr/>
        </p:nvSpPr>
        <p:spPr>
          <a:xfrm>
            <a:off x="760845" y="849181"/>
            <a:ext cx="10670309" cy="4849404"/>
          </a:xfrm>
          <a:prstGeom prst="rect">
            <a:avLst/>
          </a:prstGeom>
          <a:noFill/>
        </p:spPr>
        <p:txBody>
          <a:bodyPr wrap="square">
            <a:spAutoFit/>
          </a:bodyPr>
          <a:lstStyle/>
          <a:p>
            <a:pPr algn="just">
              <a:lnSpc>
                <a:spcPct val="150000"/>
              </a:lnSpc>
            </a:pPr>
            <a:r>
              <a:rPr lang="ru-RU" sz="1600" dirty="0">
                <a:latin typeface="Times New Roman" panose="02020603050405020304" pitchFamily="18" charset="0"/>
                <a:cs typeface="Times New Roman" panose="02020603050405020304" pitchFamily="18" charset="0"/>
              </a:rPr>
              <a:t>Получив распределение вероятностей, его можно интерпретировать несколькими способами, что может быть полезно для различных приложений, как показано ниже. В части а) распределение может предоставлять набор значений квантилей, включая медиану (50-й процентиль), квантили (25-й и 75-й процентили) или более экстремальные значения, такие как показанные 5-й и 95-й процентили. Медиана может использоваться как простое детерминированное значение наилучшей оценки, в то время как пара подходящих квантилей может предоставлять эмпирическую погрешность этой оценки. Набор квантилей может использоваться для более полного представления диапазона возможных значений, например, в виде диаграммы. Стоит отметить, что, поскольку распределение ансамбля является эмпирическим, квантили могут быть неравномерно распределены по обе стороны от медианы в значениях параметров. Альтернативным способом представления диапазона ансамбля может быть простое использование максимального и минимального значений членов ансамбля, как показано в части б). Ключевое отличие здесь состоит в том, что, хотя квантили в части а) могут быть интерполированы между членами ансамбля, в части б) мы явно используем значения параметров от конкретных членов ансамбля — здесь максимум и минимум (в этом месте и для этого параметра).</a:t>
            </a:r>
            <a:endParaRPr lang="en-US" sz="1600" dirty="0">
              <a:latin typeface="Times New Roman" panose="02020603050405020304" pitchFamily="18" charset="0"/>
              <a:cs typeface="Times New Roman" panose="02020603050405020304" pitchFamily="18" charset="0"/>
            </a:endParaRPr>
          </a:p>
          <a:p>
            <a:pPr algn="just">
              <a:lnSpc>
                <a:spcPct val="150000"/>
              </a:lnSpc>
            </a:pPr>
            <a:r>
              <a:rPr lang="ru-RU" sz="16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Квантиль</a:t>
            </a: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значение, которое заданная случайная величина не превышает с фиксированной вероятностью.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07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87308-4E7B-C21E-DDA4-E87A9F9E82C4}"/>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6D01A82A-9CA0-84B4-0A98-0C715D2B9043}"/>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D0D4AFB8-0635-9ED7-EF7E-F8EFFD785260}"/>
              </a:ext>
            </a:extLst>
          </p:cNvPr>
          <p:cNvSpPr>
            <a:spLocks noGrp="1"/>
          </p:cNvSpPr>
          <p:nvPr>
            <p:ph type="sldNum" sz="quarter" idx="12"/>
          </p:nvPr>
        </p:nvSpPr>
        <p:spPr/>
        <p:txBody>
          <a:bodyPr/>
          <a:lstStyle/>
          <a:p>
            <a:fld id="{001979CD-DCD6-4F97-8482-049F8255DDFA}" type="slidenum">
              <a:rPr lang="en-US" smtClean="0"/>
              <a:t>13</a:t>
            </a:fld>
            <a:endParaRPr lang="en-US"/>
          </a:p>
        </p:txBody>
      </p:sp>
      <p:pic>
        <p:nvPicPr>
          <p:cNvPr id="5" name="Изображение8">
            <a:extLst>
              <a:ext uri="{FF2B5EF4-FFF2-40B4-BE49-F238E27FC236}">
                <a16:creationId xmlns:a16="http://schemas.microsoft.com/office/drawing/2014/main" id="{030B3CE8-2E79-AE16-9A12-F8A377A5A05F}"/>
              </a:ext>
            </a:extLst>
          </p:cNvPr>
          <p:cNvPicPr>
            <a:picLocks noChangeAspect="1"/>
          </p:cNvPicPr>
          <p:nvPr/>
        </p:nvPicPr>
        <p:blipFill>
          <a:blip r:embed="rId2"/>
          <a:stretch>
            <a:fillRect/>
          </a:stretch>
        </p:blipFill>
        <p:spPr bwMode="auto">
          <a:xfrm>
            <a:off x="440923" y="1161473"/>
            <a:ext cx="11457949" cy="4535054"/>
          </a:xfrm>
          <a:prstGeom prst="rect">
            <a:avLst/>
          </a:prstGeom>
        </p:spPr>
      </p:pic>
    </p:spTree>
    <p:extLst>
      <p:ext uri="{BB962C8B-B14F-4D97-AF65-F5344CB8AC3E}">
        <p14:creationId xmlns:p14="http://schemas.microsoft.com/office/powerpoint/2010/main" val="355086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DC359-6235-B256-D31F-1B4CD4CCC5AE}"/>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17BAE68E-D6B0-E38F-A045-234B45AC4EE3}"/>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BF09E2FD-E61D-8A86-6FA1-94F6D4E8C118}"/>
              </a:ext>
            </a:extLst>
          </p:cNvPr>
          <p:cNvSpPr>
            <a:spLocks noGrp="1"/>
          </p:cNvSpPr>
          <p:nvPr>
            <p:ph type="sldNum" sz="quarter" idx="12"/>
          </p:nvPr>
        </p:nvSpPr>
        <p:spPr/>
        <p:txBody>
          <a:bodyPr/>
          <a:lstStyle/>
          <a:p>
            <a:fld id="{001979CD-DCD6-4F97-8482-049F8255DDFA}" type="slidenum">
              <a:rPr lang="en-US" smtClean="0"/>
              <a:t>14</a:t>
            </a:fld>
            <a:endParaRPr lang="en-US"/>
          </a:p>
        </p:txBody>
      </p:sp>
      <p:sp>
        <p:nvSpPr>
          <p:cNvPr id="6" name="TextBox 5">
            <a:extLst>
              <a:ext uri="{FF2B5EF4-FFF2-40B4-BE49-F238E27FC236}">
                <a16:creationId xmlns:a16="http://schemas.microsoft.com/office/drawing/2014/main" id="{5037DEB1-5916-0E21-72F4-CC99DD3DEF68}"/>
              </a:ext>
            </a:extLst>
          </p:cNvPr>
          <p:cNvSpPr txBox="1"/>
          <p:nvPr/>
        </p:nvSpPr>
        <p:spPr>
          <a:xfrm>
            <a:off x="1214582" y="1625783"/>
            <a:ext cx="9762836" cy="3366563"/>
          </a:xfrm>
          <a:prstGeom prst="rect">
            <a:avLst/>
          </a:prstGeom>
          <a:noFill/>
        </p:spPr>
        <p:txBody>
          <a:bodyPr wrap="square">
            <a:spAutoFit/>
          </a:bodyPr>
          <a:lstStyle/>
          <a:p>
            <a:pPr algn="just">
              <a:lnSpc>
                <a:spcPct val="150000"/>
              </a:lnSpc>
            </a:pPr>
            <a:r>
              <a:rPr lang="ru-RU" dirty="0">
                <a:latin typeface="Times New Roman" panose="02020603050405020304" pitchFamily="18" charset="0"/>
                <a:cs typeface="Times New Roman" panose="02020603050405020304" pitchFamily="18" charset="0"/>
              </a:rPr>
              <a:t>Ансамблевые прогнозы чаще всего связаны с генерацией вероятностей, что проиллюстрировано в части c), где вероятность превышения порогового значения определяется площадью под распределением, ограниченным пороговым значением. Такие вероятности, как правило, наиболее полезны, когда порог представляет собой некий уровень, за пределами которого погодный параметр, вероятно, окажет значительное влияние. Одним из наиболее известных является простая «</a:t>
            </a:r>
            <a:r>
              <a:rPr lang="ru-RU" b="1" dirty="0">
                <a:solidFill>
                  <a:srgbClr val="0070C0"/>
                </a:solidFill>
                <a:latin typeface="Times New Roman" panose="02020603050405020304" pitchFamily="18" charset="0"/>
                <a:cs typeface="Times New Roman" panose="02020603050405020304" pitchFamily="18" charset="0"/>
              </a:rPr>
              <a:t>вероятность осадков</a:t>
            </a:r>
            <a:r>
              <a:rPr lang="ru-RU" dirty="0">
                <a:latin typeface="Times New Roman" panose="02020603050405020304" pitchFamily="18" charset="0"/>
                <a:cs typeface="Times New Roman" panose="02020603050405020304" pitchFamily="18" charset="0"/>
              </a:rPr>
              <a:t>». Вероятности часто полезны для более экстремальных событий с потенциально более серьёзными последствиями, например, сильных дождей, способных вызвать внезапные наводнения, или сильных ветров.</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80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1270E-55C0-6C6F-C453-40868BC1BBAF}"/>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3F02A8E0-C521-D19F-5978-57EC3D47F8D7}"/>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05D2F9B2-7A05-71A5-16AA-CACD71ED0CA4}"/>
              </a:ext>
            </a:extLst>
          </p:cNvPr>
          <p:cNvSpPr>
            <a:spLocks noGrp="1"/>
          </p:cNvSpPr>
          <p:nvPr>
            <p:ph type="sldNum" sz="quarter" idx="12"/>
          </p:nvPr>
        </p:nvSpPr>
        <p:spPr/>
        <p:txBody>
          <a:bodyPr/>
          <a:lstStyle/>
          <a:p>
            <a:fld id="{001979CD-DCD6-4F97-8482-049F8255DDFA}" type="slidenum">
              <a:rPr lang="en-US" smtClean="0"/>
              <a:t>15</a:t>
            </a:fld>
            <a:endParaRPr lang="en-US"/>
          </a:p>
        </p:txBody>
      </p:sp>
      <p:pic>
        <p:nvPicPr>
          <p:cNvPr id="6" name="Picture 5">
            <a:extLst>
              <a:ext uri="{FF2B5EF4-FFF2-40B4-BE49-F238E27FC236}">
                <a16:creationId xmlns:a16="http://schemas.microsoft.com/office/drawing/2014/main" id="{4438C3B7-E652-1879-93A5-301E2C730696}"/>
              </a:ext>
            </a:extLst>
          </p:cNvPr>
          <p:cNvPicPr>
            <a:picLocks noChangeAspect="1"/>
          </p:cNvPicPr>
          <p:nvPr/>
        </p:nvPicPr>
        <p:blipFill>
          <a:blip r:embed="rId2"/>
          <a:stretch>
            <a:fillRect/>
          </a:stretch>
        </p:blipFill>
        <p:spPr>
          <a:xfrm>
            <a:off x="2418241" y="798306"/>
            <a:ext cx="7136134" cy="3562572"/>
          </a:xfrm>
          <a:prstGeom prst="rect">
            <a:avLst/>
          </a:prstGeom>
        </p:spPr>
      </p:pic>
      <p:sp>
        <p:nvSpPr>
          <p:cNvPr id="8" name="TextBox 7">
            <a:extLst>
              <a:ext uri="{FF2B5EF4-FFF2-40B4-BE49-F238E27FC236}">
                <a16:creationId xmlns:a16="http://schemas.microsoft.com/office/drawing/2014/main" id="{E01ACE7A-73CC-CC26-F24F-370D976599F8}"/>
              </a:ext>
            </a:extLst>
          </p:cNvPr>
          <p:cNvSpPr txBox="1"/>
          <p:nvPr/>
        </p:nvSpPr>
        <p:spPr>
          <a:xfrm>
            <a:off x="2418241" y="4360878"/>
            <a:ext cx="7136134" cy="523220"/>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Схематическая диаграмма ансамблевого прогноза, используемого для оценки вероятности </a:t>
            </a:r>
            <a:r>
              <a:rPr lang="ru-RU" sz="1400" b="1" dirty="0">
                <a:solidFill>
                  <a:srgbClr val="0070C0"/>
                </a:solidFill>
                <a:latin typeface="Times New Roman" panose="02020603050405020304" pitchFamily="18" charset="0"/>
                <a:cs typeface="Times New Roman" panose="02020603050405020304" pitchFamily="18" charset="0"/>
              </a:rPr>
              <a:t>осадков</a:t>
            </a:r>
            <a:r>
              <a:rPr lang="ru-RU" sz="1400" dirty="0">
                <a:latin typeface="Times New Roman" panose="02020603050405020304" pitchFamily="18" charset="0"/>
                <a:cs typeface="Times New Roman" panose="02020603050405020304" pitchFamily="18" charset="0"/>
              </a:rPr>
              <a:t> в Великобритании. Из работы Бауэра и др. (2015).</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0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C93C8-5A39-9D88-C021-944CEC420E3F}"/>
              </a:ext>
            </a:extLst>
          </p:cNvPr>
          <p:cNvSpPr>
            <a:spLocks noGrp="1"/>
          </p:cNvSpPr>
          <p:nvPr>
            <p:ph type="dt" sz="half" idx="10"/>
          </p:nvPr>
        </p:nvSpPr>
        <p:spPr/>
        <p:txBody>
          <a:bodyPr/>
          <a:lstStyle/>
          <a:p>
            <a:fld id="{41D3D8CD-5FF1-4920-A256-975896026217}" type="datetime1">
              <a:rPr lang="en-US" smtClean="0"/>
              <a:t>7/31/2025</a:t>
            </a:fld>
            <a:endParaRPr lang="en-US"/>
          </a:p>
        </p:txBody>
      </p:sp>
      <p:sp>
        <p:nvSpPr>
          <p:cNvPr id="3" name="Footer Placeholder 2">
            <a:extLst>
              <a:ext uri="{FF2B5EF4-FFF2-40B4-BE49-F238E27FC236}">
                <a16:creationId xmlns:a16="http://schemas.microsoft.com/office/drawing/2014/main" id="{070DFD0C-3400-3CD4-7FC7-39ADAC0AA41B}"/>
              </a:ext>
            </a:extLst>
          </p:cNvPr>
          <p:cNvSpPr>
            <a:spLocks noGrp="1"/>
          </p:cNvSpPr>
          <p:nvPr>
            <p:ph type="ftr" sz="quarter" idx="11"/>
          </p:nvPr>
        </p:nvSpPr>
        <p:spPr/>
        <p:txBody>
          <a:bodyPr/>
          <a:lstStyle/>
          <a:p>
            <a:r>
              <a:rPr lang="ru-RU" dirty="0"/>
              <a:t>Семинар СибНИГМИ</a:t>
            </a:r>
            <a:endParaRPr lang="en-US" dirty="0"/>
          </a:p>
        </p:txBody>
      </p:sp>
      <p:sp>
        <p:nvSpPr>
          <p:cNvPr id="4" name="Slide Number Placeholder 3">
            <a:extLst>
              <a:ext uri="{FF2B5EF4-FFF2-40B4-BE49-F238E27FC236}">
                <a16:creationId xmlns:a16="http://schemas.microsoft.com/office/drawing/2014/main" id="{CCF361E0-F069-433E-D574-B6B99962D782}"/>
              </a:ext>
            </a:extLst>
          </p:cNvPr>
          <p:cNvSpPr>
            <a:spLocks noGrp="1"/>
          </p:cNvSpPr>
          <p:nvPr>
            <p:ph type="sldNum" sz="quarter" idx="12"/>
          </p:nvPr>
        </p:nvSpPr>
        <p:spPr/>
        <p:txBody>
          <a:bodyPr/>
          <a:lstStyle/>
          <a:p>
            <a:fld id="{001979CD-DCD6-4F97-8482-049F8255DDFA}" type="slidenum">
              <a:rPr lang="en-US" smtClean="0"/>
              <a:t>16</a:t>
            </a:fld>
            <a:endParaRPr lang="en-US" dirty="0"/>
          </a:p>
        </p:txBody>
      </p:sp>
      <p:sp>
        <p:nvSpPr>
          <p:cNvPr id="6" name="TextBox 5">
            <a:extLst>
              <a:ext uri="{FF2B5EF4-FFF2-40B4-BE49-F238E27FC236}">
                <a16:creationId xmlns:a16="http://schemas.microsoft.com/office/drawing/2014/main" id="{D31DBF90-85AB-0699-6EC8-DC34C5E75C1D}"/>
              </a:ext>
            </a:extLst>
          </p:cNvPr>
          <p:cNvSpPr txBox="1"/>
          <p:nvPr/>
        </p:nvSpPr>
        <p:spPr>
          <a:xfrm>
            <a:off x="1403927" y="499223"/>
            <a:ext cx="9384146" cy="5859553"/>
          </a:xfrm>
          <a:prstGeom prst="rect">
            <a:avLst/>
          </a:prstGeom>
          <a:noFill/>
        </p:spPr>
        <p:txBody>
          <a:bodyPr wrap="square">
            <a:spAutoFit/>
          </a:bodyPr>
          <a:lstStyle/>
          <a:p>
            <a:pPr algn="just">
              <a:lnSpc>
                <a:spcPct val="150000"/>
              </a:lnSpc>
            </a:pPr>
            <a:r>
              <a:rPr lang="ru-RU" dirty="0">
                <a:latin typeface="Times New Roman" panose="02020603050405020304" pitchFamily="18" charset="0"/>
                <a:cs typeface="Times New Roman" panose="02020603050405020304" pitchFamily="18" charset="0"/>
              </a:rPr>
              <a:t>Ключевым элементом любой </a:t>
            </a:r>
            <a:r>
              <a:rPr lang="ru-RU" b="1" dirty="0">
                <a:solidFill>
                  <a:srgbClr val="FF0000"/>
                </a:solidFill>
                <a:latin typeface="Times New Roman" panose="02020603050405020304" pitchFamily="18" charset="0"/>
                <a:cs typeface="Times New Roman" panose="02020603050405020304" pitchFamily="18" charset="0"/>
              </a:rPr>
              <a:t>системы ансамблевого прогнозирования </a:t>
            </a:r>
            <a:r>
              <a:rPr lang="ru-RU" dirty="0">
                <a:latin typeface="Times New Roman" panose="02020603050405020304" pitchFamily="18" charset="0"/>
                <a:cs typeface="Times New Roman" panose="02020603050405020304" pitchFamily="18" charset="0"/>
              </a:rPr>
              <a:t>является представление этих «</a:t>
            </a:r>
            <a:r>
              <a:rPr lang="ru-RU" dirty="0">
                <a:solidFill>
                  <a:srgbClr val="FF0000"/>
                </a:solidFill>
                <a:latin typeface="Times New Roman" panose="02020603050405020304" pitchFamily="18" charset="0"/>
                <a:cs typeface="Times New Roman" panose="02020603050405020304" pitchFamily="18" charset="0"/>
              </a:rPr>
              <a:t>неизбежных неопределенностей</a:t>
            </a:r>
            <a:r>
              <a:rPr lang="ru-RU" dirty="0">
                <a:latin typeface="Times New Roman" panose="02020603050405020304" pitchFamily="18" charset="0"/>
                <a:cs typeface="Times New Roman" panose="02020603050405020304" pitchFamily="18" charset="0"/>
              </a:rPr>
              <a:t>». В принципе, эти неопределенности должны быть представлены случайными выборками известных распределений вероятностей ошибок («</a:t>
            </a:r>
            <a:r>
              <a:rPr lang="ru-RU" dirty="0">
                <a:solidFill>
                  <a:srgbClr val="FF0000"/>
                </a:solidFill>
                <a:latin typeface="Times New Roman" panose="02020603050405020304" pitchFamily="18" charset="0"/>
                <a:cs typeface="Times New Roman" panose="02020603050405020304" pitchFamily="18" charset="0"/>
              </a:rPr>
              <a:t>известные неизвестные</a:t>
            </a:r>
            <a:r>
              <a:rPr lang="ru-RU" dirty="0">
                <a:latin typeface="Times New Roman" panose="02020603050405020304" pitchFamily="18" charset="0"/>
                <a:cs typeface="Times New Roman" panose="02020603050405020304" pitchFamily="18" charset="0"/>
              </a:rPr>
              <a:t>»). Однако на практике такие распределения вероятностей неизвестны. Например, потенциальные источники исходных ошибок возникают не только из-за </a:t>
            </a:r>
            <a:r>
              <a:rPr lang="ru-RU" b="1" dirty="0">
                <a:solidFill>
                  <a:srgbClr val="FF0000"/>
                </a:solidFill>
                <a:latin typeface="Times New Roman" panose="02020603050405020304" pitchFamily="18" charset="0"/>
                <a:cs typeface="Times New Roman" panose="02020603050405020304" pitchFamily="18" charset="0"/>
              </a:rPr>
              <a:t>ошибок самих наблюдений</a:t>
            </a:r>
            <a:r>
              <a:rPr lang="ru-RU" dirty="0">
                <a:latin typeface="Times New Roman" panose="02020603050405020304" pitchFamily="18" charset="0"/>
                <a:cs typeface="Times New Roman" panose="02020603050405020304" pitchFamily="18" charset="0"/>
              </a:rPr>
              <a:t>, но и из-за многих других связанных с ними источников: ошибок, связанных с предположением о том, что на </a:t>
            </a:r>
            <a:r>
              <a:rPr lang="ru-RU" dirty="0">
                <a:solidFill>
                  <a:srgbClr val="FF0000"/>
                </a:solidFill>
                <a:latin typeface="Times New Roman" panose="02020603050405020304" pitchFamily="18" charset="0"/>
                <a:cs typeface="Times New Roman" panose="02020603050405020304" pitchFamily="18" charset="0"/>
              </a:rPr>
              <a:t>наблюдения не оказывают существенного влияния масштабы движения,</a:t>
            </a:r>
            <a:r>
              <a:rPr lang="ru-RU" dirty="0">
                <a:latin typeface="Times New Roman" panose="02020603050405020304" pitchFamily="18" charset="0"/>
                <a:cs typeface="Times New Roman" panose="02020603050405020304" pitchFamily="18" charset="0"/>
              </a:rPr>
              <a:t> которые модель прогнозирования не может представить (репрезентативность), ошибок, связанных с </a:t>
            </a:r>
            <a:r>
              <a:rPr lang="ru-RU" dirty="0">
                <a:solidFill>
                  <a:srgbClr val="FF0000"/>
                </a:solidFill>
                <a:latin typeface="Times New Roman" panose="02020603050405020304" pitchFamily="18" charset="0"/>
                <a:cs typeface="Times New Roman" panose="02020603050405020304" pitchFamily="18" charset="0"/>
              </a:rPr>
              <a:t>отбрасыванием наблюдений </a:t>
            </a:r>
            <a:r>
              <a:rPr lang="ru-RU" dirty="0">
                <a:latin typeface="Times New Roman" panose="02020603050405020304" pitchFamily="18" charset="0"/>
                <a:cs typeface="Times New Roman" panose="02020603050405020304" pitchFamily="18" charset="0"/>
              </a:rPr>
              <a:t>из-за </a:t>
            </a:r>
            <a:r>
              <a:rPr lang="ru-RU" dirty="0">
                <a:solidFill>
                  <a:srgbClr val="FF0000"/>
                </a:solidFill>
                <a:latin typeface="Times New Roman" panose="02020603050405020304" pitchFamily="18" charset="0"/>
                <a:cs typeface="Times New Roman" panose="02020603050405020304" pitchFamily="18" charset="0"/>
              </a:rPr>
              <a:t>несоответствия данным соседних наблюдений или прогнозов, основанных на предположении о первом приближении</a:t>
            </a:r>
            <a:r>
              <a:rPr lang="ru-RU" dirty="0">
                <a:latin typeface="Times New Roman" panose="02020603050405020304" pitchFamily="18" charset="0"/>
                <a:cs typeface="Times New Roman" panose="02020603050405020304" pitchFamily="18" charset="0"/>
              </a:rPr>
              <a:t> (контроль качества), ошибок в методологии, используемой для ассимиляции наблюдений в модель, и ошибок в модели прогнозирования, используемой для распространения информации из наблюдений вперед и назад во времени в процессе ассимиляции.</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2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E5EACA-8E44-D949-D9BE-705785D34828}"/>
              </a:ext>
            </a:extLst>
          </p:cNvPr>
          <p:cNvSpPr>
            <a:spLocks noGrp="1"/>
          </p:cNvSpPr>
          <p:nvPr>
            <p:ph type="dt" sz="half" idx="10"/>
          </p:nvPr>
        </p:nvSpPr>
        <p:spPr/>
        <p:txBody>
          <a:bodyPr/>
          <a:lstStyle/>
          <a:p>
            <a:fld id="{AB499F66-929B-4374-B014-F16CC3091BEE}" type="datetime1">
              <a:rPr lang="en-US" smtClean="0"/>
              <a:t>7/31/2025</a:t>
            </a:fld>
            <a:endParaRPr lang="en-US"/>
          </a:p>
        </p:txBody>
      </p:sp>
      <p:sp>
        <p:nvSpPr>
          <p:cNvPr id="3" name="Footer Placeholder 2">
            <a:extLst>
              <a:ext uri="{FF2B5EF4-FFF2-40B4-BE49-F238E27FC236}">
                <a16:creationId xmlns:a16="http://schemas.microsoft.com/office/drawing/2014/main" id="{22E64CCB-1FA6-4EE8-C23E-4DB82035822C}"/>
              </a:ext>
            </a:extLst>
          </p:cNvPr>
          <p:cNvSpPr>
            <a:spLocks noGrp="1"/>
          </p:cNvSpPr>
          <p:nvPr>
            <p:ph type="ftr" sz="quarter" idx="11"/>
          </p:nvPr>
        </p:nvSpPr>
        <p:spPr/>
        <p:txBody>
          <a:bodyPr/>
          <a:lstStyle/>
          <a:p>
            <a:r>
              <a:rPr lang="ru-RU" dirty="0"/>
              <a:t>Семинар СибНИГМИ</a:t>
            </a:r>
            <a:endParaRPr lang="en-US" dirty="0"/>
          </a:p>
        </p:txBody>
      </p:sp>
      <p:sp>
        <p:nvSpPr>
          <p:cNvPr id="4" name="Slide Number Placeholder 3">
            <a:extLst>
              <a:ext uri="{FF2B5EF4-FFF2-40B4-BE49-F238E27FC236}">
                <a16:creationId xmlns:a16="http://schemas.microsoft.com/office/drawing/2014/main" id="{FF628FE9-7F44-3245-DFD5-8D6A7C268121}"/>
              </a:ext>
            </a:extLst>
          </p:cNvPr>
          <p:cNvSpPr>
            <a:spLocks noGrp="1"/>
          </p:cNvSpPr>
          <p:nvPr>
            <p:ph type="sldNum" sz="quarter" idx="12"/>
          </p:nvPr>
        </p:nvSpPr>
        <p:spPr/>
        <p:txBody>
          <a:bodyPr/>
          <a:lstStyle/>
          <a:p>
            <a:fld id="{001979CD-DCD6-4F97-8482-049F8255DDFA}" type="slidenum">
              <a:rPr lang="en-US" smtClean="0"/>
              <a:t>17</a:t>
            </a:fld>
            <a:endParaRPr lang="en-US"/>
          </a:p>
        </p:txBody>
      </p:sp>
      <p:sp>
        <p:nvSpPr>
          <p:cNvPr id="6" name="TextBox 5">
            <a:extLst>
              <a:ext uri="{FF2B5EF4-FFF2-40B4-BE49-F238E27FC236}">
                <a16:creationId xmlns:a16="http://schemas.microsoft.com/office/drawing/2014/main" id="{BB4F9B7C-64B1-8E88-B2A4-5D6E9180BBE8}"/>
              </a:ext>
            </a:extLst>
          </p:cNvPr>
          <p:cNvSpPr txBox="1"/>
          <p:nvPr/>
        </p:nvSpPr>
        <p:spPr>
          <a:xfrm>
            <a:off x="1145309" y="914722"/>
            <a:ext cx="9901382" cy="5028556"/>
          </a:xfrm>
          <a:prstGeom prst="rect">
            <a:avLst/>
          </a:prstGeom>
          <a:noFill/>
        </p:spPr>
        <p:txBody>
          <a:bodyPr wrap="square">
            <a:spAutoFit/>
          </a:bodyPr>
          <a:lstStyle/>
          <a:p>
            <a:pPr algn="just">
              <a:lnSpc>
                <a:spcPct val="150000"/>
              </a:lnSpc>
            </a:pPr>
            <a:r>
              <a:rPr lang="ru-RU" dirty="0">
                <a:latin typeface="Times New Roman" panose="02020603050405020304" pitchFamily="18" charset="0"/>
                <a:cs typeface="Times New Roman" panose="02020603050405020304" pitchFamily="18" charset="0"/>
              </a:rPr>
              <a:t>Тот факт, что начальная ошибка не могла быть вызвана каким-либо пространственно некоррелированным белым шумом, представляющим собой простую оценку ошибки наблюдения, был хорошо понят разработчиками операционных ансамблевых систем прогнозирования в начале 1990-х годов. С другой стороны, отсутствие теоретической основы для построения реалистичных распределений вероятностей начальной ошибки создавало практические проблемы. Если бы такая теоретическая основа существовала, то начальные возмущения этих ранних ансамблевых систем прогнозирования состояли бы из случайных возмущений базовых распределений вероятностей, а методология была бы известна под названием «Монте-Карло». Тот факт, что этот метод известен под альтернативным названием «ансамблевое прогнозирование», свидетельствует о том, что подходы Монте-Карло так и не были признаны работоспособными — они неизбежно приводят к ансамблям с недостаточной дисперсией (обычно с сильной недостаточной дисперсией) из-за наличия «</a:t>
            </a:r>
            <a:r>
              <a:rPr lang="ru-RU" dirty="0">
                <a:solidFill>
                  <a:srgbClr val="FF0000"/>
                </a:solidFill>
                <a:latin typeface="Times New Roman" panose="02020603050405020304" pitchFamily="18" charset="0"/>
                <a:cs typeface="Times New Roman" panose="02020603050405020304" pitchFamily="18" charset="0"/>
              </a:rPr>
              <a:t>неизвестных </a:t>
            </a:r>
            <a:r>
              <a:rPr lang="ru-RU" dirty="0" err="1">
                <a:solidFill>
                  <a:srgbClr val="FF0000"/>
                </a:solidFill>
                <a:latin typeface="Times New Roman" panose="02020603050405020304" pitchFamily="18" charset="0"/>
                <a:cs typeface="Times New Roman" panose="02020603050405020304" pitchFamily="18" charset="0"/>
              </a:rPr>
              <a:t>неизвестных</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13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C1538-302C-6BC4-0775-C384F732014D}"/>
              </a:ext>
            </a:extLst>
          </p:cNvPr>
          <p:cNvSpPr>
            <a:spLocks noGrp="1"/>
          </p:cNvSpPr>
          <p:nvPr>
            <p:ph type="dt" sz="half" idx="10"/>
          </p:nvPr>
        </p:nvSpPr>
        <p:spPr/>
        <p:txBody>
          <a:bodyPr/>
          <a:lstStyle/>
          <a:p>
            <a:fld id="{4313FA76-3C77-43A7-AFC1-33E654C258B5}" type="datetime1">
              <a:rPr lang="en-US" smtClean="0"/>
              <a:t>7/31/2025</a:t>
            </a:fld>
            <a:endParaRPr lang="en-US"/>
          </a:p>
        </p:txBody>
      </p:sp>
      <p:sp>
        <p:nvSpPr>
          <p:cNvPr id="3" name="Footer Placeholder 2">
            <a:extLst>
              <a:ext uri="{FF2B5EF4-FFF2-40B4-BE49-F238E27FC236}">
                <a16:creationId xmlns:a16="http://schemas.microsoft.com/office/drawing/2014/main" id="{D40C23C7-8BC8-E541-F4F0-F3B50B3C51B4}"/>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906706FE-6F58-6878-0E05-B1B29A41C0CC}"/>
              </a:ext>
            </a:extLst>
          </p:cNvPr>
          <p:cNvSpPr>
            <a:spLocks noGrp="1"/>
          </p:cNvSpPr>
          <p:nvPr>
            <p:ph type="sldNum" sz="quarter" idx="12"/>
          </p:nvPr>
        </p:nvSpPr>
        <p:spPr/>
        <p:txBody>
          <a:bodyPr/>
          <a:lstStyle/>
          <a:p>
            <a:fld id="{001979CD-DCD6-4F97-8482-049F8255DDFA}" type="slidenum">
              <a:rPr lang="en-US" smtClean="0"/>
              <a:t>18</a:t>
            </a:fld>
            <a:endParaRPr lang="en-US" dirty="0"/>
          </a:p>
        </p:txBody>
      </p:sp>
      <p:sp>
        <p:nvSpPr>
          <p:cNvPr id="8" name="TextBox 7">
            <a:extLst>
              <a:ext uri="{FF2B5EF4-FFF2-40B4-BE49-F238E27FC236}">
                <a16:creationId xmlns:a16="http://schemas.microsoft.com/office/drawing/2014/main" id="{39B0CA32-B81A-5307-DB37-6C799A0BFEB8}"/>
              </a:ext>
            </a:extLst>
          </p:cNvPr>
          <p:cNvSpPr txBox="1"/>
          <p:nvPr/>
        </p:nvSpPr>
        <p:spPr>
          <a:xfrm>
            <a:off x="1524000" y="1330220"/>
            <a:ext cx="9144000" cy="4197559"/>
          </a:xfrm>
          <a:prstGeom prst="rect">
            <a:avLst/>
          </a:prstGeom>
          <a:noFill/>
        </p:spPr>
        <p:txBody>
          <a:bodyPr wrap="square">
            <a:spAutoFit/>
          </a:bodyPr>
          <a:lstStyle/>
          <a:p>
            <a:pPr algn="just">
              <a:lnSpc>
                <a:spcPct val="150000"/>
              </a:lnSpc>
            </a:pPr>
            <a:r>
              <a:rPr lang="ru-RU" dirty="0">
                <a:latin typeface="Times New Roman" panose="02020603050405020304" pitchFamily="18" charset="0"/>
                <a:cs typeface="Times New Roman" panose="02020603050405020304" pitchFamily="18" charset="0"/>
              </a:rPr>
              <a:t>Философия, используемая как в ECMWF, так и в США (NMC/NCEP) для преодоления этой проблемы «неизвестных </a:t>
            </a:r>
            <a:r>
              <a:rPr lang="ru-RU" dirty="0" err="1">
                <a:latin typeface="Times New Roman" panose="02020603050405020304" pitchFamily="18" charset="0"/>
                <a:cs typeface="Times New Roman" panose="02020603050405020304" pitchFamily="18" charset="0"/>
              </a:rPr>
              <a:t>неизвестных</a:t>
            </a:r>
            <a:r>
              <a:rPr lang="ru-RU" dirty="0">
                <a:latin typeface="Times New Roman" panose="02020603050405020304" pitchFamily="18" charset="0"/>
                <a:cs typeface="Times New Roman" panose="02020603050405020304" pitchFamily="18" charset="0"/>
              </a:rPr>
              <a:t>», заключалась в возмущении начального состояния в пределах оценки неустойчивого фазового пространства. В США этот подход был основан </a:t>
            </a:r>
            <a:r>
              <a:rPr lang="ru-RU" b="1" dirty="0">
                <a:solidFill>
                  <a:srgbClr val="FF0000"/>
                </a:solidFill>
                <a:latin typeface="Times New Roman" panose="02020603050405020304" pitchFamily="18" charset="0"/>
                <a:cs typeface="Times New Roman" panose="02020603050405020304" pitchFamily="18" charset="0"/>
              </a:rPr>
              <a:t>на оценках локальных векторов Ляпунова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Toth</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Kalnay</a:t>
            </a:r>
            <a:r>
              <a:rPr lang="ru-RU" dirty="0">
                <a:latin typeface="Times New Roman" panose="02020603050405020304" pitchFamily="18" charset="0"/>
                <a:cs typeface="Times New Roman" panose="02020603050405020304" pitchFamily="18" charset="0"/>
              </a:rPr>
              <a:t>, 1993), в Европе – на оценках </a:t>
            </a:r>
            <a:r>
              <a:rPr lang="ru-RU" b="1" dirty="0">
                <a:solidFill>
                  <a:srgbClr val="FF0000"/>
                </a:solidFill>
                <a:latin typeface="Times New Roman" panose="02020603050405020304" pitchFamily="18" charset="0"/>
                <a:cs typeface="Times New Roman" panose="02020603050405020304" pitchFamily="18" charset="0"/>
              </a:rPr>
              <a:t>локальных сингулярных векторов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Molteni</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Palmer</a:t>
            </a:r>
            <a:r>
              <a:rPr lang="ru-RU" dirty="0">
                <a:latin typeface="Times New Roman" panose="02020603050405020304" pitchFamily="18" charset="0"/>
                <a:cs typeface="Times New Roman" panose="02020603050405020304" pitchFamily="18" charset="0"/>
              </a:rPr>
              <a:t>, 1993; </a:t>
            </a:r>
            <a:r>
              <a:rPr lang="ru-RU" dirty="0" err="1">
                <a:latin typeface="Times New Roman" panose="02020603050405020304" pitchFamily="18" charset="0"/>
                <a:cs typeface="Times New Roman" panose="02020603050405020304" pitchFamily="18" charset="0"/>
              </a:rPr>
              <a:t>Buizza</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Palmer</a:t>
            </a:r>
            <a:r>
              <a:rPr lang="ru-RU" dirty="0">
                <a:latin typeface="Times New Roman" panose="02020603050405020304" pitchFamily="18" charset="0"/>
                <a:cs typeface="Times New Roman" panose="02020603050405020304" pitchFamily="18" charset="0"/>
              </a:rPr>
              <a:t>, 1995). Хотя на протяжении многих лет велись активные споры о том, какая из этих оценок лучше, здесь следует подчеркнуть, что оба они были мотивированы одной и той же базовой проблемой </a:t>
            </a:r>
            <a:r>
              <a:rPr lang="ru-RU" b="1" dirty="0">
                <a:solidFill>
                  <a:srgbClr val="FF0000"/>
                </a:solidFill>
                <a:latin typeface="Times New Roman" panose="02020603050405020304" pitchFamily="18" charset="0"/>
                <a:cs typeface="Times New Roman" panose="02020603050405020304" pitchFamily="18" charset="0"/>
              </a:rPr>
              <a:t>поиска начальных возмущений с реалистичной амплитудой</a:t>
            </a:r>
            <a:r>
              <a:rPr lang="ru-RU" dirty="0">
                <a:latin typeface="Times New Roman" panose="02020603050405020304" pitchFamily="18" charset="0"/>
                <a:cs typeface="Times New Roman" panose="02020603050405020304" pitchFamily="18" charset="0"/>
              </a:rPr>
              <a:t>, которые не привели бы к сильно недодисперсному ансамблю. Интересно отметить, что эти методы и по сей день составляют основу действующих САП в NCEP и ECMWF.</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62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2DC2B2-E45A-176A-9B93-51E21BC1137E}"/>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F849B341-9BC5-4788-D0EC-81318A5162B0}"/>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BDAFC50E-5092-0DB5-884B-639A5204BFAA}"/>
              </a:ext>
            </a:extLst>
          </p:cNvPr>
          <p:cNvSpPr>
            <a:spLocks noGrp="1"/>
          </p:cNvSpPr>
          <p:nvPr>
            <p:ph type="sldNum" sz="quarter" idx="12"/>
          </p:nvPr>
        </p:nvSpPr>
        <p:spPr/>
        <p:txBody>
          <a:bodyPr/>
          <a:lstStyle/>
          <a:p>
            <a:fld id="{001979CD-DCD6-4F97-8482-049F8255DDFA}" type="slidenum">
              <a:rPr lang="en-US" smtClean="0"/>
              <a:t>19</a:t>
            </a:fld>
            <a:endParaRPr lang="en-US"/>
          </a:p>
        </p:txBody>
      </p:sp>
      <p:sp>
        <p:nvSpPr>
          <p:cNvPr id="6" name="TextBox 5">
            <a:extLst>
              <a:ext uri="{FF2B5EF4-FFF2-40B4-BE49-F238E27FC236}">
                <a16:creationId xmlns:a16="http://schemas.microsoft.com/office/drawing/2014/main" id="{AEF77398-5A0F-87F5-FA08-4E3EB10F65F8}"/>
              </a:ext>
            </a:extLst>
          </p:cNvPr>
          <p:cNvSpPr txBox="1"/>
          <p:nvPr/>
        </p:nvSpPr>
        <p:spPr>
          <a:xfrm>
            <a:off x="2059405" y="1684745"/>
            <a:ext cx="8073190" cy="4197559"/>
          </a:xfrm>
          <a:prstGeom prst="rect">
            <a:avLst/>
          </a:prstGeom>
          <a:noFill/>
        </p:spPr>
        <p:txBody>
          <a:bodyPr wrap="square">
            <a:spAutoFit/>
          </a:bodyPr>
          <a:lstStyle/>
          <a:p>
            <a:pPr algn="just">
              <a:lnSpc>
                <a:spcPct val="150000"/>
              </a:lnSpc>
            </a:pPr>
            <a:r>
              <a:rPr lang="ru-RU" dirty="0">
                <a:latin typeface="Times New Roman" panose="02020603050405020304" pitchFamily="18" charset="0"/>
                <a:cs typeface="Times New Roman" panose="02020603050405020304" pitchFamily="18" charset="0"/>
              </a:rPr>
              <a:t>Сегодня ансамблевые прогнозы лежат в основе прогнозирования погоды в ECMWF, </a:t>
            </a:r>
            <a:r>
              <a:rPr lang="en-US" dirty="0">
                <a:latin typeface="Times New Roman" panose="02020603050405020304" pitchFamily="18" charset="0"/>
                <a:cs typeface="Times New Roman" panose="02020603050405020304" pitchFamily="18" charset="0"/>
              </a:rPr>
              <a:t>DWD</a:t>
            </a:r>
            <a:r>
              <a:rPr lang="ru-RU" dirty="0">
                <a:latin typeface="Times New Roman" panose="02020603050405020304" pitchFamily="18" charset="0"/>
                <a:cs typeface="Times New Roman" panose="02020603050405020304" pitchFamily="18" charset="0"/>
              </a:rPr>
              <a:t> и других центрах, и работа с ансамблями осуществляется на протяжении всего рабочего процесса численного прогнозирования погоды. </a:t>
            </a:r>
            <a:r>
              <a:rPr lang="ru-RU" b="1" dirty="0">
                <a:solidFill>
                  <a:srgbClr val="FF0000"/>
                </a:solidFill>
                <a:latin typeface="Times New Roman" panose="02020603050405020304" pitchFamily="18" charset="0"/>
                <a:cs typeface="Times New Roman" panose="02020603050405020304" pitchFamily="18" charset="0"/>
              </a:rPr>
              <a:t>Ансамбль начальных условий формируется путём ассимиляции ансамблевых данных.</a:t>
            </a:r>
            <a:r>
              <a:rPr lang="ru-RU" dirty="0">
                <a:latin typeface="Times New Roman" panose="02020603050405020304" pitchFamily="18" charset="0"/>
                <a:cs typeface="Times New Roman" panose="02020603050405020304" pitchFamily="18" charset="0"/>
              </a:rPr>
              <a:t> Затем начальные условия корректируются с помощью </a:t>
            </a:r>
            <a:r>
              <a:rPr lang="ru-RU" b="1" dirty="0">
                <a:solidFill>
                  <a:srgbClr val="FF0000"/>
                </a:solidFill>
                <a:highlight>
                  <a:srgbClr val="FFFF00"/>
                </a:highlight>
                <a:latin typeface="Times New Roman" panose="02020603050405020304" pitchFamily="18" charset="0"/>
                <a:cs typeface="Times New Roman" panose="02020603050405020304" pitchFamily="18" charset="0"/>
              </a:rPr>
              <a:t>сингулярных векторных возмущений </a:t>
            </a:r>
            <a:r>
              <a:rPr lang="ru-RU" b="1" dirty="0">
                <a:solidFill>
                  <a:srgbClr val="FF0000"/>
                </a:solidFill>
                <a:latin typeface="Times New Roman" panose="02020603050405020304" pitchFamily="18" charset="0"/>
                <a:cs typeface="Times New Roman" panose="02020603050405020304" pitchFamily="18" charset="0"/>
              </a:rPr>
              <a:t>и используются для формирования 50-членных ансамблей прогнозов</a:t>
            </a:r>
            <a:r>
              <a:rPr lang="ru-RU" dirty="0">
                <a:latin typeface="Times New Roman" panose="02020603050405020304" pitchFamily="18" charset="0"/>
                <a:cs typeface="Times New Roman" panose="02020603050405020304" pitchFamily="18" charset="0"/>
              </a:rPr>
              <a:t> со средним, расширенным и сезонным сроками. Однако ансамбли также используются в ретроспективных прогнозах и для реанализа ERA5, а также играют важную роль в прогностических продуктах.</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94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809E8-9BD6-E973-2A58-F83CD17502DE}"/>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01D378C3-674A-FD4A-E332-AAC91ABDD254}"/>
              </a:ext>
            </a:extLst>
          </p:cNvPr>
          <p:cNvSpPr>
            <a:spLocks noGrp="1"/>
          </p:cNvSpPr>
          <p:nvPr>
            <p:ph type="ftr" sz="quarter" idx="11"/>
          </p:nvPr>
        </p:nvSpPr>
        <p:spPr/>
        <p:txBody>
          <a:bodyPr/>
          <a:lstStyle/>
          <a:p>
            <a:r>
              <a:rPr lang="ru-RU" dirty="0"/>
              <a:t>Семинар СибНИГМИ</a:t>
            </a:r>
            <a:endParaRPr lang="en-US" dirty="0"/>
          </a:p>
        </p:txBody>
      </p:sp>
      <p:sp>
        <p:nvSpPr>
          <p:cNvPr id="4" name="Slide Number Placeholder 3">
            <a:extLst>
              <a:ext uri="{FF2B5EF4-FFF2-40B4-BE49-F238E27FC236}">
                <a16:creationId xmlns:a16="http://schemas.microsoft.com/office/drawing/2014/main" id="{C39550ED-549C-5390-BC5E-53B94EBD8BA4}"/>
              </a:ext>
            </a:extLst>
          </p:cNvPr>
          <p:cNvSpPr>
            <a:spLocks noGrp="1"/>
          </p:cNvSpPr>
          <p:nvPr>
            <p:ph type="sldNum" sz="quarter" idx="12"/>
          </p:nvPr>
        </p:nvSpPr>
        <p:spPr/>
        <p:txBody>
          <a:bodyPr/>
          <a:lstStyle/>
          <a:p>
            <a:fld id="{001979CD-DCD6-4F97-8482-049F8255DDFA}" type="slidenum">
              <a:rPr lang="en-US" smtClean="0"/>
              <a:t>2</a:t>
            </a:fld>
            <a:endParaRPr lang="en-US"/>
          </a:p>
        </p:txBody>
      </p:sp>
      <p:pic>
        <p:nvPicPr>
          <p:cNvPr id="6" name="Picture 5">
            <a:extLst>
              <a:ext uri="{FF2B5EF4-FFF2-40B4-BE49-F238E27FC236}">
                <a16:creationId xmlns:a16="http://schemas.microsoft.com/office/drawing/2014/main" id="{6E1E110B-E520-B719-EECD-3F13652C24E0}"/>
              </a:ext>
            </a:extLst>
          </p:cNvPr>
          <p:cNvPicPr>
            <a:picLocks noChangeAspect="1"/>
          </p:cNvPicPr>
          <p:nvPr/>
        </p:nvPicPr>
        <p:blipFill>
          <a:blip r:embed="rId2"/>
          <a:stretch>
            <a:fillRect/>
          </a:stretch>
        </p:blipFill>
        <p:spPr>
          <a:xfrm>
            <a:off x="3867771" y="469232"/>
            <a:ext cx="4456458" cy="4242368"/>
          </a:xfrm>
          <a:prstGeom prst="rect">
            <a:avLst/>
          </a:prstGeom>
        </p:spPr>
      </p:pic>
      <p:sp>
        <p:nvSpPr>
          <p:cNvPr id="8" name="TextBox 7">
            <a:extLst>
              <a:ext uri="{FF2B5EF4-FFF2-40B4-BE49-F238E27FC236}">
                <a16:creationId xmlns:a16="http://schemas.microsoft.com/office/drawing/2014/main" id="{2CDD027A-ADF8-DDFF-9590-A16AFA9D9AA6}"/>
              </a:ext>
            </a:extLst>
          </p:cNvPr>
          <p:cNvSpPr txBox="1"/>
          <p:nvPr/>
        </p:nvSpPr>
        <p:spPr>
          <a:xfrm>
            <a:off x="1319463" y="4795821"/>
            <a:ext cx="9553074" cy="738664"/>
          </a:xfrm>
          <a:prstGeom prst="rect">
            <a:avLst/>
          </a:prstGeom>
          <a:noFill/>
        </p:spPr>
        <p:txBody>
          <a:bodyPr wrap="square">
            <a:spAutoFit/>
          </a:bodyPr>
          <a:lstStyle/>
          <a:p>
            <a:pPr algn="just"/>
            <a:r>
              <a:rPr lang="ru-RU" sz="1400" b="1" dirty="0">
                <a:solidFill>
                  <a:srgbClr val="FF0000"/>
                </a:solidFill>
                <a:latin typeface="Times New Roman" panose="02020603050405020304" pitchFamily="18" charset="0"/>
                <a:cs typeface="Times New Roman" panose="02020603050405020304" pitchFamily="18" charset="0"/>
              </a:rPr>
              <a:t>Научная основа ансамблевого прогнозирования</a:t>
            </a:r>
            <a:r>
              <a:rPr lang="ru-RU" sz="1400" dirty="0">
                <a:latin typeface="Times New Roman" panose="02020603050405020304" pitchFamily="18" charset="0"/>
                <a:cs typeface="Times New Roman" panose="02020603050405020304" pitchFamily="18" charset="0"/>
              </a:rPr>
              <a:t>, проиллюстрированная на примере модели Лоренца для хаоса низшего порядка, показывает, что в нелинейной системе предсказуемость зависит от потока. (a) Прогноз с высокой вероятностью, (b) прогноз со средней предсказуемостью, (c) прогноз с низкой предсказуемостью.</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98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841DC1-B59A-59EC-8663-63E008A508B4}"/>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CEE63913-E1DF-C224-1425-41CF915E2876}"/>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FD43161E-EEDA-687D-DD63-18991063762A}"/>
              </a:ext>
            </a:extLst>
          </p:cNvPr>
          <p:cNvSpPr>
            <a:spLocks noGrp="1"/>
          </p:cNvSpPr>
          <p:nvPr>
            <p:ph type="sldNum" sz="quarter" idx="12"/>
          </p:nvPr>
        </p:nvSpPr>
        <p:spPr/>
        <p:txBody>
          <a:bodyPr/>
          <a:lstStyle/>
          <a:p>
            <a:fld id="{001979CD-DCD6-4F97-8482-049F8255DDFA}" type="slidenum">
              <a:rPr lang="en-US" smtClean="0"/>
              <a:t>20</a:t>
            </a:fld>
            <a:endParaRPr lang="en-US"/>
          </a:p>
        </p:txBody>
      </p:sp>
      <p:sp>
        <p:nvSpPr>
          <p:cNvPr id="6" name="TextBox 5">
            <a:extLst>
              <a:ext uri="{FF2B5EF4-FFF2-40B4-BE49-F238E27FC236}">
                <a16:creationId xmlns:a16="http://schemas.microsoft.com/office/drawing/2014/main" id="{F8598C74-181D-F70C-8403-BE7EA2D6F8B6}"/>
              </a:ext>
            </a:extLst>
          </p:cNvPr>
          <p:cNvSpPr txBox="1"/>
          <p:nvPr/>
        </p:nvSpPr>
        <p:spPr>
          <a:xfrm>
            <a:off x="1076036" y="485476"/>
            <a:ext cx="10039927" cy="5634235"/>
          </a:xfrm>
          <a:prstGeom prst="rect">
            <a:avLst/>
          </a:prstGeom>
          <a:noFill/>
        </p:spPr>
        <p:txBody>
          <a:bodyPr wrap="square">
            <a:spAutoFit/>
          </a:bodyPr>
          <a:lstStyle/>
          <a:p>
            <a:pPr algn="ctr">
              <a:lnSpc>
                <a:spcPct val="150000"/>
              </a:lnSpc>
            </a:pPr>
            <a:r>
              <a:rPr lang="ru-RU" sz="1600" b="1" dirty="0">
                <a:highlight>
                  <a:srgbClr val="FFFF00"/>
                </a:highlight>
                <a:latin typeface="Times New Roman" panose="02020603050405020304" pitchFamily="18" charset="0"/>
                <a:cs typeface="Times New Roman" panose="02020603050405020304" pitchFamily="18" charset="0"/>
              </a:rPr>
              <a:t>Сингулярные векторы в атмосферных науках</a:t>
            </a:r>
          </a:p>
          <a:p>
            <a:pPr algn="just">
              <a:lnSpc>
                <a:spcPct val="150000"/>
              </a:lnSpc>
            </a:pPr>
            <a:endParaRPr lang="ru-RU" sz="1600" dirty="0">
              <a:latin typeface="Times New Roman" panose="02020603050405020304" pitchFamily="18" charset="0"/>
              <a:cs typeface="Times New Roman" panose="02020603050405020304" pitchFamily="18" charset="0"/>
            </a:endParaRPr>
          </a:p>
          <a:p>
            <a:pPr algn="just">
              <a:lnSpc>
                <a:spcPct val="150000"/>
              </a:lnSpc>
            </a:pPr>
            <a:r>
              <a:rPr lang="ru-RU" sz="1600" dirty="0">
                <a:latin typeface="Times New Roman" panose="02020603050405020304" pitchFamily="18" charset="0"/>
                <a:cs typeface="Times New Roman" panose="02020603050405020304" pitchFamily="18" charset="0"/>
              </a:rPr>
              <a:t>В течение последнего десятилетия сингулярные векторы (SV) привлекли большое внимание в исследовательских и оперативных сообществах, особенно из-за их использования в ансамблевом прогнозировании. SV представляют собой ортогональный набор возмущений, которые, согласно линейной теории, будут расти быстрее всего за конечный интервал времени относительно определенной метрики. Следовательно, изучение SV дает информацию о динамике и структуре быстро растущих и конечных по времени неустойчивостей, что представляет собой важный шаг к лучшему пониманию эволюции возмущений в атмосфере.</a:t>
            </a:r>
            <a:endParaRPr lang="en-US" sz="1600" dirty="0">
              <a:latin typeface="Times New Roman" panose="02020603050405020304" pitchFamily="18" charset="0"/>
              <a:cs typeface="Times New Roman" panose="02020603050405020304" pitchFamily="18" charset="0"/>
            </a:endParaRPr>
          </a:p>
          <a:p>
            <a:pPr algn="just">
              <a:lnSpc>
                <a:spcPct val="150000"/>
              </a:lnSpc>
            </a:pPr>
            <a:r>
              <a:rPr lang="ru-RU" sz="1600" dirty="0">
                <a:latin typeface="Times New Roman" panose="02020603050405020304" pitchFamily="18" charset="0"/>
                <a:cs typeface="Times New Roman" panose="02020603050405020304" pitchFamily="18" charset="0"/>
              </a:rPr>
              <a:t>SV могут быть определены в терминах сингулярного разложения оператора (так называемого прямого касательного линейного оператора) и могут быть физически интерпретированы как набор наиболее быстро растущих возмущений. Концепция SV была впервые введена Лоренцем (1965) в его анализе роста ошибки прогноза в динамических системах и позже развита Лакаррой и </a:t>
            </a:r>
            <a:r>
              <a:rPr lang="ru-RU" sz="1600" dirty="0" err="1">
                <a:latin typeface="Times New Roman" panose="02020603050405020304" pitchFamily="18" charset="0"/>
                <a:cs typeface="Times New Roman" panose="02020603050405020304" pitchFamily="18" charset="0"/>
              </a:rPr>
              <a:t>Талаграндом</a:t>
            </a:r>
            <a:r>
              <a:rPr lang="ru-RU" sz="1600" dirty="0">
                <a:latin typeface="Times New Roman" panose="02020603050405020304" pitchFamily="18" charset="0"/>
                <a:cs typeface="Times New Roman" panose="02020603050405020304" pitchFamily="18" charset="0"/>
              </a:rPr>
              <a:t> (1988). Задача оптимизации состоит в нахождении возмущений из базисного состояния, генерируемого развивающейся во времени моделью, которые имеют максимальный рост (или усиление) за конечный интервал времен</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941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8A2AD0-48A8-C5B8-B857-611BF460CEC6}"/>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5E847EDD-3792-620A-8FA7-2E806D5C2D8F}"/>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82FA6107-28ED-BB47-62C7-C12743CF3C98}"/>
              </a:ext>
            </a:extLst>
          </p:cNvPr>
          <p:cNvSpPr>
            <a:spLocks noGrp="1"/>
          </p:cNvSpPr>
          <p:nvPr>
            <p:ph type="sldNum" sz="quarter" idx="12"/>
          </p:nvPr>
        </p:nvSpPr>
        <p:spPr/>
        <p:txBody>
          <a:bodyPr/>
          <a:lstStyle/>
          <a:p>
            <a:fld id="{001979CD-DCD6-4F97-8482-049F8255DDFA}" type="slidenum">
              <a:rPr lang="en-US" smtClean="0"/>
              <a:t>21</a:t>
            </a:fld>
            <a:endParaRPr lang="en-US"/>
          </a:p>
        </p:txBody>
      </p:sp>
      <p:sp>
        <p:nvSpPr>
          <p:cNvPr id="8" name="TextBox 7">
            <a:extLst>
              <a:ext uri="{FF2B5EF4-FFF2-40B4-BE49-F238E27FC236}">
                <a16:creationId xmlns:a16="http://schemas.microsoft.com/office/drawing/2014/main" id="{DC89AF2D-F04D-66C1-C329-60B56F86F187}"/>
              </a:ext>
            </a:extLst>
          </p:cNvPr>
          <p:cNvSpPr txBox="1"/>
          <p:nvPr/>
        </p:nvSpPr>
        <p:spPr>
          <a:xfrm>
            <a:off x="1219199" y="904242"/>
            <a:ext cx="9753600" cy="1525418"/>
          </a:xfrm>
          <a:prstGeom prst="rect">
            <a:avLst/>
          </a:prstGeom>
          <a:noFill/>
        </p:spPr>
        <p:txBody>
          <a:bodyPr wrap="square">
            <a:spAutoFit/>
          </a:bodyPr>
          <a:lstStyle/>
          <a:p>
            <a:pPr algn="just">
              <a:lnSpc>
                <a:spcPct val="150000"/>
              </a:lnSpc>
            </a:pPr>
            <a:r>
              <a:rPr lang="ru-RU" sz="1600" dirty="0">
                <a:latin typeface="Times New Roman" panose="02020603050405020304" pitchFamily="18" charset="0"/>
                <a:cs typeface="Times New Roman" panose="02020603050405020304" pitchFamily="18" charset="0"/>
              </a:rPr>
              <a:t>Рассмотрим нелинейную модель (</a:t>
            </a:r>
            <a:r>
              <a:rPr lang="ru-RU" sz="1600" b="1" dirty="0">
                <a:latin typeface="Times New Roman" panose="02020603050405020304" pitchFamily="18" charset="0"/>
                <a:cs typeface="Times New Roman" panose="02020603050405020304" pitchFamily="18" charset="0"/>
              </a:rPr>
              <a:t>M</a:t>
            </a:r>
            <a:r>
              <a:rPr lang="ru-RU" sz="1600" dirty="0">
                <a:latin typeface="Times New Roman" panose="02020603050405020304" pitchFamily="18" charset="0"/>
                <a:cs typeface="Times New Roman" panose="02020603050405020304" pitchFamily="18" charset="0"/>
              </a:rPr>
              <a:t>), описывающую атмосферную систему. Переменные, необходимые для представления состояния атмосферы в модели, такие как температура, ветер и приземное давление, собраны в матрицу-столбец, называемую вектором состояния </a:t>
            </a:r>
            <a:r>
              <a:rPr lang="ru-RU" sz="1600" b="1" dirty="0">
                <a:latin typeface="Times New Roman" panose="02020603050405020304" pitchFamily="18" charset="0"/>
                <a:cs typeface="Times New Roman" panose="02020603050405020304" pitchFamily="18" charset="0"/>
              </a:rPr>
              <a:t>X</a:t>
            </a:r>
            <a:r>
              <a:rPr lang="ru-RU" sz="1600" dirty="0">
                <a:latin typeface="Times New Roman" panose="02020603050405020304" pitchFamily="18" charset="0"/>
                <a:cs typeface="Times New Roman" panose="02020603050405020304" pitchFamily="18" charset="0"/>
              </a:rPr>
              <a:t>. Временная эволюция вектора состояния </a:t>
            </a:r>
            <a:r>
              <a:rPr lang="ru-RU" sz="1600" b="1" dirty="0">
                <a:latin typeface="Times New Roman" panose="02020603050405020304" pitchFamily="18" charset="0"/>
                <a:cs typeface="Times New Roman" panose="02020603050405020304" pitchFamily="18" charset="0"/>
              </a:rPr>
              <a:t>X</a:t>
            </a:r>
            <a:r>
              <a:rPr lang="ru-RU" sz="1600" dirty="0">
                <a:latin typeface="Times New Roman" panose="02020603050405020304" pitchFamily="18" charset="0"/>
                <a:cs typeface="Times New Roman" panose="02020603050405020304" pitchFamily="18" charset="0"/>
              </a:rPr>
              <a:t> (т.е. уравнение тенденции модели) может быть записана в символической форме:</a:t>
            </a:r>
            <a:endParaRPr lang="en-US" sz="16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82194B1-0106-4E2E-C141-A2DA4B97A95D}"/>
              </a:ext>
            </a:extLst>
          </p:cNvPr>
          <p:cNvPicPr>
            <a:picLocks noChangeAspect="1"/>
          </p:cNvPicPr>
          <p:nvPr/>
        </p:nvPicPr>
        <p:blipFill>
          <a:blip r:embed="rId2"/>
          <a:stretch>
            <a:fillRect/>
          </a:stretch>
        </p:blipFill>
        <p:spPr>
          <a:xfrm>
            <a:off x="1965496" y="3262602"/>
            <a:ext cx="1075740" cy="544198"/>
          </a:xfrm>
          <a:prstGeom prst="rect">
            <a:avLst/>
          </a:prstGeom>
        </p:spPr>
      </p:pic>
      <p:pic>
        <p:nvPicPr>
          <p:cNvPr id="10" name="Picture 9">
            <a:extLst>
              <a:ext uri="{FF2B5EF4-FFF2-40B4-BE49-F238E27FC236}">
                <a16:creationId xmlns:a16="http://schemas.microsoft.com/office/drawing/2014/main" id="{F5BF7569-4901-B7FD-FF00-75118010CDAE}"/>
              </a:ext>
            </a:extLst>
          </p:cNvPr>
          <p:cNvPicPr>
            <a:picLocks noChangeAspect="1"/>
          </p:cNvPicPr>
          <p:nvPr/>
        </p:nvPicPr>
        <p:blipFill>
          <a:blip r:embed="rId3"/>
          <a:stretch>
            <a:fillRect/>
          </a:stretch>
        </p:blipFill>
        <p:spPr>
          <a:xfrm>
            <a:off x="3201424" y="2780606"/>
            <a:ext cx="837176" cy="1450320"/>
          </a:xfrm>
          <a:prstGeom prst="rect">
            <a:avLst/>
          </a:prstGeom>
        </p:spPr>
      </p:pic>
      <p:pic>
        <p:nvPicPr>
          <p:cNvPr id="11" name="Picture 10">
            <a:extLst>
              <a:ext uri="{FF2B5EF4-FFF2-40B4-BE49-F238E27FC236}">
                <a16:creationId xmlns:a16="http://schemas.microsoft.com/office/drawing/2014/main" id="{EC968417-70F9-E65F-0D22-BB7D6D1B539E}"/>
              </a:ext>
            </a:extLst>
          </p:cNvPr>
          <p:cNvPicPr>
            <a:picLocks noChangeAspect="1"/>
          </p:cNvPicPr>
          <p:nvPr/>
        </p:nvPicPr>
        <p:blipFill>
          <a:blip r:embed="rId4"/>
          <a:stretch>
            <a:fillRect/>
          </a:stretch>
        </p:blipFill>
        <p:spPr>
          <a:xfrm>
            <a:off x="4143153" y="2826413"/>
            <a:ext cx="771630" cy="1416576"/>
          </a:xfrm>
          <a:prstGeom prst="rect">
            <a:avLst/>
          </a:prstGeom>
        </p:spPr>
      </p:pic>
      <p:pic>
        <p:nvPicPr>
          <p:cNvPr id="12" name="Picture 11">
            <a:extLst>
              <a:ext uri="{FF2B5EF4-FFF2-40B4-BE49-F238E27FC236}">
                <a16:creationId xmlns:a16="http://schemas.microsoft.com/office/drawing/2014/main" id="{C22590C1-0271-C65A-D8AA-18F81B3BC103}"/>
              </a:ext>
            </a:extLst>
          </p:cNvPr>
          <p:cNvPicPr>
            <a:picLocks noChangeAspect="1"/>
          </p:cNvPicPr>
          <p:nvPr/>
        </p:nvPicPr>
        <p:blipFill>
          <a:blip r:embed="rId5"/>
          <a:stretch>
            <a:fillRect/>
          </a:stretch>
        </p:blipFill>
        <p:spPr>
          <a:xfrm>
            <a:off x="5076951" y="3378152"/>
            <a:ext cx="1019048" cy="295238"/>
          </a:xfrm>
          <a:prstGeom prst="rect">
            <a:avLst/>
          </a:prstGeom>
        </p:spPr>
      </p:pic>
      <p:pic>
        <p:nvPicPr>
          <p:cNvPr id="13" name="Picture 12">
            <a:extLst>
              <a:ext uri="{FF2B5EF4-FFF2-40B4-BE49-F238E27FC236}">
                <a16:creationId xmlns:a16="http://schemas.microsoft.com/office/drawing/2014/main" id="{BA2DA425-F868-8933-337F-DE7172BD9538}"/>
              </a:ext>
            </a:extLst>
          </p:cNvPr>
          <p:cNvPicPr>
            <a:picLocks noChangeAspect="1"/>
          </p:cNvPicPr>
          <p:nvPr/>
        </p:nvPicPr>
        <p:blipFill>
          <a:blip r:embed="rId6"/>
          <a:stretch>
            <a:fillRect/>
          </a:stretch>
        </p:blipFill>
        <p:spPr>
          <a:xfrm>
            <a:off x="6554570" y="3341359"/>
            <a:ext cx="1737996" cy="365125"/>
          </a:xfrm>
          <a:prstGeom prst="rect">
            <a:avLst/>
          </a:prstGeom>
        </p:spPr>
      </p:pic>
      <p:pic>
        <p:nvPicPr>
          <p:cNvPr id="14" name="Picture 13">
            <a:extLst>
              <a:ext uri="{FF2B5EF4-FFF2-40B4-BE49-F238E27FC236}">
                <a16:creationId xmlns:a16="http://schemas.microsoft.com/office/drawing/2014/main" id="{2D002186-1FBE-1EB7-5260-BDFB7055F03D}"/>
              </a:ext>
            </a:extLst>
          </p:cNvPr>
          <p:cNvPicPr>
            <a:picLocks noChangeAspect="1"/>
          </p:cNvPicPr>
          <p:nvPr/>
        </p:nvPicPr>
        <p:blipFill>
          <a:blip r:embed="rId7"/>
          <a:stretch>
            <a:fillRect/>
          </a:stretch>
        </p:blipFill>
        <p:spPr>
          <a:xfrm>
            <a:off x="1032676" y="4618182"/>
            <a:ext cx="5810330" cy="651502"/>
          </a:xfrm>
          <a:prstGeom prst="rect">
            <a:avLst/>
          </a:prstGeom>
        </p:spPr>
      </p:pic>
      <p:pic>
        <p:nvPicPr>
          <p:cNvPr id="15" name="Picture 14">
            <a:extLst>
              <a:ext uri="{FF2B5EF4-FFF2-40B4-BE49-F238E27FC236}">
                <a16:creationId xmlns:a16="http://schemas.microsoft.com/office/drawing/2014/main" id="{3C850FEE-7611-D22F-66A4-BBD870BABF79}"/>
              </a:ext>
            </a:extLst>
          </p:cNvPr>
          <p:cNvPicPr>
            <a:picLocks noChangeAspect="1"/>
          </p:cNvPicPr>
          <p:nvPr/>
        </p:nvPicPr>
        <p:blipFill>
          <a:blip r:embed="rId8"/>
          <a:stretch>
            <a:fillRect/>
          </a:stretch>
        </p:blipFill>
        <p:spPr>
          <a:xfrm>
            <a:off x="8004130" y="4618183"/>
            <a:ext cx="1768359" cy="651501"/>
          </a:xfrm>
          <a:prstGeom prst="rect">
            <a:avLst/>
          </a:prstGeom>
        </p:spPr>
      </p:pic>
      <p:sp>
        <p:nvSpPr>
          <p:cNvPr id="16" name="Arrow: Right 15">
            <a:extLst>
              <a:ext uri="{FF2B5EF4-FFF2-40B4-BE49-F238E27FC236}">
                <a16:creationId xmlns:a16="http://schemas.microsoft.com/office/drawing/2014/main" id="{3CF512A4-25AE-098F-B211-CA4DCC840D3E}"/>
              </a:ext>
            </a:extLst>
          </p:cNvPr>
          <p:cNvSpPr/>
          <p:nvPr/>
        </p:nvSpPr>
        <p:spPr>
          <a:xfrm>
            <a:off x="7114994" y="4802387"/>
            <a:ext cx="617148" cy="2586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D480015-D3B0-01BA-50EB-43BBDB6865C0}"/>
              </a:ext>
            </a:extLst>
          </p:cNvPr>
          <p:cNvPicPr>
            <a:picLocks noChangeAspect="1"/>
          </p:cNvPicPr>
          <p:nvPr/>
        </p:nvPicPr>
        <p:blipFill>
          <a:blip r:embed="rId9"/>
          <a:stretch>
            <a:fillRect/>
          </a:stretch>
        </p:blipFill>
        <p:spPr>
          <a:xfrm>
            <a:off x="9969200" y="4618182"/>
            <a:ext cx="1249818" cy="651501"/>
          </a:xfrm>
          <a:prstGeom prst="rect">
            <a:avLst/>
          </a:prstGeom>
        </p:spPr>
      </p:pic>
    </p:spTree>
    <p:extLst>
      <p:ext uri="{BB962C8B-B14F-4D97-AF65-F5344CB8AC3E}">
        <p14:creationId xmlns:p14="http://schemas.microsoft.com/office/powerpoint/2010/main" val="2880718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A665F-1B6D-B081-0F5E-891D283F7E60}"/>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EA6EE23A-4558-4D0F-1ED7-E87AF46BFF19}"/>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E488BC30-2EF4-188A-3811-937953F5CC9A}"/>
              </a:ext>
            </a:extLst>
          </p:cNvPr>
          <p:cNvSpPr>
            <a:spLocks noGrp="1"/>
          </p:cNvSpPr>
          <p:nvPr>
            <p:ph type="sldNum" sz="quarter" idx="12"/>
          </p:nvPr>
        </p:nvSpPr>
        <p:spPr/>
        <p:txBody>
          <a:bodyPr/>
          <a:lstStyle/>
          <a:p>
            <a:fld id="{001979CD-DCD6-4F97-8482-049F8255DDFA}" type="slidenum">
              <a:rPr lang="en-US" smtClean="0"/>
              <a:t>22</a:t>
            </a:fld>
            <a:endParaRPr lang="en-US" dirty="0"/>
          </a:p>
        </p:txBody>
      </p:sp>
      <p:pic>
        <p:nvPicPr>
          <p:cNvPr id="5" name="Picture 4">
            <a:extLst>
              <a:ext uri="{FF2B5EF4-FFF2-40B4-BE49-F238E27FC236}">
                <a16:creationId xmlns:a16="http://schemas.microsoft.com/office/drawing/2014/main" id="{09B21A4A-84A8-5F69-E0FA-9F24BC57D9B2}"/>
              </a:ext>
            </a:extLst>
          </p:cNvPr>
          <p:cNvPicPr>
            <a:picLocks noChangeAspect="1"/>
          </p:cNvPicPr>
          <p:nvPr/>
        </p:nvPicPr>
        <p:blipFill>
          <a:blip r:embed="rId2"/>
          <a:stretch>
            <a:fillRect/>
          </a:stretch>
        </p:blipFill>
        <p:spPr>
          <a:xfrm>
            <a:off x="4865282" y="1256145"/>
            <a:ext cx="2221811" cy="451587"/>
          </a:xfrm>
          <a:prstGeom prst="rect">
            <a:avLst/>
          </a:prstGeom>
        </p:spPr>
      </p:pic>
      <p:sp>
        <p:nvSpPr>
          <p:cNvPr id="7" name="TextBox 6">
            <a:extLst>
              <a:ext uri="{FF2B5EF4-FFF2-40B4-BE49-F238E27FC236}">
                <a16:creationId xmlns:a16="http://schemas.microsoft.com/office/drawing/2014/main" id="{974B38F7-153E-AA2D-E409-68B138559962}"/>
              </a:ext>
            </a:extLst>
          </p:cNvPr>
          <p:cNvSpPr txBox="1"/>
          <p:nvPr/>
        </p:nvSpPr>
        <p:spPr>
          <a:xfrm>
            <a:off x="1357746" y="549716"/>
            <a:ext cx="8811490" cy="786754"/>
          </a:xfrm>
          <a:prstGeom prst="rect">
            <a:avLst/>
          </a:prstGeom>
          <a:noFill/>
        </p:spPr>
        <p:txBody>
          <a:bodyPr wrap="square">
            <a:spAutoFit/>
          </a:bodyPr>
          <a:lstStyle/>
          <a:p>
            <a:pPr>
              <a:lnSpc>
                <a:spcPct val="150000"/>
              </a:lnSpc>
            </a:pPr>
            <a:r>
              <a:rPr lang="ru-RU" sz="1600" dirty="0">
                <a:latin typeface="Times New Roman" panose="02020603050405020304" pitchFamily="18" charset="0"/>
                <a:cs typeface="Times New Roman" panose="02020603050405020304" pitchFamily="18" charset="0"/>
              </a:rPr>
              <a:t>Его интегрирование дает развитие возмущения x(t) из любого начального возмущения x(t</a:t>
            </a:r>
            <a:r>
              <a:rPr lang="ru-RU" sz="1200" dirty="0">
                <a:latin typeface="Times New Roman" panose="02020603050405020304" pitchFamily="18" charset="0"/>
                <a:cs typeface="Times New Roman" panose="02020603050405020304" pitchFamily="18" charset="0"/>
              </a:rPr>
              <a:t>0</a:t>
            </a:r>
            <a:r>
              <a:rPr lang="ru-RU" sz="1600" dirty="0">
                <a:latin typeface="Times New Roman" panose="02020603050405020304" pitchFamily="18" charset="0"/>
                <a:cs typeface="Times New Roman" panose="02020603050405020304" pitchFamily="18" charset="0"/>
              </a:rPr>
              <a:t>) посредством интегрирования линейной модели:</a:t>
            </a:r>
            <a:endParaRPr lang="en-US" sz="16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9ED3218-1B4E-76BB-43B2-439175B110AB}"/>
              </a:ext>
            </a:extLst>
          </p:cNvPr>
          <p:cNvPicPr>
            <a:picLocks noChangeAspect="1"/>
          </p:cNvPicPr>
          <p:nvPr/>
        </p:nvPicPr>
        <p:blipFill>
          <a:blip r:embed="rId3"/>
          <a:stretch>
            <a:fillRect/>
          </a:stretch>
        </p:blipFill>
        <p:spPr>
          <a:xfrm>
            <a:off x="1172828" y="1707732"/>
            <a:ext cx="2013063" cy="730668"/>
          </a:xfrm>
          <a:prstGeom prst="rect">
            <a:avLst/>
          </a:prstGeom>
        </p:spPr>
      </p:pic>
      <p:pic>
        <p:nvPicPr>
          <p:cNvPr id="10" name="Picture 9">
            <a:extLst>
              <a:ext uri="{FF2B5EF4-FFF2-40B4-BE49-F238E27FC236}">
                <a16:creationId xmlns:a16="http://schemas.microsoft.com/office/drawing/2014/main" id="{F61AB3E1-1C66-B9A3-45B1-AFEB0464B072}"/>
              </a:ext>
            </a:extLst>
          </p:cNvPr>
          <p:cNvPicPr>
            <a:picLocks noChangeAspect="1"/>
          </p:cNvPicPr>
          <p:nvPr/>
        </p:nvPicPr>
        <p:blipFill>
          <a:blip r:embed="rId4"/>
          <a:stretch>
            <a:fillRect/>
          </a:stretch>
        </p:blipFill>
        <p:spPr>
          <a:xfrm>
            <a:off x="3486177" y="1707732"/>
            <a:ext cx="1714832" cy="730668"/>
          </a:xfrm>
          <a:prstGeom prst="rect">
            <a:avLst/>
          </a:prstGeom>
        </p:spPr>
      </p:pic>
      <p:pic>
        <p:nvPicPr>
          <p:cNvPr id="11" name="Picture 10">
            <a:extLst>
              <a:ext uri="{FF2B5EF4-FFF2-40B4-BE49-F238E27FC236}">
                <a16:creationId xmlns:a16="http://schemas.microsoft.com/office/drawing/2014/main" id="{51277606-698B-AA38-FD26-C59613C2A448}"/>
              </a:ext>
            </a:extLst>
          </p:cNvPr>
          <p:cNvPicPr>
            <a:picLocks noChangeAspect="1"/>
          </p:cNvPicPr>
          <p:nvPr/>
        </p:nvPicPr>
        <p:blipFill>
          <a:blip r:embed="rId5"/>
          <a:stretch>
            <a:fillRect/>
          </a:stretch>
        </p:blipFill>
        <p:spPr>
          <a:xfrm>
            <a:off x="5864065" y="1846279"/>
            <a:ext cx="1126928" cy="375642"/>
          </a:xfrm>
          <a:prstGeom prst="rect">
            <a:avLst/>
          </a:prstGeom>
        </p:spPr>
      </p:pic>
      <p:pic>
        <p:nvPicPr>
          <p:cNvPr id="12" name="Picture 11">
            <a:extLst>
              <a:ext uri="{FF2B5EF4-FFF2-40B4-BE49-F238E27FC236}">
                <a16:creationId xmlns:a16="http://schemas.microsoft.com/office/drawing/2014/main" id="{3619D992-975B-6FD0-0737-DC8F58685899}"/>
              </a:ext>
            </a:extLst>
          </p:cNvPr>
          <p:cNvPicPr>
            <a:picLocks noChangeAspect="1"/>
          </p:cNvPicPr>
          <p:nvPr/>
        </p:nvPicPr>
        <p:blipFill>
          <a:blip r:embed="rId6"/>
          <a:stretch>
            <a:fillRect/>
          </a:stretch>
        </p:blipFill>
        <p:spPr>
          <a:xfrm>
            <a:off x="7225584" y="1856918"/>
            <a:ext cx="1666823" cy="354364"/>
          </a:xfrm>
          <a:prstGeom prst="rect">
            <a:avLst/>
          </a:prstGeom>
        </p:spPr>
      </p:pic>
      <p:pic>
        <p:nvPicPr>
          <p:cNvPr id="13" name="Picture 12">
            <a:extLst>
              <a:ext uri="{FF2B5EF4-FFF2-40B4-BE49-F238E27FC236}">
                <a16:creationId xmlns:a16="http://schemas.microsoft.com/office/drawing/2014/main" id="{7D64DF76-FA35-B0CB-3DD6-25F2878BF47B}"/>
              </a:ext>
            </a:extLst>
          </p:cNvPr>
          <p:cNvPicPr>
            <a:picLocks noChangeAspect="1"/>
          </p:cNvPicPr>
          <p:nvPr/>
        </p:nvPicPr>
        <p:blipFill>
          <a:blip r:embed="rId7"/>
          <a:stretch>
            <a:fillRect/>
          </a:stretch>
        </p:blipFill>
        <p:spPr>
          <a:xfrm>
            <a:off x="9126998" y="1867558"/>
            <a:ext cx="1588071" cy="354363"/>
          </a:xfrm>
          <a:prstGeom prst="rect">
            <a:avLst/>
          </a:prstGeom>
        </p:spPr>
      </p:pic>
      <p:sp>
        <p:nvSpPr>
          <p:cNvPr id="15" name="Arrow: Right 14">
            <a:extLst>
              <a:ext uri="{FF2B5EF4-FFF2-40B4-BE49-F238E27FC236}">
                <a16:creationId xmlns:a16="http://schemas.microsoft.com/office/drawing/2014/main" id="{1FEF3122-D223-5D1E-CFF5-9E571458D68A}"/>
              </a:ext>
            </a:extLst>
          </p:cNvPr>
          <p:cNvSpPr/>
          <p:nvPr/>
        </p:nvSpPr>
        <p:spPr>
          <a:xfrm>
            <a:off x="5201009" y="1958109"/>
            <a:ext cx="544009" cy="2012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CB9BDD6-F5DF-058A-6D94-431A9CEB93DA}"/>
              </a:ext>
            </a:extLst>
          </p:cNvPr>
          <p:cNvSpPr txBox="1"/>
          <p:nvPr/>
        </p:nvSpPr>
        <p:spPr>
          <a:xfrm>
            <a:off x="1172827" y="2697210"/>
            <a:ext cx="8543827" cy="338554"/>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где Λ — диагональная матрица с неотрицательными действительными числами на диагонали.</a:t>
            </a:r>
            <a:endParaRPr lang="en-US" sz="16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7B2D47E-7220-7344-BC99-D829E67A9DE0}"/>
              </a:ext>
            </a:extLst>
          </p:cNvPr>
          <p:cNvSpPr txBox="1"/>
          <p:nvPr/>
        </p:nvSpPr>
        <p:spPr>
          <a:xfrm>
            <a:off x="1265381" y="3108144"/>
            <a:ext cx="9449687" cy="584775"/>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Диагональные элементы Λ являются сингулярными значениями и они упорядочены так, что λ1≥λ2≥…≥</a:t>
            </a:r>
            <a:r>
              <a:rPr lang="ru-RU" sz="1600" dirty="0" err="1">
                <a:latin typeface="Times New Roman" panose="02020603050405020304" pitchFamily="18" charset="0"/>
                <a:cs typeface="Times New Roman" panose="02020603050405020304" pitchFamily="18" charset="0"/>
              </a:rPr>
              <a:t>λi</a:t>
            </a:r>
            <a:r>
              <a:rPr lang="ru-RU"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λn</a:t>
            </a:r>
            <a:r>
              <a:rPr lang="ru-RU"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140803D-8F5A-E0CB-41A1-F1DAEBE20BBB}"/>
              </a:ext>
            </a:extLst>
          </p:cNvPr>
          <p:cNvSpPr txBox="1"/>
          <p:nvPr/>
        </p:nvSpPr>
        <p:spPr>
          <a:xfrm>
            <a:off x="1265380" y="3725579"/>
            <a:ext cx="8451273" cy="1525418"/>
          </a:xfrm>
          <a:prstGeom prst="rect">
            <a:avLst/>
          </a:prstGeom>
          <a:noFill/>
        </p:spPr>
        <p:txBody>
          <a:bodyPr wrap="square">
            <a:spAutoFit/>
          </a:bodyPr>
          <a:lstStyle/>
          <a:p>
            <a:pPr algn="just">
              <a:lnSpc>
                <a:spcPct val="150000"/>
              </a:lnSpc>
            </a:pPr>
            <a:r>
              <a:rPr lang="ru-RU" sz="1600" dirty="0">
                <a:latin typeface="Times New Roman" panose="02020603050405020304" pitchFamily="18" charset="0"/>
                <a:cs typeface="Times New Roman" panose="02020603050405020304" pitchFamily="18" charset="0"/>
              </a:rPr>
              <a:t>W= (w1, w2, …, </a:t>
            </a:r>
            <a:r>
              <a:rPr lang="ru-RU" sz="1600" dirty="0" err="1">
                <a:latin typeface="Times New Roman" panose="02020603050405020304" pitchFamily="18" charset="0"/>
                <a:cs typeface="Times New Roman" panose="02020603050405020304" pitchFamily="18" charset="0"/>
              </a:rPr>
              <a:t>wi</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wn</a:t>
            </a:r>
            <a:r>
              <a:rPr lang="ru-RU" sz="1600" dirty="0">
                <a:latin typeface="Times New Roman" panose="02020603050405020304" pitchFamily="18" charset="0"/>
                <a:cs typeface="Times New Roman" panose="02020603050405020304" pitchFamily="18" charset="0"/>
              </a:rPr>
              <a:t>) и Y= (y1, y2, …, </a:t>
            </a:r>
            <a:r>
              <a:rPr lang="ru-RU" sz="1600" dirty="0" err="1">
                <a:latin typeface="Times New Roman" panose="02020603050405020304" pitchFamily="18" charset="0"/>
                <a:cs typeface="Times New Roman" panose="02020603050405020304" pitchFamily="18" charset="0"/>
              </a:rPr>
              <a:t>yi</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yn</a:t>
            </a:r>
            <a:r>
              <a:rPr lang="ru-RU" sz="1600" dirty="0">
                <a:latin typeface="Times New Roman" panose="02020603050405020304" pitchFamily="18" charset="0"/>
                <a:cs typeface="Times New Roman" panose="02020603050405020304" pitchFamily="18" charset="0"/>
              </a:rPr>
              <a:t>) — ортонормальные матрицы, а Y* обозначает сопряженную транспонированную матрицу Y. Столбцы Y называются правыми сингулярными векторами матрицы L, столбцы W называются левыми сингулярными векторами матрицы L.</a:t>
            </a:r>
            <a:endParaRPr lang="en-US" sz="1600"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E70CD393-6D52-209A-3FEC-E0FECC92EEEB}"/>
              </a:ext>
            </a:extLst>
          </p:cNvPr>
          <p:cNvPicPr>
            <a:picLocks noChangeAspect="1"/>
          </p:cNvPicPr>
          <p:nvPr/>
        </p:nvPicPr>
        <p:blipFill>
          <a:blip r:embed="rId8"/>
          <a:stretch>
            <a:fillRect/>
          </a:stretch>
        </p:blipFill>
        <p:spPr>
          <a:xfrm>
            <a:off x="4419640" y="5438548"/>
            <a:ext cx="1562737" cy="365125"/>
          </a:xfrm>
          <a:prstGeom prst="rect">
            <a:avLst/>
          </a:prstGeom>
        </p:spPr>
      </p:pic>
      <p:sp>
        <p:nvSpPr>
          <p:cNvPr id="24" name="TextBox 23">
            <a:extLst>
              <a:ext uri="{FF2B5EF4-FFF2-40B4-BE49-F238E27FC236}">
                <a16:creationId xmlns:a16="http://schemas.microsoft.com/office/drawing/2014/main" id="{CB2F11C6-2DCF-F8E3-13C0-435BF62FC3D7}"/>
              </a:ext>
            </a:extLst>
          </p:cNvPr>
          <p:cNvSpPr txBox="1"/>
          <p:nvPr/>
        </p:nvSpPr>
        <p:spPr>
          <a:xfrm>
            <a:off x="1161856" y="5758986"/>
            <a:ext cx="9690871" cy="523220"/>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Ортонормальные (</a:t>
            </a:r>
            <a:r>
              <a:rPr lang="ru-RU" sz="1400" b="1" dirty="0">
                <a:latin typeface="Times New Roman" panose="02020603050405020304" pitchFamily="18" charset="0"/>
                <a:cs typeface="Times New Roman" panose="02020603050405020304" pitchFamily="18" charset="0"/>
              </a:rPr>
              <a:t>ортогональные</a:t>
            </a:r>
            <a:r>
              <a:rPr lang="ru-RU" sz="1400" dirty="0">
                <a:latin typeface="Times New Roman" panose="02020603050405020304" pitchFamily="18" charset="0"/>
                <a:cs typeface="Times New Roman" panose="02020603050405020304" pitchFamily="18" charset="0"/>
              </a:rPr>
              <a:t>) матрицы — это матрицы, в которых векторы-столбцы образуют ортонормальный набор (каждый вектор-столбец имеет длину 1 и ортогонален всем остальным векторам-столбцам        </a:t>
            </a:r>
            <a:r>
              <a:rPr lang="en-US" sz="1400" i="1" dirty="0"/>
              <a:t>Q</a:t>
            </a:r>
            <a:r>
              <a:rPr lang="en-US" sz="1400" i="1" baseline="30000" dirty="0"/>
              <a:t>-1</a:t>
            </a:r>
            <a:r>
              <a:rPr lang="en-US" sz="1400" dirty="0"/>
              <a:t> = </a:t>
            </a:r>
            <a:r>
              <a:rPr lang="en-US" sz="1400" i="1" dirty="0"/>
              <a:t>Q</a:t>
            </a:r>
            <a:r>
              <a:rPr lang="en-US" sz="1400" i="1" baseline="30000" dirty="0"/>
              <a:t>T</a:t>
            </a:r>
            <a:r>
              <a:rPr lang="en-US" sz="1400" dirty="0"/>
              <a:t> </a:t>
            </a:r>
            <a:r>
              <a:rPr lang="ru-RU" sz="1400" dirty="0"/>
              <a:t> </a:t>
            </a:r>
            <a:r>
              <a:rPr lang="ru-RU"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689E0147-6CE1-9A9B-84C8-0D67E48461AA}"/>
              </a:ext>
            </a:extLst>
          </p:cNvPr>
          <p:cNvCxnSpPr>
            <a:cxnSpLocks/>
          </p:cNvCxnSpPr>
          <p:nvPr/>
        </p:nvCxnSpPr>
        <p:spPr>
          <a:xfrm>
            <a:off x="8153400" y="6132945"/>
            <a:ext cx="233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975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03FC3B-B98E-ED2E-C042-5A9D70097071}"/>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FE350036-CB70-08C7-344F-EA689B4733BC}"/>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743705B4-6FE1-DDCB-DF53-D8277E7B12EF}"/>
              </a:ext>
            </a:extLst>
          </p:cNvPr>
          <p:cNvSpPr>
            <a:spLocks noGrp="1"/>
          </p:cNvSpPr>
          <p:nvPr>
            <p:ph type="sldNum" sz="quarter" idx="12"/>
          </p:nvPr>
        </p:nvSpPr>
        <p:spPr/>
        <p:txBody>
          <a:bodyPr/>
          <a:lstStyle/>
          <a:p>
            <a:fld id="{001979CD-DCD6-4F97-8482-049F8255DDFA}" type="slidenum">
              <a:rPr lang="en-US" smtClean="0"/>
              <a:t>23</a:t>
            </a:fld>
            <a:endParaRPr lang="en-US"/>
          </a:p>
        </p:txBody>
      </p:sp>
      <p:sp>
        <p:nvSpPr>
          <p:cNvPr id="6" name="TextBox 5">
            <a:extLst>
              <a:ext uri="{FF2B5EF4-FFF2-40B4-BE49-F238E27FC236}">
                <a16:creationId xmlns:a16="http://schemas.microsoft.com/office/drawing/2014/main" id="{2EE04ACA-3900-C81E-DB36-C9B4E9B3DF53}"/>
              </a:ext>
            </a:extLst>
          </p:cNvPr>
          <p:cNvSpPr txBox="1"/>
          <p:nvPr/>
        </p:nvSpPr>
        <p:spPr>
          <a:xfrm>
            <a:off x="1330037" y="2025297"/>
            <a:ext cx="9254836" cy="1704569"/>
          </a:xfrm>
          <a:prstGeom prst="rect">
            <a:avLst/>
          </a:prstGeom>
          <a:noFill/>
        </p:spPr>
        <p:txBody>
          <a:bodyPr wrap="square">
            <a:spAutoFit/>
          </a:bodyPr>
          <a:lstStyle/>
          <a:p>
            <a:pPr algn="just">
              <a:lnSpc>
                <a:spcPct val="150000"/>
              </a:lnSpc>
            </a:pPr>
            <a:r>
              <a:rPr lang="ru-RU" dirty="0">
                <a:latin typeface="Times New Roman" panose="02020603050405020304" pitchFamily="18" charset="0"/>
                <a:cs typeface="Times New Roman" panose="02020603050405020304" pitchFamily="18" charset="0"/>
              </a:rPr>
              <a:t>Нас интересуют начальные возмущения, максимизирующие коэффициент усиления в интервале времени (</a:t>
            </a:r>
            <a:r>
              <a:rPr lang="ru-RU" i="1" dirty="0">
                <a:latin typeface="Times New Roman" panose="02020603050405020304" pitchFamily="18" charset="0"/>
                <a:cs typeface="Times New Roman" panose="02020603050405020304" pitchFamily="18" charset="0"/>
              </a:rPr>
              <a:t>t</a:t>
            </a:r>
            <a:r>
              <a:rPr lang="ru-RU" sz="1000" i="1" dirty="0">
                <a:latin typeface="Times New Roman" panose="02020603050405020304" pitchFamily="18" charset="0"/>
                <a:cs typeface="Times New Roman" panose="02020603050405020304" pitchFamily="18" charset="0"/>
              </a:rPr>
              <a:t>0</a:t>
            </a:r>
            <a:r>
              <a:rPr lang="ru-RU" i="1" dirty="0">
                <a:latin typeface="Times New Roman" panose="02020603050405020304" pitchFamily="18" charset="0"/>
                <a:cs typeface="Times New Roman" panose="02020603050405020304" pitchFamily="18" charset="0"/>
              </a:rPr>
              <a:t>, t</a:t>
            </a:r>
            <a:r>
              <a:rPr lang="ru-RU" dirty="0">
                <a:latin typeface="Times New Roman" panose="02020603050405020304" pitchFamily="18" charset="0"/>
                <a:cs typeface="Times New Roman" panose="02020603050405020304" pitchFamily="18" charset="0"/>
              </a:rPr>
              <a:t>), называемом интервалом оптимизации (OTI). Коэффициент усиления иногда называют в литературе скоростью роста, и он может быть измерен как норма в конечный момент времени, деленная на норму в начальный момент времени</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762485F-F2F3-D260-781E-63E50D1AA992}"/>
              </a:ext>
            </a:extLst>
          </p:cNvPr>
          <p:cNvPicPr>
            <a:picLocks noChangeAspect="1"/>
          </p:cNvPicPr>
          <p:nvPr/>
        </p:nvPicPr>
        <p:blipFill>
          <a:blip r:embed="rId2"/>
          <a:stretch>
            <a:fillRect/>
          </a:stretch>
        </p:blipFill>
        <p:spPr>
          <a:xfrm>
            <a:off x="4871306" y="3781799"/>
            <a:ext cx="1548052" cy="989476"/>
          </a:xfrm>
          <a:prstGeom prst="rect">
            <a:avLst/>
          </a:prstGeom>
        </p:spPr>
      </p:pic>
      <p:sp>
        <p:nvSpPr>
          <p:cNvPr id="9" name="TextBox 8">
            <a:extLst>
              <a:ext uri="{FF2B5EF4-FFF2-40B4-BE49-F238E27FC236}">
                <a16:creationId xmlns:a16="http://schemas.microsoft.com/office/drawing/2014/main" id="{E5E34C86-EF51-CD10-94C3-89B071963024}"/>
              </a:ext>
            </a:extLst>
          </p:cNvPr>
          <p:cNvSpPr txBox="1"/>
          <p:nvPr/>
        </p:nvSpPr>
        <p:spPr>
          <a:xfrm>
            <a:off x="1330037" y="4791041"/>
            <a:ext cx="6096000" cy="369332"/>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коэффициент усиления можно выразить как</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0CF41B3E-A8F2-B948-B7C8-1B978D5E14EE}"/>
              </a:ext>
            </a:extLst>
          </p:cNvPr>
          <p:cNvPicPr>
            <a:picLocks noChangeAspect="1"/>
          </p:cNvPicPr>
          <p:nvPr/>
        </p:nvPicPr>
        <p:blipFill>
          <a:blip r:embed="rId3"/>
          <a:stretch>
            <a:fillRect/>
          </a:stretch>
        </p:blipFill>
        <p:spPr>
          <a:xfrm>
            <a:off x="3419951" y="5180139"/>
            <a:ext cx="4450763" cy="787113"/>
          </a:xfrm>
          <a:prstGeom prst="rect">
            <a:avLst/>
          </a:prstGeom>
        </p:spPr>
      </p:pic>
      <p:sp>
        <p:nvSpPr>
          <p:cNvPr id="12" name="TextBox 11">
            <a:extLst>
              <a:ext uri="{FF2B5EF4-FFF2-40B4-BE49-F238E27FC236}">
                <a16:creationId xmlns:a16="http://schemas.microsoft.com/office/drawing/2014/main" id="{048DD898-E938-AFAD-3B09-FBCDCE0AF5F3}"/>
              </a:ext>
            </a:extLst>
          </p:cNvPr>
          <p:cNvSpPr txBox="1"/>
          <p:nvPr/>
        </p:nvSpPr>
        <p:spPr>
          <a:xfrm>
            <a:off x="1403927" y="445753"/>
            <a:ext cx="9642764" cy="923330"/>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В начальный и конечный моменты времени можно рассматривать различные нормы. Рассмотрим теперь возмущение с нормой в начальный момент </a:t>
            </a:r>
            <a:r>
              <a:rPr lang="ru-RU" i="1" dirty="0">
                <a:latin typeface="Times New Roman" panose="02020603050405020304" pitchFamily="18" charset="0"/>
                <a:cs typeface="Times New Roman" panose="02020603050405020304" pitchFamily="18" charset="0"/>
              </a:rPr>
              <a:t>E</a:t>
            </a:r>
            <a:r>
              <a:rPr lang="ru-RU" sz="1000" dirty="0">
                <a:latin typeface="Times New Roman" panose="02020603050405020304" pitchFamily="18" charset="0"/>
                <a:cs typeface="Times New Roman" panose="02020603050405020304" pitchFamily="18" charset="0"/>
              </a:rPr>
              <a:t>0 </a:t>
            </a:r>
            <a:r>
              <a:rPr lang="ru-RU"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a:t>
            </a:r>
            <a:r>
              <a:rPr lang="ru-RU" sz="10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конечный момент времени </a:t>
            </a:r>
            <a:r>
              <a:rPr lang="en-US" i="1" dirty="0" err="1">
                <a:latin typeface="Times New Roman" panose="02020603050405020304" pitchFamily="18" charset="0"/>
                <a:cs typeface="Times New Roman" panose="02020603050405020304" pitchFamily="18" charset="0"/>
              </a:rPr>
              <a:t>E</a:t>
            </a:r>
            <a:r>
              <a:rPr lang="en-US" i="1" baseline="-25000" dirty="0" err="1"/>
              <a:t>τ</a:t>
            </a:r>
            <a:r>
              <a:rPr lang="ru-RU"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57267AC-7E29-B197-B983-075810BA53F0}"/>
              </a:ext>
            </a:extLst>
          </p:cNvPr>
          <p:cNvPicPr>
            <a:picLocks noChangeAspect="1"/>
          </p:cNvPicPr>
          <p:nvPr/>
        </p:nvPicPr>
        <p:blipFill>
          <a:blip r:embed="rId4"/>
          <a:stretch>
            <a:fillRect/>
          </a:stretch>
        </p:blipFill>
        <p:spPr>
          <a:xfrm>
            <a:off x="2510230" y="1446891"/>
            <a:ext cx="2791900" cy="526473"/>
          </a:xfrm>
          <a:prstGeom prst="rect">
            <a:avLst/>
          </a:prstGeom>
        </p:spPr>
      </p:pic>
      <p:pic>
        <p:nvPicPr>
          <p:cNvPr id="14" name="Picture 13">
            <a:extLst>
              <a:ext uri="{FF2B5EF4-FFF2-40B4-BE49-F238E27FC236}">
                <a16:creationId xmlns:a16="http://schemas.microsoft.com/office/drawing/2014/main" id="{C9741956-F285-8478-1D73-F03F1ECAE8F1}"/>
              </a:ext>
            </a:extLst>
          </p:cNvPr>
          <p:cNvPicPr>
            <a:picLocks noChangeAspect="1"/>
          </p:cNvPicPr>
          <p:nvPr/>
        </p:nvPicPr>
        <p:blipFill>
          <a:blip r:embed="rId5"/>
          <a:stretch>
            <a:fillRect/>
          </a:stretch>
        </p:blipFill>
        <p:spPr>
          <a:xfrm>
            <a:off x="5761609" y="1472859"/>
            <a:ext cx="2536636" cy="526472"/>
          </a:xfrm>
          <a:prstGeom prst="rect">
            <a:avLst/>
          </a:prstGeom>
        </p:spPr>
      </p:pic>
    </p:spTree>
    <p:extLst>
      <p:ext uri="{BB962C8B-B14F-4D97-AF65-F5344CB8AC3E}">
        <p14:creationId xmlns:p14="http://schemas.microsoft.com/office/powerpoint/2010/main" val="3740713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42D46-FE88-8731-07FE-7B2F88ECD309}"/>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FEE84E1C-113D-F675-F27B-09D213FB139B}"/>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6C4CBA6E-7057-2B93-90A5-D4B7587D2FB7}"/>
              </a:ext>
            </a:extLst>
          </p:cNvPr>
          <p:cNvSpPr>
            <a:spLocks noGrp="1"/>
          </p:cNvSpPr>
          <p:nvPr>
            <p:ph type="sldNum" sz="quarter" idx="12"/>
          </p:nvPr>
        </p:nvSpPr>
        <p:spPr/>
        <p:txBody>
          <a:bodyPr/>
          <a:lstStyle/>
          <a:p>
            <a:fld id="{001979CD-DCD6-4F97-8482-049F8255DDFA}" type="slidenum">
              <a:rPr lang="en-US" smtClean="0"/>
              <a:t>24</a:t>
            </a:fld>
            <a:endParaRPr lang="en-US"/>
          </a:p>
        </p:txBody>
      </p:sp>
      <p:sp>
        <p:nvSpPr>
          <p:cNvPr id="6" name="TextBox 5">
            <a:extLst>
              <a:ext uri="{FF2B5EF4-FFF2-40B4-BE49-F238E27FC236}">
                <a16:creationId xmlns:a16="http://schemas.microsoft.com/office/drawing/2014/main" id="{9957B2AF-1D74-D1FA-B3CE-09E36A408E9F}"/>
              </a:ext>
            </a:extLst>
          </p:cNvPr>
          <p:cNvSpPr txBox="1"/>
          <p:nvPr/>
        </p:nvSpPr>
        <p:spPr>
          <a:xfrm>
            <a:off x="623454" y="563609"/>
            <a:ext cx="10945091" cy="5444054"/>
          </a:xfrm>
          <a:prstGeom prst="rect">
            <a:avLst/>
          </a:prstGeom>
          <a:noFill/>
        </p:spPr>
        <p:txBody>
          <a:bodyPr wrap="square">
            <a:spAutoFit/>
          </a:bodyPr>
          <a:lstStyle/>
          <a:p>
            <a:pPr algn="just">
              <a:lnSpc>
                <a:spcPct val="150000"/>
              </a:lnSpc>
              <a:spcAft>
                <a:spcPts val="700"/>
              </a:spcAft>
            </a:pPr>
            <a:r>
              <a:rPr lang="ru-RU" sz="1800" kern="100" dirty="0">
                <a:effectLst/>
                <a:latin typeface="Times New Roman" panose="02020603050405020304" pitchFamily="18" charset="0"/>
                <a:ea typeface="Noto Serif CJK SC"/>
                <a:cs typeface="Lohit Devanagari"/>
              </a:rPr>
              <a:t>Существует два основных источника ошибок в прогнозах: </a:t>
            </a:r>
            <a:r>
              <a:rPr lang="ru-RU" sz="1800" b="1" kern="100" dirty="0">
                <a:solidFill>
                  <a:srgbClr val="EE0000"/>
                </a:solidFill>
                <a:effectLst/>
                <a:latin typeface="Times New Roman" panose="02020603050405020304" pitchFamily="18" charset="0"/>
                <a:ea typeface="Noto Serif CJK SC"/>
                <a:cs typeface="Lohit Devanagari"/>
              </a:rPr>
              <a:t>ошибки в оценке начального состояния модели и ошибки, вызванные несовершенствами в формулировке модели</a:t>
            </a:r>
            <a:r>
              <a:rPr lang="ru-RU" sz="1800" kern="100" dirty="0">
                <a:effectLst/>
                <a:latin typeface="Times New Roman" panose="02020603050405020304" pitchFamily="18" charset="0"/>
                <a:ea typeface="Noto Serif CJK SC"/>
                <a:cs typeface="Lohit Devanagari"/>
              </a:rPr>
              <a:t>. Эти ошибки могут расти со временем и ограничивать точность отдельного прогноза. </a:t>
            </a:r>
            <a:r>
              <a:rPr lang="ru-RU" sz="1800" b="1" kern="100" dirty="0">
                <a:solidFill>
                  <a:srgbClr val="EE0000"/>
                </a:solidFill>
                <a:effectLst/>
                <a:latin typeface="Times New Roman" panose="02020603050405020304" pitchFamily="18" charset="0"/>
                <a:ea typeface="Noto Serif CJK SC"/>
                <a:cs typeface="Lohit Devanagari"/>
              </a:rPr>
              <a:t>Цель ансамблевых прогнозов с возмущенными начальными условиями — количественно оценить неопределенность прогноза (ошибки состояния прогноза), вызванную неопределенностью начальных условий (ошибки начального состояния), в предположении об идеальной модели</a:t>
            </a:r>
            <a:r>
              <a:rPr lang="ru-RU" sz="1800" kern="100" dirty="0">
                <a:effectLst/>
                <a:latin typeface="Times New Roman" panose="02020603050405020304" pitchFamily="18" charset="0"/>
                <a:ea typeface="Noto Serif CJK SC"/>
                <a:cs typeface="Lohit Devanagari"/>
              </a:rPr>
              <a:t>. В принципе, статистические свойства ошибок начального состояния можно описать в терминах многомерной функции плотности вероятности (</a:t>
            </a:r>
            <a:r>
              <a:rPr lang="ru-RU" sz="1800" kern="100" dirty="0" err="1">
                <a:effectLst/>
                <a:latin typeface="Times New Roman" panose="02020603050405020304" pitchFamily="18" charset="0"/>
                <a:ea typeface="Noto Serif CJK SC"/>
                <a:cs typeface="Lohit Devanagari"/>
              </a:rPr>
              <a:t>pdf</a:t>
            </a:r>
            <a:r>
              <a:rPr lang="ru-RU" sz="1800" kern="100" dirty="0">
                <a:effectLst/>
                <a:latin typeface="Times New Roman" panose="02020603050405020304" pitchFamily="18" charset="0"/>
                <a:ea typeface="Noto Serif CJK SC"/>
                <a:cs typeface="Lohit Devanagari"/>
              </a:rPr>
              <a:t>) (например, </a:t>
            </a:r>
            <a:r>
              <a:rPr lang="ru-RU" sz="1800" kern="100" dirty="0" err="1">
                <a:effectLst/>
                <a:latin typeface="Times New Roman" panose="02020603050405020304" pitchFamily="18" charset="0"/>
                <a:ea typeface="Noto Serif CJK SC"/>
                <a:cs typeface="Lohit Devanagari"/>
              </a:rPr>
              <a:t>Houtekamer</a:t>
            </a:r>
            <a:r>
              <a:rPr lang="ru-RU" sz="1800" kern="100" dirty="0">
                <a:effectLst/>
                <a:latin typeface="Times New Roman" panose="02020603050405020304" pitchFamily="18" charset="0"/>
                <a:ea typeface="Noto Serif CJK SC"/>
                <a:cs typeface="Lohit Devanagari"/>
              </a:rPr>
              <a:t>, 1995). Основная цель методов инициализации ансамблевых прогнозов — адекватная выборка </a:t>
            </a:r>
            <a:r>
              <a:rPr lang="ru-RU" sz="1800" kern="100" dirty="0" err="1">
                <a:effectLst/>
                <a:latin typeface="Times New Roman" panose="02020603050405020304" pitchFamily="18" charset="0"/>
                <a:ea typeface="Noto Serif CJK SC"/>
                <a:cs typeface="Lohit Devanagari"/>
              </a:rPr>
              <a:t>pdf</a:t>
            </a:r>
            <a:r>
              <a:rPr lang="ru-RU" sz="1800" kern="100" dirty="0">
                <a:effectLst/>
                <a:latin typeface="Times New Roman" panose="02020603050405020304" pitchFamily="18" charset="0"/>
                <a:ea typeface="Noto Serif CJK SC"/>
                <a:cs typeface="Lohit Devanagari"/>
              </a:rPr>
              <a:t> начального состояния. Более того, полученные начальные состояния эволюционируют с использованием модели и в результате образуют ансамбль прогнозов. В предположении об идеальной модели правильная выборка </a:t>
            </a:r>
            <a:r>
              <a:rPr lang="ru-RU" sz="1800" kern="100" dirty="0" err="1">
                <a:effectLst/>
                <a:latin typeface="Times New Roman" panose="02020603050405020304" pitchFamily="18" charset="0"/>
                <a:ea typeface="Noto Serif CJK SC"/>
                <a:cs typeface="Lohit Devanagari"/>
              </a:rPr>
              <a:t>pdf</a:t>
            </a:r>
            <a:r>
              <a:rPr lang="ru-RU" sz="1800" kern="100" dirty="0">
                <a:effectLst/>
                <a:latin typeface="Times New Roman" panose="02020603050405020304" pitchFamily="18" charset="0"/>
                <a:ea typeface="Noto Serif CJK SC"/>
                <a:cs typeface="Lohit Devanagari"/>
              </a:rPr>
              <a:t> ошибки начального состояния приведет к правильной выборке </a:t>
            </a:r>
            <a:r>
              <a:rPr lang="ru-RU" sz="1800" kern="100" dirty="0" err="1">
                <a:effectLst/>
                <a:latin typeface="Times New Roman" panose="02020603050405020304" pitchFamily="18" charset="0"/>
                <a:ea typeface="Noto Serif CJK SC"/>
                <a:cs typeface="Lohit Devanagari"/>
              </a:rPr>
              <a:t>pdf</a:t>
            </a:r>
            <a:r>
              <a:rPr lang="ru-RU" sz="1800" kern="100" dirty="0">
                <a:effectLst/>
                <a:latin typeface="Times New Roman" panose="02020603050405020304" pitchFamily="18" charset="0"/>
                <a:ea typeface="Noto Serif CJK SC"/>
                <a:cs typeface="Lohit Devanagari"/>
              </a:rPr>
              <a:t> ошибки прогнозного состояния. На практике ошибки начальных условий неотделимы от ошибок модели, и их следует рассматривать совместно (</a:t>
            </a:r>
            <a:r>
              <a:rPr lang="ru-RU" sz="1800" kern="100" dirty="0" err="1">
                <a:effectLst/>
                <a:latin typeface="Times New Roman" panose="02020603050405020304" pitchFamily="18" charset="0"/>
                <a:ea typeface="Noto Serif CJK SC"/>
                <a:cs typeface="Lohit Devanagari"/>
              </a:rPr>
              <a:t>Лейтбехер</a:t>
            </a:r>
            <a:r>
              <a:rPr lang="ru-RU" sz="1800" kern="100" dirty="0">
                <a:effectLst/>
                <a:latin typeface="Times New Roman" panose="02020603050405020304" pitchFamily="18" charset="0"/>
                <a:ea typeface="Noto Serif CJK SC"/>
                <a:cs typeface="Lohit Devanagari"/>
              </a:rPr>
              <a:t> и Палмер, 2008).</a:t>
            </a:r>
            <a:endParaRPr lang="en-US" sz="1800" kern="100" dirty="0">
              <a:effectLst/>
              <a:latin typeface="Liberation Serif"/>
              <a:ea typeface="Noto Serif CJK SC"/>
              <a:cs typeface="Lohit Devanagari"/>
            </a:endParaRPr>
          </a:p>
        </p:txBody>
      </p:sp>
    </p:spTree>
    <p:extLst>
      <p:ext uri="{BB962C8B-B14F-4D97-AF65-F5344CB8AC3E}">
        <p14:creationId xmlns:p14="http://schemas.microsoft.com/office/powerpoint/2010/main" val="164460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056B5E-45AD-C952-E840-05BCF7941CDB}"/>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92DC4BC8-EC8F-077B-B420-C3E3DCE235D0}"/>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D54BC793-8E84-9008-0993-E74EC6A739D8}"/>
              </a:ext>
            </a:extLst>
          </p:cNvPr>
          <p:cNvSpPr>
            <a:spLocks noGrp="1"/>
          </p:cNvSpPr>
          <p:nvPr>
            <p:ph type="sldNum" sz="quarter" idx="12"/>
          </p:nvPr>
        </p:nvSpPr>
        <p:spPr/>
        <p:txBody>
          <a:bodyPr/>
          <a:lstStyle/>
          <a:p>
            <a:fld id="{001979CD-DCD6-4F97-8482-049F8255DDFA}" type="slidenum">
              <a:rPr lang="en-US" smtClean="0"/>
              <a:t>25</a:t>
            </a:fld>
            <a:endParaRPr lang="en-US"/>
          </a:p>
        </p:txBody>
      </p:sp>
      <p:sp>
        <p:nvSpPr>
          <p:cNvPr id="6" name="TextBox 5">
            <a:extLst>
              <a:ext uri="{FF2B5EF4-FFF2-40B4-BE49-F238E27FC236}">
                <a16:creationId xmlns:a16="http://schemas.microsoft.com/office/drawing/2014/main" id="{9249DFC6-BA23-1E61-F802-272B7D98529D}"/>
              </a:ext>
            </a:extLst>
          </p:cNvPr>
          <p:cNvSpPr txBox="1"/>
          <p:nvPr/>
        </p:nvSpPr>
        <p:spPr>
          <a:xfrm>
            <a:off x="1265381" y="1327559"/>
            <a:ext cx="9661237" cy="4202882"/>
          </a:xfrm>
          <a:prstGeom prst="rect">
            <a:avLst/>
          </a:prstGeom>
          <a:noFill/>
        </p:spPr>
        <p:txBody>
          <a:bodyPr wrap="square">
            <a:spAutoFit/>
          </a:bodyPr>
          <a:lstStyle/>
          <a:p>
            <a:pPr algn="just">
              <a:lnSpc>
                <a:spcPct val="150000"/>
              </a:lnSpc>
            </a:pPr>
            <a:r>
              <a:rPr lang="ru-RU" sz="1800" b="0" dirty="0">
                <a:effectLst/>
                <a:latin typeface="Times New Roman" panose="02020603050405020304" pitchFamily="18" charset="0"/>
                <a:ea typeface="Noto Serif CJK SC"/>
              </a:rPr>
              <a:t>Для работы с неопределенностью начальных условий можно использовать несколько методов. Наиболее популярными являются: </a:t>
            </a:r>
            <a:r>
              <a:rPr lang="ru-RU" sz="1800" b="1" dirty="0">
                <a:solidFill>
                  <a:srgbClr val="FF0000"/>
                </a:solidFill>
                <a:effectLst/>
                <a:latin typeface="Times New Roman" panose="02020603050405020304" pitchFamily="18" charset="0"/>
                <a:ea typeface="Noto Serif CJK SC"/>
              </a:rPr>
              <a:t>методы SV</a:t>
            </a:r>
            <a:r>
              <a:rPr lang="ru-RU" sz="1800" b="0" dirty="0">
                <a:effectLst/>
                <a:latin typeface="Times New Roman" panose="02020603050405020304" pitchFamily="18" charset="0"/>
                <a:ea typeface="Noto Serif CJK SC"/>
              </a:rPr>
              <a:t>, разведение растущих мод, ансамблевый фильтр Калмана и преобразованный фильтр Калмана. Разведение растущих мод подробно описано в работе </a:t>
            </a:r>
            <a:r>
              <a:rPr lang="ru-RU" sz="1800" b="0" dirty="0" err="1">
                <a:effectLst/>
                <a:latin typeface="Times New Roman" panose="02020603050405020304" pitchFamily="18" charset="0"/>
                <a:ea typeface="Noto Serif CJK SC"/>
              </a:rPr>
              <a:t>Toth</a:t>
            </a:r>
            <a:r>
              <a:rPr lang="ru-RU" sz="1800" b="0" dirty="0">
                <a:effectLst/>
                <a:latin typeface="Times New Roman" panose="02020603050405020304" pitchFamily="18" charset="0"/>
                <a:ea typeface="Noto Serif CJK SC"/>
              </a:rPr>
              <a:t> и </a:t>
            </a:r>
            <a:r>
              <a:rPr lang="ru-RU" sz="1800" b="0" dirty="0" err="1">
                <a:effectLst/>
                <a:latin typeface="Times New Roman" panose="02020603050405020304" pitchFamily="18" charset="0"/>
                <a:ea typeface="Noto Serif CJK SC"/>
              </a:rPr>
              <a:t>Kalnay</a:t>
            </a:r>
            <a:r>
              <a:rPr lang="ru-RU" sz="1800" b="0" dirty="0">
                <a:effectLst/>
                <a:latin typeface="Times New Roman" panose="02020603050405020304" pitchFamily="18" charset="0"/>
                <a:ea typeface="Noto Serif CJK SC"/>
              </a:rPr>
              <a:t> (1997). Ансамблевой фильтр Калмана и ансамблевый преобразованный фильтр Калмана являются ансамблевыми подходами к усвоению данных, и введение в эти методы можно найти в работе </a:t>
            </a:r>
            <a:r>
              <a:rPr lang="ru-RU" sz="1800" b="0" dirty="0" err="1">
                <a:effectLst/>
                <a:latin typeface="Times New Roman" panose="02020603050405020304" pitchFamily="18" charset="0"/>
                <a:ea typeface="Noto Serif CJK SC"/>
              </a:rPr>
              <a:t>Zhang</a:t>
            </a:r>
            <a:r>
              <a:rPr lang="ru-RU" sz="1800" b="0" dirty="0">
                <a:effectLst/>
                <a:latin typeface="Times New Roman" panose="02020603050405020304" pitchFamily="18" charset="0"/>
                <a:ea typeface="Noto Serif CJK SC"/>
              </a:rPr>
              <a:t> и </a:t>
            </a:r>
            <a:r>
              <a:rPr lang="ru-RU" sz="1800" b="0" dirty="0" err="1">
                <a:effectLst/>
                <a:latin typeface="Times New Roman" panose="02020603050405020304" pitchFamily="18" charset="0"/>
                <a:ea typeface="Noto Serif CJK SC"/>
              </a:rPr>
              <a:t>Pu</a:t>
            </a:r>
            <a:r>
              <a:rPr lang="ru-RU" sz="1800" b="0" dirty="0">
                <a:effectLst/>
                <a:latin typeface="Times New Roman" panose="02020603050405020304" pitchFamily="18" charset="0"/>
                <a:ea typeface="Noto Serif CJK SC"/>
              </a:rPr>
              <a:t> (2010). Метод SV был разработан в ECMWF и в настоящее время используется в нескольких центрах ЧПП. Подробное описание использования ведущих SV в EPS ECMWF можно найти в работе </a:t>
            </a:r>
            <a:r>
              <a:rPr lang="ru-RU" sz="1800" b="0" dirty="0" err="1">
                <a:effectLst/>
                <a:latin typeface="Times New Roman" panose="02020603050405020304" pitchFamily="18" charset="0"/>
                <a:ea typeface="Noto Serif CJK SC"/>
              </a:rPr>
              <a:t>Molteni</a:t>
            </a:r>
            <a:r>
              <a:rPr lang="ru-RU" sz="1800" b="0" dirty="0">
                <a:effectLst/>
                <a:latin typeface="Times New Roman" panose="02020603050405020304" pitchFamily="18" charset="0"/>
                <a:ea typeface="Noto Serif CJK SC"/>
              </a:rPr>
              <a:t> и др. (1996), а информация о более поздних разработках EPS ECMWF представлена в работах </a:t>
            </a:r>
            <a:r>
              <a:rPr lang="ru-RU" sz="1800" b="0" dirty="0" err="1">
                <a:effectLst/>
                <a:latin typeface="Times New Roman" panose="02020603050405020304" pitchFamily="18" charset="0"/>
                <a:ea typeface="Noto Serif CJK SC"/>
              </a:rPr>
              <a:t>Buizza</a:t>
            </a:r>
            <a:r>
              <a:rPr lang="ru-RU" sz="1800" b="0" dirty="0">
                <a:effectLst/>
                <a:latin typeface="Times New Roman" panose="02020603050405020304" pitchFamily="18" charset="0"/>
                <a:ea typeface="Noto Serif CJK SC"/>
              </a:rPr>
              <a:t> и др. (2007a, 2008), </a:t>
            </a:r>
            <a:r>
              <a:rPr lang="ru-RU" sz="1800" b="0" dirty="0" err="1">
                <a:effectLst/>
                <a:latin typeface="Times New Roman" panose="02020603050405020304" pitchFamily="18" charset="0"/>
                <a:ea typeface="Noto Serif CJK SC"/>
              </a:rPr>
              <a:t>Palmer</a:t>
            </a:r>
            <a:r>
              <a:rPr lang="ru-RU" sz="1800" b="0" dirty="0">
                <a:effectLst/>
                <a:latin typeface="Times New Roman" panose="02020603050405020304" pitchFamily="18" charset="0"/>
                <a:ea typeface="Noto Serif CJK SC"/>
              </a:rPr>
              <a:t> и др. (2007) и </a:t>
            </a:r>
            <a:r>
              <a:rPr lang="ru-RU" sz="1800" b="0" dirty="0" err="1">
                <a:effectLst/>
                <a:latin typeface="Times New Roman" panose="02020603050405020304" pitchFamily="18" charset="0"/>
                <a:ea typeface="Noto Serif CJK SC"/>
              </a:rPr>
              <a:t>Leutbecher</a:t>
            </a:r>
            <a:r>
              <a:rPr lang="ru-RU" sz="1800" b="0" dirty="0">
                <a:effectLst/>
                <a:latin typeface="Times New Roman" panose="02020603050405020304" pitchFamily="18" charset="0"/>
                <a:ea typeface="Noto Serif CJK SC"/>
              </a:rPr>
              <a:t> и </a:t>
            </a:r>
            <a:r>
              <a:rPr lang="ru-RU" sz="1800" b="0" dirty="0" err="1">
                <a:effectLst/>
                <a:latin typeface="Times New Roman" panose="02020603050405020304" pitchFamily="18" charset="0"/>
                <a:ea typeface="Noto Serif CJK SC"/>
              </a:rPr>
              <a:t>Palmer</a:t>
            </a:r>
            <a:r>
              <a:rPr lang="ru-RU" sz="1800" b="0" dirty="0">
                <a:effectLst/>
                <a:latin typeface="Times New Roman" panose="02020603050405020304" pitchFamily="18" charset="0"/>
                <a:ea typeface="Noto Serif CJK SC"/>
              </a:rPr>
              <a:t> (2008). </a:t>
            </a:r>
            <a:endParaRPr lang="en-US" dirty="0"/>
          </a:p>
        </p:txBody>
      </p:sp>
    </p:spTree>
    <p:extLst>
      <p:ext uri="{BB962C8B-B14F-4D97-AF65-F5344CB8AC3E}">
        <p14:creationId xmlns:p14="http://schemas.microsoft.com/office/powerpoint/2010/main" val="20271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E9BCC-DB13-8262-17E3-6DED6CACCDDE}"/>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F0EADD46-2AD5-BC7F-A023-BEDE413138DE}"/>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F39D8FFF-64AE-CA4E-B30F-054CC899D6A2}"/>
              </a:ext>
            </a:extLst>
          </p:cNvPr>
          <p:cNvSpPr>
            <a:spLocks noGrp="1"/>
          </p:cNvSpPr>
          <p:nvPr>
            <p:ph type="sldNum" sz="quarter" idx="12"/>
          </p:nvPr>
        </p:nvSpPr>
        <p:spPr/>
        <p:txBody>
          <a:bodyPr/>
          <a:lstStyle/>
          <a:p>
            <a:fld id="{001979CD-DCD6-4F97-8482-049F8255DDFA}" type="slidenum">
              <a:rPr lang="en-US" smtClean="0"/>
              <a:t>26</a:t>
            </a:fld>
            <a:endParaRPr lang="en-US"/>
          </a:p>
        </p:txBody>
      </p:sp>
      <p:sp>
        <p:nvSpPr>
          <p:cNvPr id="6" name="TextBox 5">
            <a:extLst>
              <a:ext uri="{FF2B5EF4-FFF2-40B4-BE49-F238E27FC236}">
                <a16:creationId xmlns:a16="http://schemas.microsoft.com/office/drawing/2014/main" id="{F2B979C2-BEC6-2355-7F2F-BC312AC1F3A3}"/>
              </a:ext>
            </a:extLst>
          </p:cNvPr>
          <p:cNvSpPr txBox="1"/>
          <p:nvPr/>
        </p:nvSpPr>
        <p:spPr>
          <a:xfrm>
            <a:off x="1311563" y="1805159"/>
            <a:ext cx="9291781" cy="3331938"/>
          </a:xfrm>
          <a:prstGeom prst="rect">
            <a:avLst/>
          </a:prstGeom>
          <a:noFill/>
        </p:spPr>
        <p:txBody>
          <a:bodyPr wrap="square">
            <a:spAutoFit/>
          </a:bodyPr>
          <a:lstStyle/>
          <a:p>
            <a:pPr algn="just">
              <a:lnSpc>
                <a:spcPct val="200000"/>
              </a:lnSpc>
              <a:spcAft>
                <a:spcPts val="700"/>
              </a:spcAft>
            </a:pPr>
            <a:r>
              <a:rPr lang="ru-RU" sz="1800" b="0" kern="100" dirty="0">
                <a:effectLst/>
                <a:latin typeface="Times New Roman" panose="02020603050405020304" pitchFamily="18" charset="0"/>
                <a:ea typeface="Noto Serif CJK SC"/>
                <a:cs typeface="Lohit Devanagari"/>
              </a:rPr>
              <a:t>В ЧПП начальное состояние атмосферы оценивается с помощью методов усвоения данных. Система EPS ЕЦСПП использует четырёхмерную вариационную систему усвоения, которая объединяет информацию наблюдений с информацией из последнего прогноза. В результате ошибки начального состояния являются результатом сложного взаимодействия между растущими частями ошибок прошлых прогнозов и уменьшением этих ошибок в текущем цикле усвоения данных.</a:t>
            </a:r>
            <a:endParaRPr lang="en-US" sz="1800" kern="100" dirty="0">
              <a:effectLst/>
              <a:latin typeface="Liberation Serif"/>
              <a:ea typeface="Noto Serif CJK SC"/>
              <a:cs typeface="Lohit Devanagari"/>
            </a:endParaRPr>
          </a:p>
        </p:txBody>
      </p:sp>
      <p:sp>
        <p:nvSpPr>
          <p:cNvPr id="7" name="TextBox 6">
            <a:extLst>
              <a:ext uri="{FF2B5EF4-FFF2-40B4-BE49-F238E27FC236}">
                <a16:creationId xmlns:a16="http://schemas.microsoft.com/office/drawing/2014/main" id="{543B23AF-AB0D-FB58-50FF-157BD5C76E19}"/>
              </a:ext>
            </a:extLst>
          </p:cNvPr>
          <p:cNvSpPr txBox="1"/>
          <p:nvPr/>
        </p:nvSpPr>
        <p:spPr>
          <a:xfrm>
            <a:off x="4839855" y="1186935"/>
            <a:ext cx="1708727" cy="369332"/>
          </a:xfrm>
          <a:prstGeom prst="rect">
            <a:avLst/>
          </a:prstGeom>
          <a:noFill/>
        </p:spPr>
        <p:txBody>
          <a:bodyPr wrap="square">
            <a:spAutoFit/>
          </a:bodyPr>
          <a:lstStyle/>
          <a:p>
            <a:r>
              <a:rPr lang="en-US" dirty="0">
                <a:highlight>
                  <a:srgbClr val="FFFF00"/>
                </a:highlight>
                <a:latin typeface="Times New Roman" panose="02020603050405020304" pitchFamily="18" charset="0"/>
                <a:cs typeface="Times New Roman" panose="02020603050405020304" pitchFamily="18" charset="0"/>
              </a:rPr>
              <a:t>EPS </a:t>
            </a:r>
            <a:r>
              <a:rPr lang="ru-RU" dirty="0">
                <a:highlight>
                  <a:srgbClr val="FFFF00"/>
                </a:highlight>
                <a:latin typeface="Times New Roman" panose="02020603050405020304" pitchFamily="18" charset="0"/>
                <a:cs typeface="Times New Roman" panose="02020603050405020304" pitchFamily="18" charset="0"/>
              </a:rPr>
              <a:t>ЕЦСПП </a:t>
            </a:r>
            <a:endParaRPr lang="en-US"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689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F592C-663A-6EC4-DE39-BD9C636D6EB8}"/>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DC2CF8EA-A9C6-8488-20DB-DEBF1455B39E}"/>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5E8E5289-3814-C69E-8860-F33DA63E3D0F}"/>
              </a:ext>
            </a:extLst>
          </p:cNvPr>
          <p:cNvSpPr>
            <a:spLocks noGrp="1"/>
          </p:cNvSpPr>
          <p:nvPr>
            <p:ph type="sldNum" sz="quarter" idx="12"/>
          </p:nvPr>
        </p:nvSpPr>
        <p:spPr/>
        <p:txBody>
          <a:bodyPr/>
          <a:lstStyle/>
          <a:p>
            <a:fld id="{001979CD-DCD6-4F97-8482-049F8255DDFA}" type="slidenum">
              <a:rPr lang="en-US" smtClean="0"/>
              <a:t>27</a:t>
            </a:fld>
            <a:endParaRPr lang="en-US"/>
          </a:p>
        </p:txBody>
      </p:sp>
      <p:sp>
        <p:nvSpPr>
          <p:cNvPr id="6" name="TextBox 5">
            <a:extLst>
              <a:ext uri="{FF2B5EF4-FFF2-40B4-BE49-F238E27FC236}">
                <a16:creationId xmlns:a16="http://schemas.microsoft.com/office/drawing/2014/main" id="{563B5082-B171-D6E4-1DD9-C6A54076657A}"/>
              </a:ext>
            </a:extLst>
          </p:cNvPr>
          <p:cNvSpPr txBox="1"/>
          <p:nvPr/>
        </p:nvSpPr>
        <p:spPr>
          <a:xfrm>
            <a:off x="1265381" y="1169152"/>
            <a:ext cx="9227127" cy="4202882"/>
          </a:xfrm>
          <a:prstGeom prst="rect">
            <a:avLst/>
          </a:prstGeom>
          <a:noFill/>
        </p:spPr>
        <p:txBody>
          <a:bodyPr wrap="square">
            <a:spAutoFit/>
          </a:bodyPr>
          <a:lstStyle/>
          <a:p>
            <a:pPr algn="just">
              <a:lnSpc>
                <a:spcPct val="150000"/>
              </a:lnSpc>
            </a:pPr>
            <a:r>
              <a:rPr lang="ru-RU" sz="1800" b="1" dirty="0">
                <a:solidFill>
                  <a:srgbClr val="FF0000"/>
                </a:solidFill>
                <a:effectLst/>
                <a:latin typeface="Times New Roman" panose="02020603050405020304" pitchFamily="18" charset="0"/>
                <a:ea typeface="Noto Serif CJK SC"/>
              </a:rPr>
              <a:t>Метод </a:t>
            </a:r>
            <a:r>
              <a:rPr lang="en-US" sz="1800" b="1" dirty="0">
                <a:solidFill>
                  <a:srgbClr val="FF0000"/>
                </a:solidFill>
                <a:effectLst/>
                <a:latin typeface="Times New Roman" panose="02020603050405020304" pitchFamily="18" charset="0"/>
                <a:ea typeface="Noto Serif CJK SC"/>
              </a:rPr>
              <a:t>SV</a:t>
            </a:r>
            <a:r>
              <a:rPr lang="ru-RU" sz="1800" b="1" dirty="0">
                <a:solidFill>
                  <a:srgbClr val="FF0000"/>
                </a:solidFill>
                <a:effectLst/>
                <a:latin typeface="Times New Roman" panose="02020603050405020304" pitchFamily="18" charset="0"/>
                <a:ea typeface="Noto Serif CJK SC"/>
              </a:rPr>
              <a:t> предполагает</a:t>
            </a:r>
            <a:r>
              <a:rPr lang="ru-RU" sz="1800" b="0" dirty="0">
                <a:effectLst/>
                <a:latin typeface="Times New Roman" panose="02020603050405020304" pitchFamily="18" charset="0"/>
                <a:ea typeface="Noto Serif CJK SC"/>
              </a:rPr>
              <a:t>, что из всех ошибок начального состояния наиболее быстрорастущие отвечают за большую часть неопределенности прогноза. Эти быстрорастущие возмущения можно получить, вычислив начальные </a:t>
            </a:r>
            <a:r>
              <a:rPr lang="en-US" sz="1800" b="0" dirty="0">
                <a:effectLst/>
                <a:latin typeface="Times New Roman" panose="02020603050405020304" pitchFamily="18" charset="0"/>
                <a:ea typeface="Noto Serif CJK SC"/>
              </a:rPr>
              <a:t>SV</a:t>
            </a:r>
            <a:r>
              <a:rPr lang="ru-RU" sz="1800" b="0" dirty="0">
                <a:effectLst/>
                <a:latin typeface="Times New Roman" panose="02020603050405020304" pitchFamily="18" charset="0"/>
                <a:ea typeface="Noto Serif CJK SC"/>
              </a:rPr>
              <a:t>. В </a:t>
            </a:r>
            <a:r>
              <a:rPr lang="en-US" sz="1800" b="0" dirty="0">
                <a:effectLst/>
                <a:latin typeface="Times New Roman" panose="02020603050405020304" pitchFamily="18" charset="0"/>
                <a:ea typeface="Noto Serif CJK SC"/>
              </a:rPr>
              <a:t>ECMWF EPS</a:t>
            </a:r>
            <a:r>
              <a:rPr lang="ru-RU" sz="1800" b="0" dirty="0">
                <a:effectLst/>
                <a:latin typeface="Times New Roman" panose="02020603050405020304" pitchFamily="18" charset="0"/>
                <a:ea typeface="Noto Serif CJK SC"/>
              </a:rPr>
              <a:t> имеется 50 главных начальных </a:t>
            </a:r>
            <a:r>
              <a:rPr lang="en-US" sz="1800" b="0" dirty="0">
                <a:effectLst/>
                <a:latin typeface="Times New Roman" panose="02020603050405020304" pitchFamily="18" charset="0"/>
                <a:ea typeface="Noto Serif CJK SC"/>
              </a:rPr>
              <a:t>SV</a:t>
            </a:r>
            <a:r>
              <a:rPr lang="ru-RU" sz="1800" b="0" dirty="0">
                <a:effectLst/>
                <a:latin typeface="Times New Roman" panose="02020603050405020304" pitchFamily="18" charset="0"/>
                <a:ea typeface="Noto Serif CJK SC"/>
              </a:rPr>
              <a:t>, которые вычисляются для каждого внетропического полушария с использованием сухого </a:t>
            </a:r>
            <a:r>
              <a:rPr lang="en-US" sz="1800" b="0" dirty="0">
                <a:effectLst/>
                <a:latin typeface="Times New Roman" panose="02020603050405020304" pitchFamily="18" charset="0"/>
                <a:ea typeface="Noto Serif CJK SC"/>
              </a:rPr>
              <a:t>T</a:t>
            </a:r>
            <a:r>
              <a:rPr lang="ru-RU" sz="1800" b="0" dirty="0">
                <a:effectLst/>
                <a:latin typeface="Times New Roman" panose="02020603050405020304" pitchFamily="18" charset="0"/>
                <a:ea typeface="Noto Serif CJK SC"/>
              </a:rPr>
              <a:t>42</a:t>
            </a:r>
            <a:r>
              <a:rPr lang="en-US" sz="1800" b="0" dirty="0">
                <a:effectLst/>
                <a:latin typeface="Times New Roman" panose="02020603050405020304" pitchFamily="18" charset="0"/>
                <a:ea typeface="Noto Serif CJK SC"/>
              </a:rPr>
              <a:t>L</a:t>
            </a:r>
            <a:r>
              <a:rPr lang="ru-RU" sz="1800" b="0" dirty="0">
                <a:effectLst/>
                <a:latin typeface="Times New Roman" panose="02020603050405020304" pitchFamily="18" charset="0"/>
                <a:ea typeface="Noto Serif CJK SC"/>
              </a:rPr>
              <a:t>62 </a:t>
            </a:r>
            <a:r>
              <a:rPr lang="en-US" sz="1800" b="0" dirty="0">
                <a:effectLst/>
                <a:latin typeface="Times New Roman" panose="02020603050405020304" pitchFamily="18" charset="0"/>
                <a:ea typeface="Noto Serif CJK SC"/>
              </a:rPr>
              <a:t>TLM</a:t>
            </a:r>
            <a:r>
              <a:rPr lang="ru-RU" sz="1800" b="0" dirty="0">
                <a:effectLst/>
                <a:latin typeface="Times New Roman" panose="02020603050405020304" pitchFamily="18" charset="0"/>
                <a:ea typeface="Noto Serif CJK SC"/>
              </a:rPr>
              <a:t>, </a:t>
            </a:r>
            <a:r>
              <a:rPr lang="en-US" sz="1800" b="0" dirty="0">
                <a:effectLst/>
                <a:latin typeface="Times New Roman" panose="02020603050405020304" pitchFamily="18" charset="0"/>
                <a:ea typeface="Noto Serif CJK SC"/>
              </a:rPr>
              <a:t>OTI</a:t>
            </a:r>
            <a:r>
              <a:rPr lang="ru-RU" sz="1800" b="0" dirty="0">
                <a:effectLst/>
                <a:latin typeface="Times New Roman" panose="02020603050405020304" pitchFamily="18" charset="0"/>
                <a:ea typeface="Noto Serif CJK SC"/>
              </a:rPr>
              <a:t> 48 часов и начальных и конечных норм полной энергии. Нелинейная траектория начинается с шестичасового прогноза, инициализированного за 6 часов. </a:t>
            </a:r>
            <a:r>
              <a:rPr lang="en-US" sz="1800" b="0" dirty="0">
                <a:effectLst/>
                <a:latin typeface="Times New Roman" panose="02020603050405020304" pitchFamily="18" charset="0"/>
                <a:ea typeface="Noto Serif CJK SC"/>
              </a:rPr>
              <a:t>ECMWF EPS</a:t>
            </a:r>
            <a:r>
              <a:rPr lang="ru-RU" sz="1800" b="0" dirty="0">
                <a:effectLst/>
                <a:latin typeface="Times New Roman" panose="02020603050405020304" pitchFamily="18" charset="0"/>
                <a:ea typeface="Noto Serif CJK SC"/>
              </a:rPr>
              <a:t> не вычисляет </a:t>
            </a:r>
            <a:r>
              <a:rPr lang="en-US" sz="1800" b="0" dirty="0">
                <a:effectLst/>
                <a:latin typeface="Times New Roman" panose="02020603050405020304" pitchFamily="18" charset="0"/>
                <a:ea typeface="Noto Serif CJK SC"/>
              </a:rPr>
              <a:t>SV</a:t>
            </a:r>
            <a:r>
              <a:rPr lang="ru-RU" sz="1800" b="0" dirty="0">
                <a:effectLst/>
                <a:latin typeface="Times New Roman" panose="02020603050405020304" pitchFamily="18" charset="0"/>
                <a:ea typeface="Noto Serif CJK SC"/>
              </a:rPr>
              <a:t> для всего тропического региона. Вместо этого </a:t>
            </a:r>
            <a:r>
              <a:rPr lang="en-US" sz="1800" b="0" dirty="0">
                <a:effectLst/>
                <a:latin typeface="Times New Roman" panose="02020603050405020304" pitchFamily="18" charset="0"/>
                <a:ea typeface="Noto Serif CJK SC"/>
              </a:rPr>
              <a:t>SV</a:t>
            </a:r>
            <a:r>
              <a:rPr lang="ru-RU" sz="1800" b="0" dirty="0">
                <a:effectLst/>
                <a:latin typeface="Times New Roman" panose="02020603050405020304" pitchFamily="18" charset="0"/>
                <a:ea typeface="Noto Serif CJK SC"/>
              </a:rPr>
              <a:t> нацелены на 6 регионов с активными ТЦ. Для каждого из этих регионов первые 5 </a:t>
            </a:r>
            <a:r>
              <a:rPr lang="en-US" sz="1800" b="0" dirty="0">
                <a:effectLst/>
                <a:latin typeface="Times New Roman" panose="02020603050405020304" pitchFamily="18" charset="0"/>
                <a:ea typeface="Noto Serif CJK SC"/>
              </a:rPr>
              <a:t>SV</a:t>
            </a:r>
            <a:r>
              <a:rPr lang="ru-RU" sz="1800" b="0" dirty="0">
                <a:effectLst/>
                <a:latin typeface="Times New Roman" panose="02020603050405020304" pitchFamily="18" charset="0"/>
                <a:ea typeface="Noto Serif CJK SC"/>
              </a:rPr>
              <a:t> рассчитываются с влажным </a:t>
            </a:r>
            <a:r>
              <a:rPr lang="en-US" sz="1800" b="0" dirty="0">
                <a:effectLst/>
                <a:latin typeface="Times New Roman" panose="02020603050405020304" pitchFamily="18" charset="0"/>
                <a:ea typeface="Noto Serif CJK SC"/>
              </a:rPr>
              <a:t>TLM</a:t>
            </a:r>
            <a:r>
              <a:rPr lang="ru-RU" sz="1800" b="0" dirty="0">
                <a:effectLst/>
                <a:latin typeface="Times New Roman" panose="02020603050405020304" pitchFamily="18" charset="0"/>
                <a:ea typeface="Noto Serif CJK SC"/>
              </a:rPr>
              <a:t> и нормой, ограниченной уровнями ниже 500 </a:t>
            </a:r>
            <a:r>
              <a:rPr lang="ru-RU" sz="1800" b="0" dirty="0" err="1">
                <a:effectLst/>
                <a:latin typeface="Times New Roman" panose="02020603050405020304" pitchFamily="18" charset="0"/>
                <a:ea typeface="Noto Serif CJK SC"/>
              </a:rPr>
              <a:t>гПа</a:t>
            </a:r>
            <a:r>
              <a:rPr lang="ru-RU" sz="1800" b="0" dirty="0">
                <a:effectLst/>
                <a:latin typeface="Times New Roman" panose="02020603050405020304" pitchFamily="18" charset="0"/>
                <a:ea typeface="Noto Serif CJK SC"/>
              </a:rPr>
              <a:t>, и нацелены на регионы, где развиваются тропические штормы</a:t>
            </a:r>
            <a:endParaRPr lang="en-US" dirty="0"/>
          </a:p>
        </p:txBody>
      </p:sp>
    </p:spTree>
    <p:extLst>
      <p:ext uri="{BB962C8B-B14F-4D97-AF65-F5344CB8AC3E}">
        <p14:creationId xmlns:p14="http://schemas.microsoft.com/office/powerpoint/2010/main" val="991848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20651-1474-EF3D-A8A5-D3A311AA208C}"/>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00BA1DD6-DD45-54CA-1C23-BAC5035A17A8}"/>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33A9E8EB-19B4-7A1E-5BD3-E206201838AA}"/>
              </a:ext>
            </a:extLst>
          </p:cNvPr>
          <p:cNvSpPr>
            <a:spLocks noGrp="1"/>
          </p:cNvSpPr>
          <p:nvPr>
            <p:ph type="sldNum" sz="quarter" idx="12"/>
          </p:nvPr>
        </p:nvSpPr>
        <p:spPr/>
        <p:txBody>
          <a:bodyPr/>
          <a:lstStyle/>
          <a:p>
            <a:fld id="{001979CD-DCD6-4F97-8482-049F8255DDFA}" type="slidenum">
              <a:rPr lang="en-US" smtClean="0"/>
              <a:t>28</a:t>
            </a:fld>
            <a:endParaRPr lang="en-US"/>
          </a:p>
        </p:txBody>
      </p:sp>
      <p:sp>
        <p:nvSpPr>
          <p:cNvPr id="6" name="TextBox 5">
            <a:extLst>
              <a:ext uri="{FF2B5EF4-FFF2-40B4-BE49-F238E27FC236}">
                <a16:creationId xmlns:a16="http://schemas.microsoft.com/office/drawing/2014/main" id="{6F3961D4-7BFF-B70F-1801-7B72A003610B}"/>
              </a:ext>
            </a:extLst>
          </p:cNvPr>
          <p:cNvSpPr txBox="1"/>
          <p:nvPr/>
        </p:nvSpPr>
        <p:spPr>
          <a:xfrm>
            <a:off x="838200" y="637076"/>
            <a:ext cx="10515600" cy="4993931"/>
          </a:xfrm>
          <a:prstGeom prst="rect">
            <a:avLst/>
          </a:prstGeom>
          <a:noFill/>
        </p:spPr>
        <p:txBody>
          <a:bodyPr wrap="square">
            <a:spAutoFit/>
          </a:bodyPr>
          <a:lstStyle/>
          <a:p>
            <a:pPr algn="just">
              <a:lnSpc>
                <a:spcPct val="200000"/>
              </a:lnSpc>
              <a:spcAft>
                <a:spcPts val="700"/>
              </a:spcAft>
            </a:pPr>
            <a:r>
              <a:rPr lang="ru-RU" sz="1800" b="0" kern="100" dirty="0">
                <a:effectLst/>
                <a:latin typeface="Times New Roman" panose="02020603050405020304" pitchFamily="18" charset="0"/>
                <a:ea typeface="Noto Serif CJK SC"/>
                <a:cs typeface="Lohit Devanagari"/>
              </a:rPr>
              <a:t>Качество ансамбля улучшается, если к этим возмущениям добавляются другие возмущения, представляющие ошибки, которые росли в течение текущего и прошлых циклов усвоения данных; эти возмущения будут отражать неопределенность анализа. До июня 2010 года часть возмущения, связанная с прошлыми выросшими ошибками, вычислялась с использованием 48-часовых линейно эволюционировавших </a:t>
            </a:r>
            <a:r>
              <a:rPr lang="en-US" sz="1800" b="0" kern="100" dirty="0">
                <a:effectLst/>
                <a:latin typeface="Times New Roman" panose="02020603050405020304" pitchFamily="18" charset="0"/>
                <a:ea typeface="Noto Serif CJK SC"/>
                <a:cs typeface="Lohit Devanagari"/>
              </a:rPr>
              <a:t>SV</a:t>
            </a:r>
            <a:r>
              <a:rPr lang="ru-RU" sz="1800" b="0" kern="100" dirty="0">
                <a:effectLst/>
                <a:latin typeface="Times New Roman" panose="02020603050405020304" pitchFamily="18" charset="0"/>
                <a:ea typeface="Noto Serif CJK SC"/>
                <a:cs typeface="Lohit Devanagari"/>
              </a:rPr>
              <a:t>, вычисленных за 48 часов до времени начала ансамбля (</a:t>
            </a:r>
            <a:r>
              <a:rPr lang="en-US" sz="1800" b="0" kern="100" dirty="0" err="1">
                <a:effectLst/>
                <a:latin typeface="Times New Roman" panose="02020603050405020304" pitchFamily="18" charset="0"/>
                <a:ea typeface="Noto Serif CJK SC"/>
                <a:cs typeface="Lohit Devanagari"/>
              </a:rPr>
              <a:t>Leutbecher</a:t>
            </a:r>
            <a:r>
              <a:rPr lang="ru-RU" sz="1800" b="0" kern="100" dirty="0">
                <a:effectLst/>
                <a:latin typeface="Times New Roman" panose="02020603050405020304" pitchFamily="18" charset="0"/>
                <a:ea typeface="Noto Serif CJK SC"/>
                <a:cs typeface="Lohit Devanagari"/>
              </a:rPr>
              <a:t> и </a:t>
            </a:r>
            <a:r>
              <a:rPr lang="en-US" sz="1800" b="0" kern="100" dirty="0">
                <a:effectLst/>
                <a:latin typeface="Times New Roman" panose="02020603050405020304" pitchFamily="18" charset="0"/>
                <a:ea typeface="Noto Serif CJK SC"/>
                <a:cs typeface="Lohit Devanagari"/>
              </a:rPr>
              <a:t>Palmer</a:t>
            </a:r>
            <a:r>
              <a:rPr lang="ru-RU" sz="1800" b="0" kern="100" dirty="0">
                <a:effectLst/>
                <a:latin typeface="Times New Roman" panose="02020603050405020304" pitchFamily="18" charset="0"/>
                <a:ea typeface="Noto Serif CJK SC"/>
                <a:cs typeface="Lohit Devanagari"/>
              </a:rPr>
              <a:t>, 2008). После июня 2010 года эволюционировавшие </a:t>
            </a:r>
            <a:r>
              <a:rPr lang="en-US" sz="1800" b="0" kern="100" dirty="0">
                <a:effectLst/>
                <a:latin typeface="Times New Roman" panose="02020603050405020304" pitchFamily="18" charset="0"/>
                <a:ea typeface="Noto Serif CJK SC"/>
                <a:cs typeface="Lohit Devanagari"/>
              </a:rPr>
              <a:t>SV</a:t>
            </a:r>
            <a:r>
              <a:rPr lang="ru-RU" sz="1800" b="0" kern="100" dirty="0">
                <a:effectLst/>
                <a:latin typeface="Times New Roman" panose="02020603050405020304" pitchFamily="18" charset="0"/>
                <a:ea typeface="Noto Serif CJK SC"/>
                <a:cs typeface="Lohit Devanagari"/>
              </a:rPr>
              <a:t> были заменены возмущениями, </a:t>
            </a:r>
            <a:r>
              <a:rPr lang="ru-RU" sz="1800" b="1" kern="100" dirty="0">
                <a:solidFill>
                  <a:srgbClr val="EE0000"/>
                </a:solidFill>
                <a:effectLst/>
                <a:latin typeface="Times New Roman" panose="02020603050405020304" pitchFamily="18" charset="0"/>
                <a:ea typeface="Noto Serif CJK SC"/>
                <a:cs typeface="Lohit Devanagari"/>
              </a:rPr>
              <a:t>основанными на ансамбле усвоения данных (</a:t>
            </a:r>
            <a:r>
              <a:rPr lang="en-US" sz="1800" b="1" kern="100" dirty="0">
                <a:solidFill>
                  <a:srgbClr val="EE0000"/>
                </a:solidFill>
                <a:effectLst/>
                <a:latin typeface="Times New Roman" panose="02020603050405020304" pitchFamily="18" charset="0"/>
                <a:ea typeface="Noto Serif CJK SC"/>
                <a:cs typeface="Lohit Devanagari"/>
              </a:rPr>
              <a:t>EDA</a:t>
            </a:r>
            <a:r>
              <a:rPr lang="ru-RU" sz="1800" b="0" kern="100" dirty="0">
                <a:effectLst/>
                <a:latin typeface="Times New Roman" panose="02020603050405020304" pitchFamily="18" charset="0"/>
                <a:ea typeface="Noto Serif CJK SC"/>
                <a:cs typeface="Lohit Devanagari"/>
              </a:rPr>
              <a:t>), что позволяет количественно оценить неопределенность анализа, принимая во внимание динамику модели. Использование возмущений на основе </a:t>
            </a:r>
            <a:r>
              <a:rPr lang="en-US" sz="1800" b="0" kern="100" dirty="0">
                <a:effectLst/>
                <a:latin typeface="Times New Roman" panose="02020603050405020304" pitchFamily="18" charset="0"/>
                <a:ea typeface="Noto Serif CJK SC"/>
                <a:cs typeface="Lohit Devanagari"/>
              </a:rPr>
              <a:t>EDA</a:t>
            </a:r>
            <a:r>
              <a:rPr lang="ru-RU" sz="1800" b="0" kern="100" dirty="0">
                <a:effectLst/>
                <a:latin typeface="Times New Roman" panose="02020603050405020304" pitchFamily="18" charset="0"/>
                <a:ea typeface="Noto Serif CJK SC"/>
                <a:cs typeface="Lohit Devanagari"/>
              </a:rPr>
              <a:t> улучшило качество </a:t>
            </a:r>
            <a:r>
              <a:rPr lang="en-US" sz="1800" b="0" kern="100" dirty="0">
                <a:effectLst/>
                <a:latin typeface="Times New Roman" panose="02020603050405020304" pitchFamily="18" charset="0"/>
                <a:ea typeface="Noto Serif CJK SC"/>
                <a:cs typeface="Lohit Devanagari"/>
              </a:rPr>
              <a:t>EPS</a:t>
            </a:r>
            <a:r>
              <a:rPr lang="ru-RU" sz="1800" b="0" kern="100" dirty="0">
                <a:effectLst/>
                <a:latin typeface="Times New Roman" panose="02020603050405020304" pitchFamily="18" charset="0"/>
                <a:ea typeface="Noto Serif CJK SC"/>
                <a:cs typeface="Lohit Devanagari"/>
              </a:rPr>
              <a:t>, особенно в тропиках (например, </a:t>
            </a:r>
            <a:r>
              <a:rPr lang="en-US" sz="1800" b="0" kern="100" dirty="0" err="1">
                <a:effectLst/>
                <a:latin typeface="Times New Roman" panose="02020603050405020304" pitchFamily="18" charset="0"/>
                <a:ea typeface="Noto Serif CJK SC"/>
                <a:cs typeface="Lohit Devanagari"/>
              </a:rPr>
              <a:t>Buizza</a:t>
            </a:r>
            <a:r>
              <a:rPr lang="ru-RU" sz="1800" b="0" kern="100" dirty="0">
                <a:effectLst/>
                <a:latin typeface="Times New Roman" panose="02020603050405020304" pitchFamily="18" charset="0"/>
                <a:ea typeface="Noto Serif CJK SC"/>
                <a:cs typeface="Lohit Devanagari"/>
              </a:rPr>
              <a:t> и др., 2008; </a:t>
            </a:r>
            <a:r>
              <a:rPr lang="en-US" sz="1800" b="0" kern="100" dirty="0">
                <a:effectLst/>
                <a:latin typeface="Times New Roman" panose="02020603050405020304" pitchFamily="18" charset="0"/>
                <a:ea typeface="Noto Serif CJK SC"/>
                <a:cs typeface="Lohit Devanagari"/>
              </a:rPr>
              <a:t>Isaksen</a:t>
            </a:r>
            <a:r>
              <a:rPr lang="ru-RU" sz="1800" b="0" kern="100" dirty="0">
                <a:effectLst/>
                <a:latin typeface="Times New Roman" panose="02020603050405020304" pitchFamily="18" charset="0"/>
                <a:ea typeface="Noto Serif CJK SC"/>
                <a:cs typeface="Lohit Devanagari"/>
              </a:rPr>
              <a:t> и др., 2010).</a:t>
            </a:r>
            <a:endParaRPr lang="en-US" sz="1800" kern="100" dirty="0">
              <a:effectLst/>
              <a:latin typeface="Liberation Serif"/>
              <a:ea typeface="Noto Serif CJK SC"/>
              <a:cs typeface="Lohit Devanagari"/>
            </a:endParaRPr>
          </a:p>
        </p:txBody>
      </p:sp>
    </p:spTree>
    <p:extLst>
      <p:ext uri="{BB962C8B-B14F-4D97-AF65-F5344CB8AC3E}">
        <p14:creationId xmlns:p14="http://schemas.microsoft.com/office/powerpoint/2010/main" val="3504555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BC97D-1163-D23F-7EEA-F1F9E5D908F2}"/>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CD70C822-447F-1B9B-23CE-F853784A908F}"/>
              </a:ext>
            </a:extLst>
          </p:cNvPr>
          <p:cNvSpPr>
            <a:spLocks noGrp="1"/>
          </p:cNvSpPr>
          <p:nvPr>
            <p:ph type="ftr" sz="quarter" idx="11"/>
          </p:nvPr>
        </p:nvSpPr>
        <p:spPr/>
        <p:txBody>
          <a:bodyPr/>
          <a:lstStyle/>
          <a:p>
            <a:r>
              <a:rPr lang="ru-RU" dirty="0"/>
              <a:t>Семинар СибНИГМИ</a:t>
            </a:r>
            <a:endParaRPr lang="en-US" dirty="0"/>
          </a:p>
        </p:txBody>
      </p:sp>
      <p:sp>
        <p:nvSpPr>
          <p:cNvPr id="4" name="Slide Number Placeholder 3">
            <a:extLst>
              <a:ext uri="{FF2B5EF4-FFF2-40B4-BE49-F238E27FC236}">
                <a16:creationId xmlns:a16="http://schemas.microsoft.com/office/drawing/2014/main" id="{6896FE8F-2BAB-495D-6D71-6D81ACD646DE}"/>
              </a:ext>
            </a:extLst>
          </p:cNvPr>
          <p:cNvSpPr>
            <a:spLocks noGrp="1"/>
          </p:cNvSpPr>
          <p:nvPr>
            <p:ph type="sldNum" sz="quarter" idx="12"/>
          </p:nvPr>
        </p:nvSpPr>
        <p:spPr/>
        <p:txBody>
          <a:bodyPr/>
          <a:lstStyle/>
          <a:p>
            <a:fld id="{001979CD-DCD6-4F97-8482-049F8255DDFA}" type="slidenum">
              <a:rPr lang="en-US" smtClean="0"/>
              <a:t>29</a:t>
            </a:fld>
            <a:endParaRPr lang="en-US" dirty="0"/>
          </a:p>
        </p:txBody>
      </p:sp>
      <p:sp>
        <p:nvSpPr>
          <p:cNvPr id="6" name="TextBox 5">
            <a:extLst>
              <a:ext uri="{FF2B5EF4-FFF2-40B4-BE49-F238E27FC236}">
                <a16:creationId xmlns:a16="http://schemas.microsoft.com/office/drawing/2014/main" id="{4094E7BA-AA56-C3EF-4171-48E18BDEB289}"/>
              </a:ext>
            </a:extLst>
          </p:cNvPr>
          <p:cNvSpPr txBox="1"/>
          <p:nvPr/>
        </p:nvSpPr>
        <p:spPr>
          <a:xfrm>
            <a:off x="637309" y="585129"/>
            <a:ext cx="10889673" cy="5444054"/>
          </a:xfrm>
          <a:prstGeom prst="rect">
            <a:avLst/>
          </a:prstGeom>
          <a:noFill/>
        </p:spPr>
        <p:txBody>
          <a:bodyPr wrap="square">
            <a:spAutoFit/>
          </a:bodyPr>
          <a:lstStyle/>
          <a:p>
            <a:pPr algn="ctr">
              <a:lnSpc>
                <a:spcPct val="150000"/>
              </a:lnSpc>
            </a:pPr>
            <a:r>
              <a:rPr lang="ru-RU" sz="1800" b="1" i="0" kern="100" dirty="0">
                <a:effectLst/>
                <a:highlight>
                  <a:srgbClr val="FFFF00"/>
                </a:highlight>
                <a:latin typeface="Times New Roman" panose="02020603050405020304" pitchFamily="18" charset="0"/>
                <a:ea typeface="Noto Serif CJK SC"/>
                <a:cs typeface="Lohit Devanagari"/>
              </a:rPr>
              <a:t>Заключение</a:t>
            </a:r>
          </a:p>
          <a:p>
            <a:pPr algn="just">
              <a:lnSpc>
                <a:spcPct val="150000"/>
              </a:lnSpc>
            </a:pPr>
            <a:endParaRPr lang="ru-RU" kern="100" dirty="0">
              <a:highlight>
                <a:srgbClr val="00FFFF"/>
              </a:highlight>
              <a:latin typeface="Times New Roman" panose="02020603050405020304" pitchFamily="18" charset="0"/>
              <a:ea typeface="Noto Serif CJK SC"/>
              <a:cs typeface="Lohit Devanagari"/>
            </a:endParaRPr>
          </a:p>
          <a:p>
            <a:pPr algn="just">
              <a:lnSpc>
                <a:spcPct val="150000"/>
              </a:lnSpc>
            </a:pPr>
            <a:r>
              <a:rPr lang="ru-RU" sz="1800" i="0" kern="100" dirty="0">
                <a:effectLst/>
                <a:highlight>
                  <a:srgbClr val="FFFF00"/>
                </a:highlight>
                <a:latin typeface="Times New Roman" panose="02020603050405020304" pitchFamily="18" charset="0"/>
                <a:ea typeface="Noto Serif CJK SC"/>
                <a:cs typeface="Lohit Devanagari"/>
              </a:rPr>
              <a:t>Поскольку атмосферная система является нелинейной хаотической системой, ее численное предсказание связано с пределом предсказуемости из-за несовершенства начальных условий и моделей. Ансамблевое прогнозирование — это динамический подход к количественной оценке предсказуемости прогнозов погоды, климата и водных ресурсов. Можно представить различные методы создания ансамбля прогнозов, основанные </a:t>
            </a:r>
            <a:r>
              <a:rPr lang="ru-RU" sz="1800" i="0" kern="100" dirty="0">
                <a:solidFill>
                  <a:srgbClr val="EE0000"/>
                </a:solidFill>
                <a:effectLst/>
                <a:highlight>
                  <a:srgbClr val="FFFF00"/>
                </a:highlight>
                <a:latin typeface="Times New Roman" panose="02020603050405020304" pitchFamily="18" charset="0"/>
                <a:ea typeface="Noto Serif CJK SC"/>
                <a:cs typeface="Lohit Devanagari"/>
              </a:rPr>
              <a:t>на </a:t>
            </a:r>
            <a:r>
              <a:rPr lang="ru-RU" sz="1800" b="1" i="0" kern="100" dirty="0">
                <a:solidFill>
                  <a:srgbClr val="EE0000"/>
                </a:solidFill>
                <a:effectLst/>
                <a:highlight>
                  <a:srgbClr val="FFFF00"/>
                </a:highlight>
                <a:latin typeface="Times New Roman" panose="02020603050405020304" pitchFamily="18" charset="0"/>
                <a:ea typeface="Noto Serif CJK SC"/>
                <a:cs typeface="Lohit Devanagari"/>
              </a:rPr>
              <a:t>трех аспектах:</a:t>
            </a:r>
            <a:r>
              <a:rPr lang="ru-RU" sz="1800" i="0" kern="100" dirty="0">
                <a:solidFill>
                  <a:srgbClr val="EE0000"/>
                </a:solidFill>
                <a:effectLst/>
                <a:highlight>
                  <a:srgbClr val="FFFF00"/>
                </a:highlight>
                <a:latin typeface="Times New Roman" panose="02020603050405020304" pitchFamily="18" charset="0"/>
                <a:ea typeface="Noto Serif CJK SC"/>
                <a:cs typeface="Lohit Devanagari"/>
              </a:rPr>
              <a:t> </a:t>
            </a:r>
            <a:r>
              <a:rPr lang="ru-RU" b="1" i="0" kern="100" dirty="0">
                <a:solidFill>
                  <a:srgbClr val="EE0000"/>
                </a:solidFill>
                <a:effectLst/>
                <a:highlight>
                  <a:srgbClr val="FFFF00"/>
                </a:highlight>
                <a:latin typeface="Times New Roman" panose="02020603050405020304" pitchFamily="18" charset="0"/>
                <a:ea typeface="Noto Serif CJK SC"/>
                <a:cs typeface="Lohit Devanagari"/>
              </a:rPr>
              <a:t>возмущение начальных условий (</a:t>
            </a:r>
            <a:r>
              <a:rPr lang="en-US" b="1" i="0" kern="100" dirty="0">
                <a:solidFill>
                  <a:srgbClr val="EE0000"/>
                </a:solidFill>
                <a:effectLst/>
                <a:highlight>
                  <a:srgbClr val="FFFF00"/>
                </a:highlight>
                <a:latin typeface="Times New Roman" panose="02020603050405020304" pitchFamily="18" charset="0"/>
                <a:ea typeface="Noto Serif CJK SC"/>
                <a:cs typeface="Lohit Devanagari"/>
              </a:rPr>
              <a:t>IC</a:t>
            </a:r>
            <a:r>
              <a:rPr lang="ru-RU" b="1" i="0" kern="100" dirty="0">
                <a:solidFill>
                  <a:srgbClr val="EE0000"/>
                </a:solidFill>
                <a:effectLst/>
                <a:highlight>
                  <a:srgbClr val="FFFF00"/>
                </a:highlight>
                <a:latin typeface="Times New Roman" panose="02020603050405020304" pitchFamily="18" charset="0"/>
                <a:ea typeface="Noto Serif CJK SC"/>
                <a:cs typeface="Lohit Devanagari"/>
              </a:rPr>
              <a:t>), возмущение модели и построение виртуального ансамбля</a:t>
            </a:r>
            <a:r>
              <a:rPr lang="ru-RU" i="0" kern="100" dirty="0">
                <a:effectLst/>
                <a:highlight>
                  <a:srgbClr val="FFFF00"/>
                </a:highlight>
                <a:latin typeface="Times New Roman" panose="02020603050405020304" pitchFamily="18" charset="0"/>
                <a:ea typeface="Noto Serif CJK SC"/>
                <a:cs typeface="Lohit Devanagari"/>
              </a:rPr>
              <a:t>. </a:t>
            </a:r>
          </a:p>
          <a:p>
            <a:pPr algn="just">
              <a:lnSpc>
                <a:spcPct val="150000"/>
              </a:lnSpc>
            </a:pPr>
            <a:r>
              <a:rPr lang="ru-RU" b="1" i="0" kern="100" dirty="0">
                <a:solidFill>
                  <a:srgbClr val="EE0000"/>
                </a:solidFill>
                <a:effectLst/>
                <a:highlight>
                  <a:srgbClr val="FFFF00"/>
                </a:highlight>
                <a:latin typeface="Times New Roman" panose="02020603050405020304" pitchFamily="18" charset="0"/>
                <a:ea typeface="Noto Serif CJK SC"/>
                <a:cs typeface="Lohit Devanagari"/>
              </a:rPr>
              <a:t>	Для генерации возмущений </a:t>
            </a:r>
            <a:r>
              <a:rPr lang="en-US" b="1" i="0" kern="100" dirty="0">
                <a:solidFill>
                  <a:srgbClr val="EE0000"/>
                </a:solidFill>
                <a:effectLst/>
                <a:highlight>
                  <a:srgbClr val="FFFF00"/>
                </a:highlight>
                <a:latin typeface="Times New Roman" panose="02020603050405020304" pitchFamily="18" charset="0"/>
                <a:ea typeface="Noto Serif CJK SC"/>
                <a:cs typeface="Lohit Devanagari"/>
              </a:rPr>
              <a:t>IC</a:t>
            </a:r>
            <a:r>
              <a:rPr lang="ru-RU" b="1" i="0" kern="100" dirty="0">
                <a:solidFill>
                  <a:srgbClr val="EE0000"/>
                </a:solidFill>
                <a:effectLst/>
                <a:highlight>
                  <a:srgbClr val="FFFF00"/>
                </a:highlight>
                <a:latin typeface="Times New Roman" panose="02020603050405020304" pitchFamily="18" charset="0"/>
                <a:ea typeface="Noto Serif CJK SC"/>
                <a:cs typeface="Lohit Devanagari"/>
              </a:rPr>
              <a:t> используются следующие методы</a:t>
            </a:r>
            <a:r>
              <a:rPr lang="ru-RU" i="0" kern="100" dirty="0">
                <a:effectLst/>
                <a:highlight>
                  <a:srgbClr val="FFFF00"/>
                </a:highlight>
                <a:latin typeface="Times New Roman" panose="02020603050405020304" pitchFamily="18" charset="0"/>
                <a:ea typeface="Noto Serif CJK SC"/>
                <a:cs typeface="Lohit Devanagari"/>
              </a:rPr>
              <a:t>: </a:t>
            </a:r>
            <a:r>
              <a:rPr lang="ru-RU" i="0" kern="100" dirty="0">
                <a:solidFill>
                  <a:srgbClr val="FF0000"/>
                </a:solidFill>
                <a:effectLst/>
                <a:highlight>
                  <a:srgbClr val="FFFF00"/>
                </a:highlight>
                <a:latin typeface="Times New Roman" panose="02020603050405020304" pitchFamily="18" charset="0"/>
                <a:ea typeface="Noto Serif CJK SC"/>
                <a:cs typeface="Lohit Devanagari"/>
              </a:rPr>
              <a:t>1) </a:t>
            </a:r>
            <a:r>
              <a:rPr lang="ru-RU" b="1" i="0" kern="100" dirty="0">
                <a:solidFill>
                  <a:srgbClr val="FF0000"/>
                </a:solidFill>
                <a:effectLst/>
                <a:highlight>
                  <a:srgbClr val="FFFF00"/>
                </a:highlight>
                <a:latin typeface="Times New Roman" panose="02020603050405020304" pitchFamily="18" charset="0"/>
                <a:ea typeface="Noto Serif CJK SC"/>
                <a:cs typeface="Lohit Devanagari"/>
              </a:rPr>
              <a:t>случайные возмущения </a:t>
            </a:r>
            <a:r>
              <a:rPr lang="ru-RU" i="0" kern="100" dirty="0">
                <a:solidFill>
                  <a:srgbClr val="FF0000"/>
                </a:solidFill>
                <a:effectLst/>
                <a:highlight>
                  <a:srgbClr val="FFFF00"/>
                </a:highlight>
                <a:latin typeface="Times New Roman" panose="02020603050405020304" pitchFamily="18" charset="0"/>
                <a:ea typeface="Noto Serif CJK SC"/>
                <a:cs typeface="Lohit Devanagari"/>
              </a:rPr>
              <a:t>(</a:t>
            </a:r>
            <a:r>
              <a:rPr lang="ru-RU" sz="1400" i="0" kern="100" dirty="0">
                <a:solidFill>
                  <a:srgbClr val="FF0000"/>
                </a:solidFill>
                <a:effectLst/>
                <a:highlight>
                  <a:srgbClr val="FFFF00"/>
                </a:highlight>
                <a:latin typeface="Times New Roman" panose="02020603050405020304" pitchFamily="18" charset="0"/>
                <a:ea typeface="Noto Serif CJK SC"/>
                <a:cs typeface="Lohit Devanagari"/>
              </a:rPr>
              <a:t>возмущение генерируется случайным образом на основе некоторой статистики ошибок (обычно нормального распределения), представляющей средний диапазон ошибок в анализе</a:t>
            </a:r>
            <a:r>
              <a:rPr lang="ru-RU" i="0" kern="100" dirty="0">
                <a:solidFill>
                  <a:srgbClr val="FF0000"/>
                </a:solidFill>
                <a:effectLst/>
                <a:highlight>
                  <a:srgbClr val="FFFF00"/>
                </a:highlight>
                <a:latin typeface="Times New Roman" panose="02020603050405020304" pitchFamily="18" charset="0"/>
                <a:ea typeface="Noto Serif CJK SC"/>
                <a:cs typeface="Lohit Devanagari"/>
              </a:rPr>
              <a:t>)</a:t>
            </a:r>
            <a:r>
              <a:rPr lang="ru-RU" b="1" i="0" kern="100" dirty="0">
                <a:solidFill>
                  <a:srgbClr val="FF0000"/>
                </a:solidFill>
                <a:effectLst/>
                <a:highlight>
                  <a:srgbClr val="FFFF00"/>
                </a:highlight>
                <a:latin typeface="Times New Roman" panose="02020603050405020304" pitchFamily="18" charset="0"/>
                <a:ea typeface="Noto Serif CJK SC"/>
                <a:cs typeface="Lohit Devanagari"/>
              </a:rPr>
              <a:t>, 2</a:t>
            </a:r>
            <a:r>
              <a:rPr lang="ru-RU" i="0" kern="100" dirty="0">
                <a:solidFill>
                  <a:srgbClr val="EE0000"/>
                </a:solidFill>
                <a:effectLst/>
                <a:highlight>
                  <a:srgbClr val="FFFF00"/>
                </a:highlight>
                <a:latin typeface="Times New Roman" panose="02020603050405020304" pitchFamily="18" charset="0"/>
                <a:ea typeface="Noto Serif CJK SC"/>
                <a:cs typeface="Lohit Devanagari"/>
              </a:rPr>
              <a:t>) </a:t>
            </a:r>
            <a:r>
              <a:rPr lang="ru-RU" b="1" i="0" kern="100" dirty="0">
                <a:solidFill>
                  <a:srgbClr val="EE0000"/>
                </a:solidFill>
                <a:effectLst/>
                <a:highlight>
                  <a:srgbClr val="FFFF00"/>
                </a:highlight>
                <a:latin typeface="Times New Roman" panose="02020603050405020304" pitchFamily="18" charset="0"/>
                <a:ea typeface="Noto Serif CJK SC"/>
                <a:cs typeface="Lohit Devanagari"/>
              </a:rPr>
              <a:t>сингулярный вектор (</a:t>
            </a:r>
            <a:r>
              <a:rPr lang="en-US" b="1" i="0" kern="100" dirty="0">
                <a:solidFill>
                  <a:srgbClr val="EE0000"/>
                </a:solidFill>
                <a:effectLst/>
                <a:highlight>
                  <a:srgbClr val="FFFF00"/>
                </a:highlight>
                <a:latin typeface="Times New Roman" panose="02020603050405020304" pitchFamily="18" charset="0"/>
                <a:ea typeface="Noto Serif CJK SC"/>
                <a:cs typeface="Lohit Devanagari"/>
              </a:rPr>
              <a:t>SV</a:t>
            </a:r>
            <a:r>
              <a:rPr lang="ru-RU" i="0" kern="100" dirty="0">
                <a:solidFill>
                  <a:srgbClr val="EE0000"/>
                </a:solidFill>
                <a:effectLst/>
                <a:highlight>
                  <a:srgbClr val="FFFF00"/>
                </a:highlight>
                <a:latin typeface="Times New Roman" panose="02020603050405020304" pitchFamily="18" charset="0"/>
                <a:ea typeface="Noto Serif CJK SC"/>
                <a:cs typeface="Lohit Devanagari"/>
              </a:rPr>
              <a:t>), 2) </a:t>
            </a:r>
            <a:r>
              <a:rPr lang="ru-RU" dirty="0">
                <a:solidFill>
                  <a:srgbClr val="FF0000"/>
                </a:solidFill>
                <a:highlight>
                  <a:srgbClr val="FFFF00"/>
                </a:highlight>
                <a:latin typeface="Times New Roman" panose="02020603050405020304" pitchFamily="18" charset="0"/>
                <a:cs typeface="Times New Roman" panose="02020603050405020304" pitchFamily="18" charset="0"/>
              </a:rPr>
              <a:t>фильтр Калмана с преобразованием ансамбля (</a:t>
            </a:r>
            <a:r>
              <a:rPr lang="en-US" b="1" dirty="0">
                <a:solidFill>
                  <a:srgbClr val="FF0000"/>
                </a:solidFill>
                <a:highlight>
                  <a:srgbClr val="FFFF00"/>
                </a:highlight>
                <a:latin typeface="Times New Roman" panose="02020603050405020304" pitchFamily="18" charset="0"/>
                <a:cs typeface="Times New Roman" panose="02020603050405020304" pitchFamily="18" charset="0"/>
              </a:rPr>
              <a:t>ETKF</a:t>
            </a:r>
            <a:r>
              <a:rPr lang="ru-RU" dirty="0">
                <a:solidFill>
                  <a:srgbClr val="FF0000"/>
                </a:solidFill>
                <a:highlight>
                  <a:srgbClr val="FFFF00"/>
                </a:highlight>
                <a:latin typeface="Times New Roman" panose="02020603050405020304" pitchFamily="18" charset="0"/>
                <a:cs typeface="Times New Roman" panose="02020603050405020304" pitchFamily="18" charset="0"/>
              </a:rPr>
              <a:t>),</a:t>
            </a:r>
            <a:r>
              <a:rPr lang="ru-RU" dirty="0">
                <a:highlight>
                  <a:srgbClr val="FFFF00"/>
                </a:highlight>
              </a:rPr>
              <a:t> </a:t>
            </a:r>
            <a:r>
              <a:rPr lang="ru-RU" kern="100" dirty="0">
                <a:solidFill>
                  <a:srgbClr val="EE0000"/>
                </a:solidFill>
                <a:highlight>
                  <a:srgbClr val="FFFF00"/>
                </a:highlight>
                <a:latin typeface="Times New Roman" panose="02020603050405020304" pitchFamily="18" charset="0"/>
              </a:rPr>
              <a:t>3</a:t>
            </a:r>
            <a:r>
              <a:rPr lang="ru-RU" i="0" kern="100" dirty="0">
                <a:solidFill>
                  <a:srgbClr val="EE0000"/>
                </a:solidFill>
                <a:effectLst/>
                <a:highlight>
                  <a:srgbClr val="FFFF00"/>
                </a:highlight>
                <a:latin typeface="Times New Roman" panose="02020603050405020304" pitchFamily="18" charset="0"/>
                <a:ea typeface="Noto Serif CJK SC"/>
                <a:cs typeface="Lohit Devanagari"/>
              </a:rPr>
              <a:t>) фильтр Калмана ансамбля (</a:t>
            </a:r>
            <a:r>
              <a:rPr lang="en-US" b="1" i="0" kern="100" dirty="0" err="1">
                <a:solidFill>
                  <a:srgbClr val="EE0000"/>
                </a:solidFill>
                <a:effectLst/>
                <a:highlight>
                  <a:srgbClr val="FFFF00"/>
                </a:highlight>
                <a:latin typeface="Times New Roman" panose="02020603050405020304" pitchFamily="18" charset="0"/>
                <a:ea typeface="Noto Serif CJK SC"/>
                <a:cs typeface="Lohit Devanagari"/>
              </a:rPr>
              <a:t>EnKF</a:t>
            </a:r>
            <a:r>
              <a:rPr lang="ru-RU" i="0" kern="100" dirty="0">
                <a:solidFill>
                  <a:srgbClr val="EE0000"/>
                </a:solidFill>
                <a:effectLst/>
                <a:highlight>
                  <a:srgbClr val="FFFF00"/>
                </a:highlight>
                <a:latin typeface="Times New Roman" panose="02020603050405020304" pitchFamily="18" charset="0"/>
                <a:ea typeface="Noto Serif CJK SC"/>
                <a:cs typeface="Lohit Devanagari"/>
              </a:rPr>
              <a:t>), 4) </a:t>
            </a:r>
            <a:r>
              <a:rPr lang="ru-RU" b="1" i="0" kern="100" dirty="0">
                <a:solidFill>
                  <a:srgbClr val="EE0000"/>
                </a:solidFill>
                <a:effectLst/>
                <a:highlight>
                  <a:srgbClr val="FFFF00"/>
                </a:highlight>
                <a:latin typeface="Times New Roman" panose="02020603050405020304" pitchFamily="18" charset="0"/>
                <a:ea typeface="Noto Serif CJK SC"/>
                <a:cs typeface="Lohit Devanagari"/>
              </a:rPr>
              <a:t>возмущения границ</a:t>
            </a:r>
            <a:r>
              <a:rPr lang="ru-RU" i="0" kern="100" dirty="0">
                <a:solidFill>
                  <a:srgbClr val="EE0000"/>
                </a:solidFill>
                <a:effectLst/>
                <a:highlight>
                  <a:srgbClr val="FFFF00"/>
                </a:highlight>
                <a:latin typeface="Times New Roman" panose="02020603050405020304" pitchFamily="18" charset="0"/>
                <a:ea typeface="Noto Serif CJK SC"/>
                <a:cs typeface="Lohit Devanagari"/>
              </a:rPr>
              <a:t>, включая поверхность земли и рельеф</a:t>
            </a:r>
            <a:r>
              <a:rPr lang="ru-RU" kern="100" dirty="0">
                <a:solidFill>
                  <a:srgbClr val="EE0000"/>
                </a:solidFill>
                <a:highlight>
                  <a:srgbClr val="FFFF00"/>
                </a:highlight>
                <a:latin typeface="Times New Roman" panose="02020603050405020304" pitchFamily="18" charset="0"/>
                <a:ea typeface="Noto Serif CJK SC"/>
                <a:cs typeface="Lohit Devanagari"/>
              </a:rPr>
              <a:t>, 5) </a:t>
            </a:r>
            <a:r>
              <a:rPr lang="ru-RU" b="1" kern="100" dirty="0">
                <a:solidFill>
                  <a:srgbClr val="EE0000"/>
                </a:solidFill>
                <a:highlight>
                  <a:srgbClr val="FFFF00"/>
                </a:highlight>
                <a:latin typeface="Times New Roman" panose="02020603050405020304" pitchFamily="18" charset="0"/>
                <a:ea typeface="Noto Serif CJK SC"/>
                <a:cs typeface="Lohit Devanagari"/>
              </a:rPr>
              <a:t>виртуальные ансамбли</a:t>
            </a:r>
            <a:r>
              <a:rPr lang="ru-RU" b="1" i="0" kern="100" dirty="0">
                <a:solidFill>
                  <a:srgbClr val="EE0000"/>
                </a:solidFill>
                <a:effectLst/>
                <a:highlight>
                  <a:srgbClr val="FFFF00"/>
                </a:highlight>
                <a:latin typeface="Times New Roman" panose="02020603050405020304" pitchFamily="18" charset="0"/>
                <a:ea typeface="Noto Serif CJK SC"/>
                <a:cs typeface="Lohit Devanagari"/>
              </a:rPr>
              <a:t> </a:t>
            </a:r>
            <a:r>
              <a:rPr lang="ru-RU" i="0" kern="100" dirty="0">
                <a:solidFill>
                  <a:srgbClr val="EE0000"/>
                </a:solidFill>
                <a:effectLst/>
                <a:highlight>
                  <a:srgbClr val="FFFF00"/>
                </a:highlight>
                <a:latin typeface="Times New Roman" panose="02020603050405020304" pitchFamily="18" charset="0"/>
                <a:ea typeface="Noto Serif CJK SC"/>
                <a:cs typeface="Lohit Devanagari"/>
              </a:rPr>
              <a:t>и </a:t>
            </a:r>
            <a:r>
              <a:rPr lang="ru-RU" b="1" i="0" kern="100" dirty="0">
                <a:solidFill>
                  <a:srgbClr val="EE0000"/>
                </a:solidFill>
                <a:effectLst/>
                <a:highlight>
                  <a:srgbClr val="FFFF00"/>
                </a:highlight>
                <a:latin typeface="Times New Roman" panose="02020603050405020304" pitchFamily="18" charset="0"/>
                <a:ea typeface="Noto Serif CJK SC"/>
                <a:cs typeface="Lohit Devanagari"/>
              </a:rPr>
              <a:t>другие</a:t>
            </a:r>
            <a:r>
              <a:rPr lang="ru-RU" i="0" kern="100" dirty="0">
                <a:solidFill>
                  <a:srgbClr val="EE0000"/>
                </a:solidFill>
                <a:effectLst/>
                <a:highlight>
                  <a:srgbClr val="FFFF00"/>
                </a:highlight>
                <a:latin typeface="Times New Roman" panose="02020603050405020304" pitchFamily="18" charset="0"/>
                <a:ea typeface="Noto Serif CJK SC"/>
                <a:cs typeface="Lohit Devanagari"/>
              </a:rPr>
              <a:t>….</a:t>
            </a:r>
            <a:endParaRPr lang="en-US" kern="100" dirty="0">
              <a:effectLst/>
              <a:highlight>
                <a:srgbClr val="FFFF00"/>
              </a:highlight>
              <a:latin typeface="Liberation Serif"/>
              <a:ea typeface="Noto Serif CJK SC"/>
              <a:cs typeface="Lohit Devanagari"/>
            </a:endParaRPr>
          </a:p>
        </p:txBody>
      </p:sp>
    </p:spTree>
    <p:extLst>
      <p:ext uri="{BB962C8B-B14F-4D97-AF65-F5344CB8AC3E}">
        <p14:creationId xmlns:p14="http://schemas.microsoft.com/office/powerpoint/2010/main" val="168200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D30EC7-9BE9-B655-19F0-58E07E9EE70C}"/>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5209A128-9110-EBB2-956E-3B9F5D117434}"/>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79C5FF34-5E22-F01C-BFDE-31A31B8C2892}"/>
              </a:ext>
            </a:extLst>
          </p:cNvPr>
          <p:cNvSpPr>
            <a:spLocks noGrp="1"/>
          </p:cNvSpPr>
          <p:nvPr>
            <p:ph type="sldNum" sz="quarter" idx="12"/>
          </p:nvPr>
        </p:nvSpPr>
        <p:spPr/>
        <p:txBody>
          <a:bodyPr/>
          <a:lstStyle/>
          <a:p>
            <a:fld id="{001979CD-DCD6-4F97-8482-049F8255DDFA}" type="slidenum">
              <a:rPr lang="en-US" smtClean="0"/>
              <a:t>3</a:t>
            </a:fld>
            <a:endParaRPr lang="en-US"/>
          </a:p>
        </p:txBody>
      </p:sp>
      <p:sp>
        <p:nvSpPr>
          <p:cNvPr id="6" name="TextBox 5">
            <a:extLst>
              <a:ext uri="{FF2B5EF4-FFF2-40B4-BE49-F238E27FC236}">
                <a16:creationId xmlns:a16="http://schemas.microsoft.com/office/drawing/2014/main" id="{93F3B463-F8CD-141E-903E-7633B8C1A419}"/>
              </a:ext>
            </a:extLst>
          </p:cNvPr>
          <p:cNvSpPr txBox="1"/>
          <p:nvPr/>
        </p:nvSpPr>
        <p:spPr>
          <a:xfrm>
            <a:off x="1537854" y="596635"/>
            <a:ext cx="9116291" cy="5609484"/>
          </a:xfrm>
          <a:prstGeom prst="rect">
            <a:avLst/>
          </a:prstGeom>
          <a:noFill/>
        </p:spPr>
        <p:txBody>
          <a:bodyPr wrap="square">
            <a:spAutoFit/>
          </a:bodyPr>
          <a:lstStyle/>
          <a:p>
            <a:pPr algn="ctr">
              <a:lnSpc>
                <a:spcPct val="200000"/>
              </a:lnSpc>
            </a:pPr>
            <a:r>
              <a:rPr lang="ru-RU" sz="2000" dirty="0">
                <a:latin typeface="Times New Roman" panose="02020603050405020304" pitchFamily="18" charset="0"/>
                <a:cs typeface="Times New Roman" panose="02020603050405020304" pitchFamily="18" charset="0"/>
              </a:rPr>
              <a:t>Введение</a:t>
            </a:r>
          </a:p>
          <a:p>
            <a:pPr algn="just">
              <a:lnSpc>
                <a:spcPct val="200000"/>
              </a:lnSpc>
            </a:pPr>
            <a:r>
              <a:rPr lang="ru-RU" sz="1600" dirty="0">
                <a:latin typeface="Times New Roman" panose="02020603050405020304" pitchFamily="18" charset="0"/>
                <a:cs typeface="Times New Roman" panose="02020603050405020304" pitchFamily="18" charset="0"/>
              </a:rPr>
              <a:t>В силу нелинейности численная модель прогнозирования погоды, климата хаотична, то есть ничтожно малое различие в начальном состоянии может привести к значительно более значительным различиям в будущем состоянии (</a:t>
            </a:r>
            <a:r>
              <a:rPr lang="ru-RU" sz="1600" dirty="0" err="1">
                <a:latin typeface="Times New Roman" panose="02020603050405020304" pitchFamily="18" charset="0"/>
                <a:cs typeface="Times New Roman" panose="02020603050405020304" pitchFamily="18" charset="0"/>
              </a:rPr>
              <a:t>Lorenz</a:t>
            </a:r>
            <a:r>
              <a:rPr lang="ru-RU" sz="1600" dirty="0">
                <a:latin typeface="Times New Roman" panose="02020603050405020304" pitchFamily="18" charset="0"/>
                <a:cs typeface="Times New Roman" panose="02020603050405020304" pitchFamily="18" charset="0"/>
              </a:rPr>
              <a:t>, 1963, 1965, 1993; </a:t>
            </a:r>
            <a:r>
              <a:rPr lang="ru-RU" sz="1600" dirty="0" err="1">
                <a:latin typeface="Times New Roman" panose="02020603050405020304" pitchFamily="18" charset="0"/>
                <a:cs typeface="Times New Roman" panose="02020603050405020304" pitchFamily="18" charset="0"/>
              </a:rPr>
              <a:t>Thompson</a:t>
            </a:r>
            <a:r>
              <a:rPr lang="ru-RU" sz="1600" dirty="0">
                <a:latin typeface="Times New Roman" panose="02020603050405020304" pitchFamily="18" charset="0"/>
                <a:cs typeface="Times New Roman" panose="02020603050405020304" pitchFamily="18" charset="0"/>
              </a:rPr>
              <a:t>, 1957). Эти различия могут быть столь же значительными, как между двумя случайно выбранными полями климатологии, и в этом случае теряют всякую ценность. Следовательно, любой прогноз погодных, климатических событий имеет неопределенность и ограниченную предсказуемость. Например, на рисунке  показаны два среднесрочных (16-дневных) прогноза, основанных на оперативной модели GFS (Глобальной системы прогнозирования) NCEP (Национальных центров прогнозирования окружающей среды), инициализированных с разницей всего в шесть часов. Эти два численных прогноза предсказывали два совершенно разных крупномасштабных потока на уровне 500 </a:t>
            </a:r>
            <a:r>
              <a:rPr lang="ru-RU" sz="1600" dirty="0" err="1">
                <a:latin typeface="Times New Roman" panose="02020603050405020304" pitchFamily="18" charset="0"/>
                <a:cs typeface="Times New Roman" panose="02020603050405020304" pitchFamily="18" charset="0"/>
              </a:rPr>
              <a:t>гПа</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91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0B5F9-8C61-A049-C0EF-AD2123EB6CD2}"/>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B92C4A09-F264-A7E9-58C7-C72DCC9CDD91}"/>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40965C4E-E7FC-245F-D0EA-564D3FC80789}"/>
              </a:ext>
            </a:extLst>
          </p:cNvPr>
          <p:cNvSpPr>
            <a:spLocks noGrp="1"/>
          </p:cNvSpPr>
          <p:nvPr>
            <p:ph type="sldNum" sz="quarter" idx="12"/>
          </p:nvPr>
        </p:nvSpPr>
        <p:spPr/>
        <p:txBody>
          <a:bodyPr/>
          <a:lstStyle/>
          <a:p>
            <a:fld id="{001979CD-DCD6-4F97-8482-049F8255DDFA}" type="slidenum">
              <a:rPr lang="en-US" smtClean="0"/>
              <a:t>30</a:t>
            </a:fld>
            <a:endParaRPr lang="en-US"/>
          </a:p>
        </p:txBody>
      </p:sp>
      <p:sp>
        <p:nvSpPr>
          <p:cNvPr id="8" name="TextBox 7">
            <a:extLst>
              <a:ext uri="{FF2B5EF4-FFF2-40B4-BE49-F238E27FC236}">
                <a16:creationId xmlns:a16="http://schemas.microsoft.com/office/drawing/2014/main" id="{B9EF14DB-61CE-E542-E281-AD2C059BDB49}"/>
              </a:ext>
            </a:extLst>
          </p:cNvPr>
          <p:cNvSpPr txBox="1"/>
          <p:nvPr/>
        </p:nvSpPr>
        <p:spPr>
          <a:xfrm>
            <a:off x="600364" y="652421"/>
            <a:ext cx="10889672" cy="4664739"/>
          </a:xfrm>
          <a:prstGeom prst="rect">
            <a:avLst/>
          </a:prstGeom>
          <a:noFill/>
        </p:spPr>
        <p:txBody>
          <a:bodyPr wrap="square">
            <a:spAutoFit/>
          </a:bodyPr>
          <a:lstStyle/>
          <a:p>
            <a:pPr algn="ctr"/>
            <a:r>
              <a:rPr lang="ru-RU" dirty="0">
                <a:highlight>
                  <a:srgbClr val="FFFF00"/>
                </a:highlight>
                <a:latin typeface="Times New Roman" panose="02020603050405020304" pitchFamily="18" charset="0"/>
                <a:cs typeface="Times New Roman" panose="02020603050405020304" pitchFamily="18" charset="0"/>
              </a:rPr>
              <a:t>Ансамбль Системы Усвоения Данных</a:t>
            </a:r>
            <a:r>
              <a:rPr lang="en-US" dirty="0">
                <a:highlight>
                  <a:srgbClr val="FFFF00"/>
                </a:highlight>
                <a:latin typeface="Times New Roman" panose="02020603050405020304" pitchFamily="18" charset="0"/>
                <a:cs typeface="Times New Roman" panose="02020603050405020304" pitchFamily="18" charset="0"/>
              </a:rPr>
              <a:t> </a:t>
            </a:r>
            <a:r>
              <a:rPr lang="ru-RU" dirty="0">
                <a:highlight>
                  <a:srgbClr val="FFFF00"/>
                </a:highlight>
                <a:latin typeface="Times New Roman" panose="02020603050405020304" pitchFamily="18" charset="0"/>
                <a:cs typeface="Times New Roman" panose="02020603050405020304" pitchFamily="18" charset="0"/>
              </a:rPr>
              <a:t>ГМЦ</a:t>
            </a:r>
            <a:endParaRPr lang="en-US" dirty="0">
              <a:highlight>
                <a:srgbClr val="FFFF00"/>
              </a:highlight>
              <a:latin typeface="Times New Roman" panose="02020603050405020304" pitchFamily="18" charset="0"/>
              <a:cs typeface="Times New Roman" panose="02020603050405020304" pitchFamily="18" charset="0"/>
            </a:endParaRPr>
          </a:p>
          <a:p>
            <a:endParaRPr lang="ru-RU" dirty="0">
              <a:highlight>
                <a:srgbClr val="FFFF00"/>
              </a:highlight>
              <a:latin typeface="Times New Roman" panose="02020603050405020304" pitchFamily="18" charset="0"/>
              <a:cs typeface="Times New Roman" panose="02020603050405020304" pitchFamily="18" charset="0"/>
            </a:endParaRPr>
          </a:p>
          <a:p>
            <a:pPr algn="just">
              <a:lnSpc>
                <a:spcPct val="150000"/>
              </a:lnSpc>
            </a:pPr>
            <a:r>
              <a:rPr lang="ru-RU" sz="1600" dirty="0">
                <a:highlight>
                  <a:srgbClr val="FFFF00"/>
                </a:highlight>
                <a:latin typeface="Times New Roman" panose="02020603050405020304" pitchFamily="18" charset="0"/>
                <a:cs typeface="Times New Roman" panose="02020603050405020304" pitchFamily="18" charset="0"/>
              </a:rPr>
              <a:t>Реализация локального ансамблевого фильтра Калмана является ядром системы усвоения ансамблевых данных. Эта система, в свою очередь, используется для генерации начального ансамбля данных. Эта система использует модель SL-AV для создания ансамбля полей, представляющих собой 6-часовые модельные прогнозы. Размер ансамбля составляет 60 элементов. Мультипликативная и аддитивная инфляция фоновой ковариации используются для устранения недооценки разброса ансамбля и предотвращения расходимости алгоритма фильтрации. Мультипликативная инфляция помогает учесть возможную недостаточную выборку, в то время как аддитивная инфляция учитывает ошибку модели. Локализация наблюдений применяется в системе усвоения данных для уменьшения проблемы ложных корреляций, а также для увеличения «эффективного размера» ансамбля. А именно, анализ в каждой точке сетки производится независимо от других точек сетки, используя наблюдения только из локального региона с радиусом локализации, зависящим от типа и высоты наблюдения. Это гарантирует высокий уровень параллелизма, но ограничивает возможности системы: нелокальные наблюдения (например, данные об интенсивности излучения спутников) не могут быть легко усвоены.</a:t>
            </a:r>
            <a:endParaRPr lang="en-US" sz="16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961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1433F-281A-4512-A050-96FEB0E0404E}"/>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32491ABB-2EA9-F5EB-A509-D5ED50794DBB}"/>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29A94764-F8C6-E801-3D14-42C02C46B2CE}"/>
              </a:ext>
            </a:extLst>
          </p:cNvPr>
          <p:cNvSpPr>
            <a:spLocks noGrp="1"/>
          </p:cNvSpPr>
          <p:nvPr>
            <p:ph type="sldNum" sz="quarter" idx="12"/>
          </p:nvPr>
        </p:nvSpPr>
        <p:spPr/>
        <p:txBody>
          <a:bodyPr/>
          <a:lstStyle/>
          <a:p>
            <a:fld id="{001979CD-DCD6-4F97-8482-049F8255DDFA}" type="slidenum">
              <a:rPr lang="en-US" smtClean="0"/>
              <a:t>31</a:t>
            </a:fld>
            <a:endParaRPr lang="en-US" dirty="0"/>
          </a:p>
        </p:txBody>
      </p:sp>
      <p:sp>
        <p:nvSpPr>
          <p:cNvPr id="6" name="TextBox 5">
            <a:extLst>
              <a:ext uri="{FF2B5EF4-FFF2-40B4-BE49-F238E27FC236}">
                <a16:creationId xmlns:a16="http://schemas.microsoft.com/office/drawing/2014/main" id="{59FD911F-5EA4-CEC9-F5E2-FEFD5805A28D}"/>
              </a:ext>
            </a:extLst>
          </p:cNvPr>
          <p:cNvSpPr txBox="1"/>
          <p:nvPr/>
        </p:nvSpPr>
        <p:spPr>
          <a:xfrm>
            <a:off x="838200" y="1058130"/>
            <a:ext cx="10605655" cy="4439933"/>
          </a:xfrm>
          <a:prstGeom prst="rect">
            <a:avLst/>
          </a:prstGeom>
          <a:noFill/>
        </p:spPr>
        <p:txBody>
          <a:bodyPr wrap="square">
            <a:spAutoFit/>
          </a:bodyPr>
          <a:lstStyle/>
          <a:p>
            <a:pPr algn="ctr">
              <a:lnSpc>
                <a:spcPct val="200000"/>
              </a:lnSpc>
            </a:pPr>
            <a:r>
              <a:rPr lang="ru-RU" b="1" dirty="0">
                <a:highlight>
                  <a:srgbClr val="FFFF00"/>
                </a:highlight>
                <a:latin typeface="Times New Roman" panose="02020603050405020304" pitchFamily="18" charset="0"/>
                <a:cs typeface="Times New Roman" panose="02020603050405020304" pitchFamily="18" charset="0"/>
              </a:rPr>
              <a:t>Для региональной системы прогноза </a:t>
            </a:r>
          </a:p>
          <a:p>
            <a:pPr algn="just">
              <a:lnSpc>
                <a:spcPct val="200000"/>
              </a:lnSpc>
            </a:pPr>
            <a:r>
              <a:rPr lang="ru-RU" dirty="0">
                <a:highlight>
                  <a:srgbClr val="FFFF00"/>
                </a:highlight>
                <a:latin typeface="Times New Roman" panose="02020603050405020304" pitchFamily="18" charset="0"/>
                <a:cs typeface="Times New Roman" panose="02020603050405020304" pitchFamily="18" charset="0"/>
              </a:rPr>
              <a:t>Краткосрочная EPS, основанная на региональной модели, фокусируется на детальных погодных явлениях в течение 1–3 дней, уделяя особое внимание элементам погоды на поверхности и состоянию неба (облакам), связанным как с бароклинной, так и с конвективной неустойчивостью. EPS, учитывающая облака или конвекцию, в масштабе шторма, фокусируется на деталях сильных штормов в течение 1–24 часов, включая те, которые связаны с конвективной неустойчивостью. </a:t>
            </a:r>
            <a:r>
              <a:rPr lang="ru-RU" dirty="0" err="1">
                <a:highlight>
                  <a:srgbClr val="FFFF00"/>
                </a:highlight>
                <a:latin typeface="Times New Roman" panose="02020603050405020304" pitchFamily="18" charset="0"/>
                <a:cs typeface="Times New Roman" panose="02020603050405020304" pitchFamily="18" charset="0"/>
              </a:rPr>
              <a:t>Микромасштабный</a:t>
            </a:r>
            <a:r>
              <a:rPr lang="ru-RU" dirty="0">
                <a:highlight>
                  <a:srgbClr val="FFFF00"/>
                </a:highlight>
                <a:latin typeface="Times New Roman" panose="02020603050405020304" pitchFamily="18" charset="0"/>
                <a:cs typeface="Times New Roman" panose="02020603050405020304" pitchFamily="18" charset="0"/>
              </a:rPr>
              <a:t> ансамбль с моделью с разрешением в несколько метров фокусируется на микрофизике облаков, турбулентности и структурах пограничного слоя планеты.</a:t>
            </a:r>
            <a:endParaRPr lang="en-US"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829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E46A-1FA4-45B9-769A-D839EAFF22E3}"/>
              </a:ext>
            </a:extLst>
          </p:cNvPr>
          <p:cNvSpPr>
            <a:spLocks noGrp="1"/>
          </p:cNvSpPr>
          <p:nvPr>
            <p:ph type="ctrTitle"/>
          </p:nvPr>
        </p:nvSpPr>
        <p:spPr>
          <a:xfrm>
            <a:off x="3288145" y="3068782"/>
            <a:ext cx="5615709" cy="554254"/>
          </a:xfrm>
        </p:spPr>
        <p:txBody>
          <a:bodyPr>
            <a:normAutofit/>
          </a:bodyPr>
          <a:lstStyle/>
          <a:p>
            <a:r>
              <a:rPr lang="ru-RU" sz="2400" dirty="0">
                <a:highlight>
                  <a:srgbClr val="FFFF00"/>
                </a:highlight>
                <a:latin typeface="Times New Roman" panose="02020603050405020304" pitchFamily="18" charset="0"/>
                <a:cs typeface="Times New Roman" panose="02020603050405020304" pitchFamily="18" charset="0"/>
              </a:rPr>
              <a:t>Спасибо за внимание!</a:t>
            </a:r>
            <a:endParaRPr lang="en-US" sz="24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DE7A44F-75D8-0DB1-81E2-0C29761199F7}"/>
              </a:ext>
            </a:extLst>
          </p:cNvPr>
          <p:cNvSpPr>
            <a:spLocks noGrp="1"/>
          </p:cNvSpPr>
          <p:nvPr>
            <p:ph type="dt" sz="half" idx="10"/>
          </p:nvPr>
        </p:nvSpPr>
        <p:spPr/>
        <p:txBody>
          <a:bodyPr/>
          <a:lstStyle/>
          <a:p>
            <a:fld id="{40B4208D-7E29-4757-8782-2E80487D251F}" type="datetime1">
              <a:rPr lang="en-US" smtClean="0"/>
              <a:t>7/31/2025</a:t>
            </a:fld>
            <a:endParaRPr lang="en-US"/>
          </a:p>
        </p:txBody>
      </p:sp>
      <p:sp>
        <p:nvSpPr>
          <p:cNvPr id="5" name="Footer Placeholder 4">
            <a:extLst>
              <a:ext uri="{FF2B5EF4-FFF2-40B4-BE49-F238E27FC236}">
                <a16:creationId xmlns:a16="http://schemas.microsoft.com/office/drawing/2014/main" id="{4EECE333-1725-4A76-0048-54C681A52117}"/>
              </a:ext>
            </a:extLst>
          </p:cNvPr>
          <p:cNvSpPr>
            <a:spLocks noGrp="1"/>
          </p:cNvSpPr>
          <p:nvPr>
            <p:ph type="ftr" sz="quarter" idx="11"/>
          </p:nvPr>
        </p:nvSpPr>
        <p:spPr/>
        <p:txBody>
          <a:bodyPr/>
          <a:lstStyle/>
          <a:p>
            <a:r>
              <a:rPr lang="ru-RU"/>
              <a:t>Семинар СибНИГМИ</a:t>
            </a:r>
            <a:endParaRPr lang="en-US"/>
          </a:p>
        </p:txBody>
      </p:sp>
      <p:sp>
        <p:nvSpPr>
          <p:cNvPr id="6" name="Slide Number Placeholder 5">
            <a:extLst>
              <a:ext uri="{FF2B5EF4-FFF2-40B4-BE49-F238E27FC236}">
                <a16:creationId xmlns:a16="http://schemas.microsoft.com/office/drawing/2014/main" id="{9C9892B1-2719-2E6B-5091-86AD1FE1D0B0}"/>
              </a:ext>
            </a:extLst>
          </p:cNvPr>
          <p:cNvSpPr>
            <a:spLocks noGrp="1"/>
          </p:cNvSpPr>
          <p:nvPr>
            <p:ph type="sldNum" sz="quarter" idx="12"/>
          </p:nvPr>
        </p:nvSpPr>
        <p:spPr/>
        <p:txBody>
          <a:bodyPr/>
          <a:lstStyle/>
          <a:p>
            <a:fld id="{001979CD-DCD6-4F97-8482-049F8255DDFA}" type="slidenum">
              <a:rPr lang="en-US" smtClean="0"/>
              <a:t>32</a:t>
            </a:fld>
            <a:endParaRPr lang="en-US"/>
          </a:p>
        </p:txBody>
      </p:sp>
    </p:spTree>
    <p:extLst>
      <p:ext uri="{BB962C8B-B14F-4D97-AF65-F5344CB8AC3E}">
        <p14:creationId xmlns:p14="http://schemas.microsoft.com/office/powerpoint/2010/main" val="396111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46FE1-8ECA-ADEB-5DA3-E67C548D5347}"/>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0EEAF70E-C630-CF53-1F84-AF9D8E1ABCA8}"/>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0C53008D-09B1-34B0-299C-F84432E3103F}"/>
              </a:ext>
            </a:extLst>
          </p:cNvPr>
          <p:cNvSpPr>
            <a:spLocks noGrp="1"/>
          </p:cNvSpPr>
          <p:nvPr>
            <p:ph type="sldNum" sz="quarter" idx="12"/>
          </p:nvPr>
        </p:nvSpPr>
        <p:spPr/>
        <p:txBody>
          <a:bodyPr/>
          <a:lstStyle/>
          <a:p>
            <a:fld id="{001979CD-DCD6-4F97-8482-049F8255DDFA}" type="slidenum">
              <a:rPr lang="en-US" smtClean="0"/>
              <a:t>4</a:t>
            </a:fld>
            <a:endParaRPr lang="en-US"/>
          </a:p>
        </p:txBody>
      </p:sp>
      <p:pic>
        <p:nvPicPr>
          <p:cNvPr id="6" name="Picture 5">
            <a:extLst>
              <a:ext uri="{FF2B5EF4-FFF2-40B4-BE49-F238E27FC236}">
                <a16:creationId xmlns:a16="http://schemas.microsoft.com/office/drawing/2014/main" id="{BEF86020-168C-7232-5F35-A2BFCF318551}"/>
              </a:ext>
            </a:extLst>
          </p:cNvPr>
          <p:cNvPicPr>
            <a:picLocks noChangeAspect="1"/>
          </p:cNvPicPr>
          <p:nvPr/>
        </p:nvPicPr>
        <p:blipFill>
          <a:blip r:embed="rId2"/>
          <a:stretch>
            <a:fillRect/>
          </a:stretch>
        </p:blipFill>
        <p:spPr>
          <a:xfrm>
            <a:off x="2634672" y="1068421"/>
            <a:ext cx="3090930" cy="3501957"/>
          </a:xfrm>
          <a:prstGeom prst="rect">
            <a:avLst/>
          </a:prstGeom>
        </p:spPr>
      </p:pic>
      <p:pic>
        <p:nvPicPr>
          <p:cNvPr id="8" name="Picture 7">
            <a:extLst>
              <a:ext uri="{FF2B5EF4-FFF2-40B4-BE49-F238E27FC236}">
                <a16:creationId xmlns:a16="http://schemas.microsoft.com/office/drawing/2014/main" id="{20377571-689D-16CB-B151-75CC6113369B}"/>
              </a:ext>
            </a:extLst>
          </p:cNvPr>
          <p:cNvPicPr>
            <a:picLocks noChangeAspect="1"/>
          </p:cNvPicPr>
          <p:nvPr/>
        </p:nvPicPr>
        <p:blipFill>
          <a:blip r:embed="rId3"/>
          <a:stretch>
            <a:fillRect/>
          </a:stretch>
        </p:blipFill>
        <p:spPr>
          <a:xfrm>
            <a:off x="5725602" y="1139756"/>
            <a:ext cx="3090930" cy="3359285"/>
          </a:xfrm>
          <a:prstGeom prst="rect">
            <a:avLst/>
          </a:prstGeom>
        </p:spPr>
      </p:pic>
      <p:sp>
        <p:nvSpPr>
          <p:cNvPr id="10" name="TextBox 9">
            <a:extLst>
              <a:ext uri="{FF2B5EF4-FFF2-40B4-BE49-F238E27FC236}">
                <a16:creationId xmlns:a16="http://schemas.microsoft.com/office/drawing/2014/main" id="{902A7A26-E7F8-4A12-B39A-B6F702B96230}"/>
              </a:ext>
            </a:extLst>
          </p:cNvPr>
          <p:cNvSpPr txBox="1"/>
          <p:nvPr/>
        </p:nvSpPr>
        <p:spPr>
          <a:xfrm>
            <a:off x="2438399" y="642423"/>
            <a:ext cx="6502401" cy="307777"/>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00z, Oct. 3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00z, Oct. 19, 2006</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(B)06z, Oct. 3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06z, Oct. 19, 2006</a:t>
            </a:r>
          </a:p>
        </p:txBody>
      </p:sp>
      <p:sp>
        <p:nvSpPr>
          <p:cNvPr id="12" name="TextBox 11">
            <a:extLst>
              <a:ext uri="{FF2B5EF4-FFF2-40B4-BE49-F238E27FC236}">
                <a16:creationId xmlns:a16="http://schemas.microsoft.com/office/drawing/2014/main" id="{13A97217-2D7B-A29A-FE69-FFFDCF8881C5}"/>
              </a:ext>
            </a:extLst>
          </p:cNvPr>
          <p:cNvSpPr txBox="1"/>
          <p:nvPr/>
        </p:nvSpPr>
        <p:spPr>
          <a:xfrm>
            <a:off x="2558472" y="4641713"/>
            <a:ext cx="6502401" cy="738664"/>
          </a:xfrm>
          <a:prstGeom prst="rect">
            <a:avLst/>
          </a:prstGeom>
          <a:noFill/>
        </p:spPr>
        <p:txBody>
          <a:bodyPr wrap="square">
            <a:spAutoFit/>
          </a:bodyPr>
          <a:lstStyle/>
          <a:p>
            <a:pPr algn="just"/>
            <a:r>
              <a:rPr lang="ru-RU" sz="1400" dirty="0">
                <a:latin typeface="Times New Roman" panose="02020603050405020304" pitchFamily="18" charset="0"/>
                <a:cs typeface="Times New Roman" panose="02020603050405020304" pitchFamily="18" charset="0"/>
              </a:rPr>
              <a:t>2006 год. Два последовательных 16-дневных прогноза HGT/VORT 500 </a:t>
            </a:r>
            <a:r>
              <a:rPr lang="ru-RU" sz="1400" dirty="0" err="1">
                <a:latin typeface="Times New Roman" panose="02020603050405020304" pitchFamily="18" charset="0"/>
                <a:cs typeface="Times New Roman" panose="02020603050405020304" pitchFamily="18" charset="0"/>
              </a:rPr>
              <a:t>мб</a:t>
            </a:r>
            <a:r>
              <a:rPr lang="ru-RU" sz="1400" dirty="0">
                <a:latin typeface="Times New Roman" panose="02020603050405020304" pitchFamily="18" charset="0"/>
                <a:cs typeface="Times New Roman" panose="02020603050405020304" pitchFamily="18" charset="0"/>
              </a:rPr>
              <a:t>, подготовленных Глобальной системой прогнозирования NCEP (GFS) (с разницей всего в 6 часов в начальных условиях)</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49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396201-0E1F-2C18-CF67-7F0A7445A063}"/>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A2AAFD6C-74C7-AC70-954F-A7FE32B2827F}"/>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E50F23B6-43B9-54D2-020F-C27953A916B3}"/>
              </a:ext>
            </a:extLst>
          </p:cNvPr>
          <p:cNvSpPr>
            <a:spLocks noGrp="1"/>
          </p:cNvSpPr>
          <p:nvPr>
            <p:ph type="sldNum" sz="quarter" idx="12"/>
          </p:nvPr>
        </p:nvSpPr>
        <p:spPr/>
        <p:txBody>
          <a:bodyPr/>
          <a:lstStyle/>
          <a:p>
            <a:fld id="{001979CD-DCD6-4F97-8482-049F8255DDFA}" type="slidenum">
              <a:rPr lang="en-US" smtClean="0"/>
              <a:t>5</a:t>
            </a:fld>
            <a:endParaRPr lang="en-US"/>
          </a:p>
        </p:txBody>
      </p:sp>
      <p:sp>
        <p:nvSpPr>
          <p:cNvPr id="6" name="TextBox 5">
            <a:extLst>
              <a:ext uri="{FF2B5EF4-FFF2-40B4-BE49-F238E27FC236}">
                <a16:creationId xmlns:a16="http://schemas.microsoft.com/office/drawing/2014/main" id="{255C32EF-A056-1EA5-13DD-2B019DC07900}"/>
              </a:ext>
            </a:extLst>
          </p:cNvPr>
          <p:cNvSpPr txBox="1"/>
          <p:nvPr/>
        </p:nvSpPr>
        <p:spPr>
          <a:xfrm>
            <a:off x="1334654" y="651686"/>
            <a:ext cx="9522691" cy="4999254"/>
          </a:xfrm>
          <a:prstGeom prst="rect">
            <a:avLst/>
          </a:prstGeom>
          <a:noFill/>
        </p:spPr>
        <p:txBody>
          <a:bodyPr wrap="square">
            <a:spAutoFit/>
          </a:bodyPr>
          <a:lstStyle/>
          <a:p>
            <a:pPr algn="just">
              <a:lnSpc>
                <a:spcPct val="200000"/>
              </a:lnSpc>
            </a:pPr>
            <a:r>
              <a:rPr lang="ru-RU" dirty="0">
                <a:latin typeface="Times New Roman" panose="02020603050405020304" pitchFamily="18" charset="0"/>
                <a:cs typeface="Times New Roman" panose="02020603050405020304" pitchFamily="18" charset="0"/>
              </a:rPr>
              <a:t>Ансамблевое прогнозирование — это динамический подход к количественной оценке предсказуемости погоды, климата.</a:t>
            </a:r>
          </a:p>
          <a:p>
            <a:pPr algn="just">
              <a:lnSpc>
                <a:spcPct val="200000"/>
              </a:lnSpc>
            </a:pPr>
            <a:r>
              <a:rPr lang="ru-RU" dirty="0">
                <a:latin typeface="Times New Roman" panose="02020603050405020304" pitchFamily="18" charset="0"/>
                <a:cs typeface="Times New Roman" panose="02020603050405020304" pitchFamily="18" charset="0"/>
              </a:rPr>
              <a:t>Современные системы ансамблевого прогнозирования (САП) играют ключевую роль в прогнозировании погоды и климата, позволяя количественно оценивать неопределенность прогнозов. Эти системы проводят множественные моделирования с незначительно варьирующимися начальными условиями для учета хаотической природы атмосферы, предоставляя диапазон возможных погодных исходов. Такой подход повышает точность прогнозов, особенно средне- и долгосрочных, и помогает оценить вероятность конкретных погодных явлений</a:t>
            </a:r>
            <a:r>
              <a:rPr lang="ru-RU" dirty="0"/>
              <a:t>.</a:t>
            </a:r>
            <a:endParaRPr lang="en-US" dirty="0"/>
          </a:p>
        </p:txBody>
      </p:sp>
    </p:spTree>
    <p:extLst>
      <p:ext uri="{BB962C8B-B14F-4D97-AF65-F5344CB8AC3E}">
        <p14:creationId xmlns:p14="http://schemas.microsoft.com/office/powerpoint/2010/main" val="271000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1DAAF-0184-9B76-AED7-A9F3F9CDE750}"/>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BA40366E-733B-97B4-3508-58F774E2E223}"/>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58546B00-49A0-1E92-12F7-53B5520A6738}"/>
              </a:ext>
            </a:extLst>
          </p:cNvPr>
          <p:cNvSpPr>
            <a:spLocks noGrp="1"/>
          </p:cNvSpPr>
          <p:nvPr>
            <p:ph type="sldNum" sz="quarter" idx="12"/>
          </p:nvPr>
        </p:nvSpPr>
        <p:spPr/>
        <p:txBody>
          <a:bodyPr/>
          <a:lstStyle/>
          <a:p>
            <a:fld id="{001979CD-DCD6-4F97-8482-049F8255DDFA}" type="slidenum">
              <a:rPr lang="en-US" smtClean="0"/>
              <a:t>6</a:t>
            </a:fld>
            <a:endParaRPr lang="en-US"/>
          </a:p>
        </p:txBody>
      </p:sp>
      <p:sp>
        <p:nvSpPr>
          <p:cNvPr id="8" name="TextBox 7">
            <a:extLst>
              <a:ext uri="{FF2B5EF4-FFF2-40B4-BE49-F238E27FC236}">
                <a16:creationId xmlns:a16="http://schemas.microsoft.com/office/drawing/2014/main" id="{54A5F87F-C694-FE4E-846E-45CFB5A67230}"/>
              </a:ext>
            </a:extLst>
          </p:cNvPr>
          <p:cNvSpPr txBox="1"/>
          <p:nvPr/>
        </p:nvSpPr>
        <p:spPr>
          <a:xfrm>
            <a:off x="1094509" y="753378"/>
            <a:ext cx="10002982" cy="2264081"/>
          </a:xfrm>
          <a:prstGeom prst="rect">
            <a:avLst/>
          </a:prstGeom>
          <a:noFill/>
        </p:spPr>
        <p:txBody>
          <a:bodyPr wrap="square">
            <a:spAutoFit/>
          </a:bodyPr>
          <a:lstStyle/>
          <a:p>
            <a:pPr algn="just">
              <a:lnSpc>
                <a:spcPct val="150000"/>
              </a:lnSpc>
            </a:pPr>
            <a:r>
              <a:rPr lang="ru-RU" sz="1600" dirty="0">
                <a:latin typeface="Times New Roman" panose="02020603050405020304" pitchFamily="18" charset="0"/>
                <a:cs typeface="Times New Roman" panose="02020603050405020304" pitchFamily="18" charset="0"/>
              </a:rPr>
              <a:t>После того, как </a:t>
            </a:r>
            <a:r>
              <a:rPr lang="en-US" sz="1600" dirty="0">
                <a:latin typeface="Times New Roman" panose="02020603050405020304" pitchFamily="18" charset="0"/>
                <a:cs typeface="Times New Roman" panose="02020603050405020304" pitchFamily="18" charset="0"/>
              </a:rPr>
              <a:t>Lorenz</a:t>
            </a:r>
            <a:r>
              <a:rPr lang="ru-RU" sz="1600" dirty="0">
                <a:latin typeface="Times New Roman" panose="02020603050405020304" pitchFamily="18" charset="0"/>
                <a:cs typeface="Times New Roman" panose="02020603050405020304" pitchFamily="18" charset="0"/>
              </a:rPr>
              <a:t> (1963, 1965) открыл хаотическую природу атмосферного поведения в 1960-х годах, некоторые учёные начали серьёзно рассматривать стохастические подходы к прогнозированию погоды и климата </a:t>
            </a:r>
            <a:r>
              <a:rPr lang="en-US" sz="1600" dirty="0">
                <a:latin typeface="Times New Roman" panose="02020603050405020304" pitchFamily="18" charset="0"/>
                <a:cs typeface="Times New Roman" panose="02020603050405020304" pitchFamily="18" charset="0"/>
              </a:rPr>
              <a:t>(Epstein, 1969; Leith, 1974</a:t>
            </a:r>
            <a:r>
              <a:rPr lang="ru-RU" sz="1600" dirty="0">
                <a:latin typeface="Times New Roman" panose="02020603050405020304" pitchFamily="18" charset="0"/>
                <a:cs typeface="Times New Roman" panose="02020603050405020304" pitchFamily="18" charset="0"/>
              </a:rPr>
              <a:t>). Поскольку мы не знаем точной значения, а имеем множество одинаково правдоподобных начальных условий (НУ) или вариантов физических явлений, научное и полное описание НУ и физических явлений модели лучше всего осуществлять с помощью вероятностного распределения и стохастического подхода в пределах разумного диапазона погрешности (неопределённости).</a:t>
            </a:r>
            <a:endParaRPr lang="en-US" sz="1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36B813-0AC9-45FF-51EF-10AE5EE17205}"/>
              </a:ext>
            </a:extLst>
          </p:cNvPr>
          <p:cNvSpPr txBox="1"/>
          <p:nvPr/>
        </p:nvSpPr>
        <p:spPr>
          <a:xfrm>
            <a:off x="1094509" y="3290454"/>
            <a:ext cx="10002982" cy="2264081"/>
          </a:xfrm>
          <a:prstGeom prst="rect">
            <a:avLst/>
          </a:prstGeom>
          <a:noFill/>
        </p:spPr>
        <p:txBody>
          <a:bodyPr wrap="square">
            <a:spAutoFit/>
          </a:bodyPr>
          <a:lstStyle/>
          <a:p>
            <a:pPr algn="just">
              <a:lnSpc>
                <a:spcPct val="150000"/>
              </a:lnSpc>
            </a:pPr>
            <a:r>
              <a:rPr lang="ru-RU" sz="1600" dirty="0">
                <a:latin typeface="Times New Roman" panose="02020603050405020304" pitchFamily="18" charset="0"/>
                <a:cs typeface="Times New Roman" panose="02020603050405020304" pitchFamily="18" charset="0"/>
              </a:rPr>
              <a:t>В результате для каждого прогноза, полученного на основе сильно нелинейной стохастической численной модели, может существовать несколько возможных реализаций (</a:t>
            </a:r>
            <a:r>
              <a:rPr lang="ru-RU" sz="1600" dirty="0" err="1">
                <a:latin typeface="Times New Roman" panose="02020603050405020304" pitchFamily="18" charset="0"/>
                <a:cs typeface="Times New Roman" panose="02020603050405020304" pitchFamily="18" charset="0"/>
              </a:rPr>
              <a:t>Lorenz</a:t>
            </a:r>
            <a:r>
              <a:rPr lang="ru-RU" sz="1600" dirty="0">
                <a:latin typeface="Times New Roman" panose="02020603050405020304" pitchFamily="18" charset="0"/>
                <a:cs typeface="Times New Roman" panose="02020603050405020304" pitchFamily="18" charset="0"/>
              </a:rPr>
              <a:t>, 1993). Другими словами, полный прогноз конкретного точечного значения должен быть представлен не просто как единичное детерминированное значение, а как вероятностное распределение с явно выраженной неопределённостью или уверенностью прогноза. </a:t>
            </a:r>
          </a:p>
          <a:p>
            <a:pPr algn="just">
              <a:lnSpc>
                <a:spcPct val="150000"/>
              </a:lnSpc>
            </a:pPr>
            <a:r>
              <a:rPr lang="ru-RU" sz="1600" dirty="0">
                <a:latin typeface="Times New Roman" panose="02020603050405020304" pitchFamily="18" charset="0"/>
                <a:cs typeface="Times New Roman" panose="02020603050405020304" pitchFamily="18" charset="0"/>
              </a:rPr>
              <a:t>Это базовая концепция ансамблевого прогнозирования, которую можно схематически описать на рисунке</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37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0DF7E-A1BB-6E68-B9FD-4B6E373CC355}"/>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66971B27-8EAB-B5F1-9723-4AEEFC3466C2}"/>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90DD0318-4453-1606-10DA-DB5D645169B1}"/>
              </a:ext>
            </a:extLst>
          </p:cNvPr>
          <p:cNvSpPr>
            <a:spLocks noGrp="1"/>
          </p:cNvSpPr>
          <p:nvPr>
            <p:ph type="sldNum" sz="quarter" idx="12"/>
          </p:nvPr>
        </p:nvSpPr>
        <p:spPr/>
        <p:txBody>
          <a:bodyPr/>
          <a:lstStyle/>
          <a:p>
            <a:fld id="{001979CD-DCD6-4F97-8482-049F8255DDFA}" type="slidenum">
              <a:rPr lang="en-US" smtClean="0"/>
              <a:t>7</a:t>
            </a:fld>
            <a:endParaRPr lang="en-US"/>
          </a:p>
        </p:txBody>
      </p:sp>
      <p:pic>
        <p:nvPicPr>
          <p:cNvPr id="6" name="Picture 5">
            <a:extLst>
              <a:ext uri="{FF2B5EF4-FFF2-40B4-BE49-F238E27FC236}">
                <a16:creationId xmlns:a16="http://schemas.microsoft.com/office/drawing/2014/main" id="{980D3992-292B-CF19-A433-A7D09D01A669}"/>
              </a:ext>
            </a:extLst>
          </p:cNvPr>
          <p:cNvPicPr>
            <a:picLocks noChangeAspect="1"/>
          </p:cNvPicPr>
          <p:nvPr/>
        </p:nvPicPr>
        <p:blipFill>
          <a:blip r:embed="rId2"/>
          <a:stretch>
            <a:fillRect/>
          </a:stretch>
        </p:blipFill>
        <p:spPr>
          <a:xfrm>
            <a:off x="2723130" y="1225928"/>
            <a:ext cx="6914815" cy="4406144"/>
          </a:xfrm>
          <a:prstGeom prst="rect">
            <a:avLst/>
          </a:prstGeom>
        </p:spPr>
      </p:pic>
      <p:sp>
        <p:nvSpPr>
          <p:cNvPr id="8" name="TextBox 7">
            <a:extLst>
              <a:ext uri="{FF2B5EF4-FFF2-40B4-BE49-F238E27FC236}">
                <a16:creationId xmlns:a16="http://schemas.microsoft.com/office/drawing/2014/main" id="{314BF40C-2045-E766-A290-B7EE03929E83}"/>
              </a:ext>
            </a:extLst>
          </p:cNvPr>
          <p:cNvSpPr txBox="1"/>
          <p:nvPr/>
        </p:nvSpPr>
        <p:spPr>
          <a:xfrm>
            <a:off x="3179554" y="501650"/>
            <a:ext cx="6001965" cy="338554"/>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Схематическая концепция «ансамблевого прогнозирования».</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24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DB8AC-6E9D-2A24-F02C-F09C290707F7}"/>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7D9925D6-B0F9-C7FF-8B29-0FB29468F850}"/>
              </a:ext>
            </a:extLst>
          </p:cNvPr>
          <p:cNvSpPr>
            <a:spLocks noGrp="1"/>
          </p:cNvSpPr>
          <p:nvPr>
            <p:ph type="ftr" sz="quarter" idx="11"/>
          </p:nvPr>
        </p:nvSpPr>
        <p:spPr/>
        <p:txBody>
          <a:bodyPr/>
          <a:lstStyle/>
          <a:p>
            <a:r>
              <a:rPr lang="ru-RU" dirty="0"/>
              <a:t>Семинар СибНИГМИ</a:t>
            </a:r>
            <a:endParaRPr lang="en-US" dirty="0"/>
          </a:p>
        </p:txBody>
      </p:sp>
      <p:sp>
        <p:nvSpPr>
          <p:cNvPr id="4" name="Slide Number Placeholder 3">
            <a:extLst>
              <a:ext uri="{FF2B5EF4-FFF2-40B4-BE49-F238E27FC236}">
                <a16:creationId xmlns:a16="http://schemas.microsoft.com/office/drawing/2014/main" id="{E4E3AE71-4B71-9A4E-DCDF-3EA42F1640F9}"/>
              </a:ext>
            </a:extLst>
          </p:cNvPr>
          <p:cNvSpPr>
            <a:spLocks noGrp="1"/>
          </p:cNvSpPr>
          <p:nvPr>
            <p:ph type="sldNum" sz="quarter" idx="12"/>
          </p:nvPr>
        </p:nvSpPr>
        <p:spPr/>
        <p:txBody>
          <a:bodyPr/>
          <a:lstStyle/>
          <a:p>
            <a:fld id="{001979CD-DCD6-4F97-8482-049F8255DDFA}" type="slidenum">
              <a:rPr lang="en-US" smtClean="0"/>
              <a:t>8</a:t>
            </a:fld>
            <a:endParaRPr lang="en-US"/>
          </a:p>
        </p:txBody>
      </p:sp>
      <p:sp>
        <p:nvSpPr>
          <p:cNvPr id="6" name="TextBox 5">
            <a:extLst>
              <a:ext uri="{FF2B5EF4-FFF2-40B4-BE49-F238E27FC236}">
                <a16:creationId xmlns:a16="http://schemas.microsoft.com/office/drawing/2014/main" id="{04B50126-74B9-57BB-0DDB-9F34FFD46CD2}"/>
              </a:ext>
            </a:extLst>
          </p:cNvPr>
          <p:cNvSpPr txBox="1"/>
          <p:nvPr/>
        </p:nvSpPr>
        <p:spPr>
          <a:xfrm>
            <a:off x="1182255" y="208156"/>
            <a:ext cx="9827490" cy="3366563"/>
          </a:xfrm>
          <a:prstGeom prst="rect">
            <a:avLst/>
          </a:prstGeom>
          <a:noFill/>
        </p:spPr>
        <p:txBody>
          <a:bodyPr wrap="square">
            <a:spAutoFit/>
          </a:bodyPr>
          <a:lstStyle/>
          <a:p>
            <a:pPr algn="just">
              <a:lnSpc>
                <a:spcPct val="150000"/>
              </a:lnSpc>
            </a:pPr>
            <a:r>
              <a:rPr lang="ru-RU" dirty="0">
                <a:latin typeface="Times New Roman" panose="02020603050405020304" pitchFamily="18" charset="0"/>
                <a:cs typeface="Times New Roman" panose="02020603050405020304" pitchFamily="18" charset="0"/>
              </a:rPr>
              <a:t>Основная задача </a:t>
            </a:r>
            <a:r>
              <a:rPr lang="ru-RU" b="1" dirty="0">
                <a:solidFill>
                  <a:srgbClr val="FF0000"/>
                </a:solidFill>
                <a:latin typeface="Times New Roman" panose="02020603050405020304" pitchFamily="18" charset="0"/>
                <a:cs typeface="Times New Roman" panose="02020603050405020304" pitchFamily="18" charset="0"/>
              </a:rPr>
              <a:t>системы ансамблевого прогнозирования (EPS) </a:t>
            </a:r>
            <a:r>
              <a:rPr lang="ru-RU" dirty="0">
                <a:latin typeface="Times New Roman" panose="02020603050405020304" pitchFamily="18" charset="0"/>
                <a:cs typeface="Times New Roman" panose="02020603050405020304" pitchFamily="18" charset="0"/>
              </a:rPr>
              <a:t>заключается, таким образом, в том, чтобы охватить истинный прогноз с помощью ансамбля решений (т.е. разброс ансамбля количественно отражает ошибку среднего ансамблевого прогноза, а полученные вероятностные прогнозы являются статистически надежными).</a:t>
            </a:r>
          </a:p>
          <a:p>
            <a:pPr algn="just">
              <a:lnSpc>
                <a:spcPct val="150000"/>
              </a:lnSpc>
            </a:pPr>
            <a:r>
              <a:rPr lang="ru-RU" dirty="0">
                <a:latin typeface="Times New Roman" panose="02020603050405020304" pitchFamily="18" charset="0"/>
                <a:cs typeface="Times New Roman" panose="02020603050405020304" pitchFamily="18" charset="0"/>
              </a:rPr>
              <a:t>Помимо этой основной цели, важным побочным продуктом EPS является повышение эффективности и снижение неопределенности детерминированного прогноза с помощью различных подходов, таких как </a:t>
            </a:r>
            <a:r>
              <a:rPr lang="ru-RU" dirty="0">
                <a:solidFill>
                  <a:srgbClr val="FF0000"/>
                </a:solidFill>
                <a:latin typeface="Times New Roman" panose="02020603050405020304" pitchFamily="18" charset="0"/>
                <a:cs typeface="Times New Roman" panose="02020603050405020304" pitchFamily="18" charset="0"/>
              </a:rPr>
              <a:t>ансамблевое усреднение</a:t>
            </a:r>
            <a:r>
              <a:rPr lang="ru-RU" dirty="0">
                <a:latin typeface="Times New Roman" panose="02020603050405020304" pitchFamily="18" charset="0"/>
                <a:cs typeface="Times New Roman" panose="02020603050405020304" pitchFamily="18" charset="0"/>
              </a:rPr>
              <a:t>, </a:t>
            </a:r>
            <a:r>
              <a:rPr lang="ru-RU" dirty="0">
                <a:solidFill>
                  <a:srgbClr val="FF0000"/>
                </a:solidFill>
                <a:latin typeface="Times New Roman" panose="02020603050405020304" pitchFamily="18" charset="0"/>
                <a:cs typeface="Times New Roman" panose="02020603050405020304" pitchFamily="18" charset="0"/>
              </a:rPr>
              <a:t>ансамблевая ассимиляция данных </a:t>
            </a:r>
            <a:r>
              <a:rPr lang="ru-RU" dirty="0">
                <a:latin typeface="Times New Roman" panose="02020603050405020304" pitchFamily="18" charset="0"/>
                <a:cs typeface="Times New Roman" panose="02020603050405020304" pitchFamily="18" charset="0"/>
              </a:rPr>
              <a:t>и целевые наблюдения.</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9C795F8-C3FE-A157-9643-02CCB0001AB7}"/>
              </a:ext>
            </a:extLst>
          </p:cNvPr>
          <p:cNvSpPr txBox="1"/>
          <p:nvPr/>
        </p:nvSpPr>
        <p:spPr>
          <a:xfrm>
            <a:off x="1182255" y="3574719"/>
            <a:ext cx="9337964" cy="2714654"/>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Например, как ECMWF формирует ансамблевый прогноз?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lnSpc>
                <a:spcPct val="150000"/>
              </a:lnSpc>
            </a:pPr>
            <a:r>
              <a:rPr lang="ru-RU" dirty="0">
                <a:latin typeface="Times New Roman" panose="02020603050405020304" pitchFamily="18" charset="0"/>
                <a:cs typeface="Times New Roman" panose="02020603050405020304" pitchFamily="18" charset="0"/>
              </a:rPr>
              <a:t>Он формирует 51 прогноз. Один из них называется контрольным и формируется на основе наилучших доступных данных и невозмущенных моделей. Остальные 50 формируются с небольшими возмущениями начальных условий и моделей. В совокупности эти прогнозы образуют ансамбль, который отображает диапазон возможных результатов и вероятность их наступления</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25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B1B03D-96E0-8AB4-875E-C41AADFEECAA}"/>
              </a:ext>
            </a:extLst>
          </p:cNvPr>
          <p:cNvSpPr>
            <a:spLocks noGrp="1"/>
          </p:cNvSpPr>
          <p:nvPr>
            <p:ph type="dt" sz="half" idx="10"/>
          </p:nvPr>
        </p:nvSpPr>
        <p:spPr/>
        <p:txBody>
          <a:bodyPr/>
          <a:lstStyle/>
          <a:p>
            <a:fld id="{3EF636C9-776C-4BD5-B0AD-D4CF325155DB}" type="datetime1">
              <a:rPr lang="en-US" smtClean="0"/>
              <a:t>7/31/2025</a:t>
            </a:fld>
            <a:endParaRPr lang="en-US"/>
          </a:p>
        </p:txBody>
      </p:sp>
      <p:sp>
        <p:nvSpPr>
          <p:cNvPr id="3" name="Footer Placeholder 2">
            <a:extLst>
              <a:ext uri="{FF2B5EF4-FFF2-40B4-BE49-F238E27FC236}">
                <a16:creationId xmlns:a16="http://schemas.microsoft.com/office/drawing/2014/main" id="{B01DF89E-ACCB-6AE5-DC12-34D711332AAF}"/>
              </a:ext>
            </a:extLst>
          </p:cNvPr>
          <p:cNvSpPr>
            <a:spLocks noGrp="1"/>
          </p:cNvSpPr>
          <p:nvPr>
            <p:ph type="ftr" sz="quarter" idx="11"/>
          </p:nvPr>
        </p:nvSpPr>
        <p:spPr/>
        <p:txBody>
          <a:bodyPr/>
          <a:lstStyle/>
          <a:p>
            <a:r>
              <a:rPr lang="ru-RU"/>
              <a:t>Семинар СибНИГМИ</a:t>
            </a:r>
            <a:endParaRPr lang="en-US"/>
          </a:p>
        </p:txBody>
      </p:sp>
      <p:sp>
        <p:nvSpPr>
          <p:cNvPr id="4" name="Slide Number Placeholder 3">
            <a:extLst>
              <a:ext uri="{FF2B5EF4-FFF2-40B4-BE49-F238E27FC236}">
                <a16:creationId xmlns:a16="http://schemas.microsoft.com/office/drawing/2014/main" id="{6ED9936C-165D-5B68-2F78-3FC0DA7E8ED3}"/>
              </a:ext>
            </a:extLst>
          </p:cNvPr>
          <p:cNvSpPr>
            <a:spLocks noGrp="1"/>
          </p:cNvSpPr>
          <p:nvPr>
            <p:ph type="sldNum" sz="quarter" idx="12"/>
          </p:nvPr>
        </p:nvSpPr>
        <p:spPr/>
        <p:txBody>
          <a:bodyPr/>
          <a:lstStyle/>
          <a:p>
            <a:fld id="{001979CD-DCD6-4F97-8482-049F8255DDFA}" type="slidenum">
              <a:rPr lang="en-US" smtClean="0"/>
              <a:t>9</a:t>
            </a:fld>
            <a:endParaRPr lang="en-US"/>
          </a:p>
        </p:txBody>
      </p:sp>
      <p:sp>
        <p:nvSpPr>
          <p:cNvPr id="6" name="TextBox 5">
            <a:extLst>
              <a:ext uri="{FF2B5EF4-FFF2-40B4-BE49-F238E27FC236}">
                <a16:creationId xmlns:a16="http://schemas.microsoft.com/office/drawing/2014/main" id="{13030729-6722-5E7F-FDCE-9B6FF83BF5CF}"/>
              </a:ext>
            </a:extLst>
          </p:cNvPr>
          <p:cNvSpPr txBox="1"/>
          <p:nvPr/>
        </p:nvSpPr>
        <p:spPr>
          <a:xfrm>
            <a:off x="1505527" y="1723149"/>
            <a:ext cx="8931564" cy="3597395"/>
          </a:xfrm>
          <a:prstGeom prst="rect">
            <a:avLst/>
          </a:prstGeom>
          <a:noFill/>
        </p:spPr>
        <p:txBody>
          <a:bodyPr wrap="square">
            <a:spAutoFit/>
          </a:bodyPr>
          <a:lstStyle/>
          <a:p>
            <a:pPr algn="ctr"/>
            <a:r>
              <a:rPr lang="ru-RU" sz="2400" dirty="0">
                <a:latin typeface="Times New Roman" panose="02020603050405020304" pitchFamily="18" charset="0"/>
                <a:cs typeface="Times New Roman" panose="02020603050405020304" pitchFamily="18" charset="0"/>
              </a:rPr>
              <a:t>Каковы преимущества ансамблевого прогнозирования?</a:t>
            </a: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lnSpc>
                <a:spcPct val="150000"/>
              </a:lnSpc>
            </a:pPr>
            <a:r>
              <a:rPr lang="ru-RU" dirty="0">
                <a:latin typeface="Times New Roman" panose="02020603050405020304" pitchFamily="18" charset="0"/>
                <a:cs typeface="Times New Roman" panose="02020603050405020304" pitchFamily="18" charset="0"/>
              </a:rPr>
              <a:t>Генерируя диапазон возможных результатов, метод может показать, насколько вероятны различные сценарии в ближайшие дни и насколько долгосрочны прогнозы. Чем меньше диапазон прогнозируемых результатов, тем «точнее» считается прогноз.</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Хорошие ансамблевые прогнозы не только точны, но и надежны. Если надежный прогноз говорит о 70% вероятности того, что максимальная температура превысит определенный порог, то в 70% случаев, когда такой прогноз будет составлен, температура действительно превысит этот порог.</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861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6719</TotalTime>
  <Words>3315</Words>
  <Application>Microsoft Office PowerPoint</Application>
  <PresentationFormat>Widescreen</PresentationFormat>
  <Paragraphs>159</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Liberation Serif</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Vera Krupchatnikova</dc:creator>
  <cp:lastModifiedBy>Vera Krupchatnikova</cp:lastModifiedBy>
  <cp:revision>34</cp:revision>
  <cp:lastPrinted>2025-07-31T03:25:44Z</cp:lastPrinted>
  <dcterms:created xsi:type="dcterms:W3CDTF">2025-07-23T10:29:30Z</dcterms:created>
  <dcterms:modified xsi:type="dcterms:W3CDTF">2025-07-31T04:24:28Z</dcterms:modified>
</cp:coreProperties>
</file>