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56" r:id="rId2"/>
    <p:sldId id="258" r:id="rId3"/>
    <p:sldId id="282" r:id="rId4"/>
    <p:sldId id="257" r:id="rId5"/>
    <p:sldId id="259" r:id="rId6"/>
    <p:sldId id="273" r:id="rId7"/>
    <p:sldId id="274" r:id="rId8"/>
    <p:sldId id="275" r:id="rId9"/>
    <p:sldId id="276" r:id="rId10"/>
    <p:sldId id="278" r:id="rId11"/>
    <p:sldId id="271" r:id="rId12"/>
    <p:sldId id="272" r:id="rId13"/>
    <p:sldId id="264" r:id="rId14"/>
    <p:sldId id="265" r:id="rId15"/>
    <p:sldId id="284" r:id="rId16"/>
    <p:sldId id="285" r:id="rId17"/>
    <p:sldId id="266" r:id="rId18"/>
    <p:sldId id="267" r:id="rId19"/>
    <p:sldId id="268" r:id="rId20"/>
    <p:sldId id="277" r:id="rId21"/>
    <p:sldId id="283"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3" d="100"/>
          <a:sy n="53" d="100"/>
        </p:scale>
        <p:origin x="474"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EE434-A42E-4DA1-83C1-E65412423115}" type="datetimeFigureOut">
              <a:rPr lang="ru-RU" smtClean="0"/>
              <a:t>20.10.2021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C347B-10B5-4F98-9661-11A2A75B3EAE}" type="slidenum">
              <a:rPr lang="ru-RU" smtClean="0"/>
              <a:t>‹#›</a:t>
            </a:fld>
            <a:endParaRPr lang="ru-RU"/>
          </a:p>
        </p:txBody>
      </p:sp>
    </p:spTree>
    <p:extLst>
      <p:ext uri="{BB962C8B-B14F-4D97-AF65-F5344CB8AC3E}">
        <p14:creationId xmlns:p14="http://schemas.microsoft.com/office/powerpoint/2010/main" val="3542525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622C347B-10B5-4F98-9661-11A2A75B3EAE}" type="slidenum">
              <a:rPr lang="ru-RU" smtClean="0"/>
              <a:t>4</a:t>
            </a:fld>
            <a:endParaRPr lang="ru-RU"/>
          </a:p>
        </p:txBody>
      </p:sp>
    </p:spTree>
    <p:extLst>
      <p:ext uri="{BB962C8B-B14F-4D97-AF65-F5344CB8AC3E}">
        <p14:creationId xmlns:p14="http://schemas.microsoft.com/office/powerpoint/2010/main" val="1021136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9FDE28C-955E-40A3-AA76-E38E977EA5BE}" type="datetime1">
              <a:rPr lang="ru-RU" smtClean="0"/>
              <a:t>20.10.2021</a:t>
            </a:fld>
            <a:endParaRPr lang="ru-RU"/>
          </a:p>
        </p:txBody>
      </p:sp>
      <p:sp>
        <p:nvSpPr>
          <p:cNvPr id="5" name="Нижний колонтитул 4"/>
          <p:cNvSpPr>
            <a:spLocks noGrp="1"/>
          </p:cNvSpPr>
          <p:nvPr>
            <p:ph type="ftr" sz="quarter" idx="11"/>
          </p:nvPr>
        </p:nvSpPr>
        <p:spPr/>
        <p:txBody>
          <a:bodyPr/>
          <a:lstStyle/>
          <a:p>
            <a:r>
              <a:rPr lang="ru-RU" smtClean="0"/>
              <a:t>Конференция СибНИГМИ 50 лет</a:t>
            </a:r>
            <a:endParaRPr lang="ru-RU"/>
          </a:p>
        </p:txBody>
      </p:sp>
      <p:sp>
        <p:nvSpPr>
          <p:cNvPr id="6" name="Номер слайда 5"/>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4006222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5D3171-5398-4AC2-8AA3-8932E3BFB3C6}" type="datetime1">
              <a:rPr lang="ru-RU" smtClean="0"/>
              <a:t>20.10.2021</a:t>
            </a:fld>
            <a:endParaRPr lang="ru-RU"/>
          </a:p>
        </p:txBody>
      </p:sp>
      <p:sp>
        <p:nvSpPr>
          <p:cNvPr id="5" name="Нижний колонтитул 4"/>
          <p:cNvSpPr>
            <a:spLocks noGrp="1"/>
          </p:cNvSpPr>
          <p:nvPr>
            <p:ph type="ftr" sz="quarter" idx="11"/>
          </p:nvPr>
        </p:nvSpPr>
        <p:spPr/>
        <p:txBody>
          <a:bodyPr/>
          <a:lstStyle/>
          <a:p>
            <a:r>
              <a:rPr lang="ru-RU" smtClean="0"/>
              <a:t>Конференция СибНИГМИ 50 лет</a:t>
            </a:r>
            <a:endParaRPr lang="ru-RU"/>
          </a:p>
        </p:txBody>
      </p:sp>
      <p:sp>
        <p:nvSpPr>
          <p:cNvPr id="6" name="Номер слайда 5"/>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614929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68FD5CD-D0A4-4FBD-A2A9-67F6ACD32185}" type="datetime1">
              <a:rPr lang="ru-RU" smtClean="0"/>
              <a:t>20.10.2021</a:t>
            </a:fld>
            <a:endParaRPr lang="ru-RU"/>
          </a:p>
        </p:txBody>
      </p:sp>
      <p:sp>
        <p:nvSpPr>
          <p:cNvPr id="5" name="Нижний колонтитул 4"/>
          <p:cNvSpPr>
            <a:spLocks noGrp="1"/>
          </p:cNvSpPr>
          <p:nvPr>
            <p:ph type="ftr" sz="quarter" idx="11"/>
          </p:nvPr>
        </p:nvSpPr>
        <p:spPr/>
        <p:txBody>
          <a:bodyPr/>
          <a:lstStyle/>
          <a:p>
            <a:r>
              <a:rPr lang="ru-RU" smtClean="0"/>
              <a:t>Конференция СибНИГМИ 50 лет</a:t>
            </a:r>
            <a:endParaRPr lang="ru-RU"/>
          </a:p>
        </p:txBody>
      </p:sp>
      <p:sp>
        <p:nvSpPr>
          <p:cNvPr id="6" name="Номер слайда 5"/>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132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62C9CA-190B-44B1-8E40-1799B091A084}" type="datetime1">
              <a:rPr lang="ru-RU" smtClean="0"/>
              <a:t>20.10.2021</a:t>
            </a:fld>
            <a:endParaRPr lang="ru-RU"/>
          </a:p>
        </p:txBody>
      </p:sp>
      <p:sp>
        <p:nvSpPr>
          <p:cNvPr id="5" name="Нижний колонтитул 4"/>
          <p:cNvSpPr>
            <a:spLocks noGrp="1"/>
          </p:cNvSpPr>
          <p:nvPr>
            <p:ph type="ftr" sz="quarter" idx="11"/>
          </p:nvPr>
        </p:nvSpPr>
        <p:spPr/>
        <p:txBody>
          <a:bodyPr/>
          <a:lstStyle/>
          <a:p>
            <a:r>
              <a:rPr lang="ru-RU" smtClean="0"/>
              <a:t>Конференция СибНИГМИ 50 лет</a:t>
            </a:r>
            <a:endParaRPr lang="ru-RU"/>
          </a:p>
        </p:txBody>
      </p:sp>
      <p:sp>
        <p:nvSpPr>
          <p:cNvPr id="6" name="Номер слайда 5"/>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3355407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C10291F-12A2-47EC-A599-000BE454B087}" type="datetime1">
              <a:rPr lang="ru-RU" smtClean="0"/>
              <a:t>20.10.2021</a:t>
            </a:fld>
            <a:endParaRPr lang="ru-RU"/>
          </a:p>
        </p:txBody>
      </p:sp>
      <p:sp>
        <p:nvSpPr>
          <p:cNvPr id="5" name="Нижний колонтитул 4"/>
          <p:cNvSpPr>
            <a:spLocks noGrp="1"/>
          </p:cNvSpPr>
          <p:nvPr>
            <p:ph type="ftr" sz="quarter" idx="11"/>
          </p:nvPr>
        </p:nvSpPr>
        <p:spPr/>
        <p:txBody>
          <a:bodyPr/>
          <a:lstStyle/>
          <a:p>
            <a:r>
              <a:rPr lang="ru-RU" smtClean="0"/>
              <a:t>Конференция СибНИГМИ 50 лет</a:t>
            </a:r>
            <a:endParaRPr lang="ru-RU"/>
          </a:p>
        </p:txBody>
      </p:sp>
      <p:sp>
        <p:nvSpPr>
          <p:cNvPr id="6" name="Номер слайда 5"/>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635412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2F652CB-B4B3-4F53-B19A-1431327771D5}" type="datetime1">
              <a:rPr lang="ru-RU" smtClean="0"/>
              <a:t>20.10.2021</a:t>
            </a:fld>
            <a:endParaRPr lang="ru-RU"/>
          </a:p>
        </p:txBody>
      </p:sp>
      <p:sp>
        <p:nvSpPr>
          <p:cNvPr id="6" name="Нижний колонтитул 5"/>
          <p:cNvSpPr>
            <a:spLocks noGrp="1"/>
          </p:cNvSpPr>
          <p:nvPr>
            <p:ph type="ftr" sz="quarter" idx="11"/>
          </p:nvPr>
        </p:nvSpPr>
        <p:spPr/>
        <p:txBody>
          <a:bodyPr/>
          <a:lstStyle/>
          <a:p>
            <a:r>
              <a:rPr lang="ru-RU" smtClean="0"/>
              <a:t>Конференция СибНИГМИ 50 лет</a:t>
            </a:r>
            <a:endParaRPr lang="ru-RU"/>
          </a:p>
        </p:txBody>
      </p:sp>
      <p:sp>
        <p:nvSpPr>
          <p:cNvPr id="7" name="Номер слайда 6"/>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2744631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2B80D66-AD7A-4D9C-AF49-C098C3C59ECC}" type="datetime1">
              <a:rPr lang="ru-RU" smtClean="0"/>
              <a:t>20.10.2021</a:t>
            </a:fld>
            <a:endParaRPr lang="ru-RU"/>
          </a:p>
        </p:txBody>
      </p:sp>
      <p:sp>
        <p:nvSpPr>
          <p:cNvPr id="8" name="Нижний колонтитул 7"/>
          <p:cNvSpPr>
            <a:spLocks noGrp="1"/>
          </p:cNvSpPr>
          <p:nvPr>
            <p:ph type="ftr" sz="quarter" idx="11"/>
          </p:nvPr>
        </p:nvSpPr>
        <p:spPr/>
        <p:txBody>
          <a:bodyPr/>
          <a:lstStyle/>
          <a:p>
            <a:r>
              <a:rPr lang="ru-RU" smtClean="0"/>
              <a:t>Конференция СибНИГМИ 50 лет</a:t>
            </a:r>
            <a:endParaRPr lang="ru-RU"/>
          </a:p>
        </p:txBody>
      </p:sp>
      <p:sp>
        <p:nvSpPr>
          <p:cNvPr id="9" name="Номер слайда 8"/>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364528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B8B8F28-1131-4398-A92D-EA849B1D0C41}" type="datetime1">
              <a:rPr lang="ru-RU" smtClean="0"/>
              <a:t>20.10.2021</a:t>
            </a:fld>
            <a:endParaRPr lang="ru-RU"/>
          </a:p>
        </p:txBody>
      </p:sp>
      <p:sp>
        <p:nvSpPr>
          <p:cNvPr id="4" name="Нижний колонтитул 3"/>
          <p:cNvSpPr>
            <a:spLocks noGrp="1"/>
          </p:cNvSpPr>
          <p:nvPr>
            <p:ph type="ftr" sz="quarter" idx="11"/>
          </p:nvPr>
        </p:nvSpPr>
        <p:spPr/>
        <p:txBody>
          <a:bodyPr/>
          <a:lstStyle/>
          <a:p>
            <a:r>
              <a:rPr lang="ru-RU" smtClean="0"/>
              <a:t>Конференция СибНИГМИ 50 лет</a:t>
            </a:r>
            <a:endParaRPr lang="ru-RU"/>
          </a:p>
        </p:txBody>
      </p:sp>
      <p:sp>
        <p:nvSpPr>
          <p:cNvPr id="5" name="Номер слайда 4"/>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3124897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4AED6E-6430-4604-9FC5-1C6EA637037E}"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2087886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AF3E213-E397-4F87-B529-10846B1F2674}" type="datetime1">
              <a:rPr lang="ru-RU" smtClean="0"/>
              <a:t>20.10.2021</a:t>
            </a:fld>
            <a:endParaRPr lang="ru-RU"/>
          </a:p>
        </p:txBody>
      </p:sp>
      <p:sp>
        <p:nvSpPr>
          <p:cNvPr id="6" name="Нижний колонтитул 5"/>
          <p:cNvSpPr>
            <a:spLocks noGrp="1"/>
          </p:cNvSpPr>
          <p:nvPr>
            <p:ph type="ftr" sz="quarter" idx="11"/>
          </p:nvPr>
        </p:nvSpPr>
        <p:spPr/>
        <p:txBody>
          <a:bodyPr/>
          <a:lstStyle/>
          <a:p>
            <a:r>
              <a:rPr lang="ru-RU" smtClean="0"/>
              <a:t>Конференция СибНИГМИ 50 лет</a:t>
            </a:r>
            <a:endParaRPr lang="ru-RU"/>
          </a:p>
        </p:txBody>
      </p:sp>
      <p:sp>
        <p:nvSpPr>
          <p:cNvPr id="7" name="Номер слайда 6"/>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46612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B70DE10-4AAA-427A-BAEA-B2A4DF8CD783}" type="datetime1">
              <a:rPr lang="ru-RU" smtClean="0"/>
              <a:t>20.10.2021</a:t>
            </a:fld>
            <a:endParaRPr lang="ru-RU"/>
          </a:p>
        </p:txBody>
      </p:sp>
      <p:sp>
        <p:nvSpPr>
          <p:cNvPr id="6" name="Нижний колонтитул 5"/>
          <p:cNvSpPr>
            <a:spLocks noGrp="1"/>
          </p:cNvSpPr>
          <p:nvPr>
            <p:ph type="ftr" sz="quarter" idx="11"/>
          </p:nvPr>
        </p:nvSpPr>
        <p:spPr/>
        <p:txBody>
          <a:bodyPr/>
          <a:lstStyle/>
          <a:p>
            <a:r>
              <a:rPr lang="ru-RU" smtClean="0"/>
              <a:t>Конференция СибНИГМИ 50 лет</a:t>
            </a:r>
            <a:endParaRPr lang="ru-RU"/>
          </a:p>
        </p:txBody>
      </p:sp>
      <p:sp>
        <p:nvSpPr>
          <p:cNvPr id="7" name="Номер слайда 6"/>
          <p:cNvSpPr>
            <a:spLocks noGrp="1"/>
          </p:cNvSpPr>
          <p:nvPr>
            <p:ph type="sldNum" sz="quarter" idx="12"/>
          </p:nvPr>
        </p:nvSpPr>
        <p:spPr/>
        <p:txBody>
          <a:bodyPr/>
          <a:lstStyle/>
          <a:p>
            <a:fld id="{C870697A-E8A1-47CF-9FCA-25135732404E}" type="slidenum">
              <a:rPr lang="ru-RU" smtClean="0"/>
              <a:t>‹#›</a:t>
            </a:fld>
            <a:endParaRPr lang="ru-RU"/>
          </a:p>
        </p:txBody>
      </p:sp>
    </p:spTree>
    <p:extLst>
      <p:ext uri="{BB962C8B-B14F-4D97-AF65-F5344CB8AC3E}">
        <p14:creationId xmlns:p14="http://schemas.microsoft.com/office/powerpoint/2010/main" val="2814483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A1135D-8624-40FC-A534-5B28384B49D2}" type="datetime1">
              <a:rPr lang="ru-RU" smtClean="0"/>
              <a:t>20.10.2021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smtClean="0"/>
              <a:t>Конференция СибНИГМИ 50 лет</a:t>
            </a: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70697A-E8A1-47CF-9FCA-25135732404E}" type="slidenum">
              <a:rPr lang="ru-RU" smtClean="0"/>
              <a:t>‹#›</a:t>
            </a:fld>
            <a:endParaRPr lang="ru-RU"/>
          </a:p>
        </p:txBody>
      </p:sp>
    </p:spTree>
    <p:extLst>
      <p:ext uri="{BB962C8B-B14F-4D97-AF65-F5344CB8AC3E}">
        <p14:creationId xmlns:p14="http://schemas.microsoft.com/office/powerpoint/2010/main" val="264885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88141" y="2563907"/>
            <a:ext cx="9144000" cy="2380410"/>
          </a:xfrm>
        </p:spPr>
        <p:txBody>
          <a:bodyPr>
            <a:normAutofit/>
          </a:bodyPr>
          <a:lstStyle/>
          <a:p>
            <a:r>
              <a:rPr lang="ru-RU" sz="2800" b="1" dirty="0">
                <a:latin typeface="Times New Roman" panose="02020603050405020304" pitchFamily="18" charset="0"/>
                <a:cs typeface="Times New Roman" panose="02020603050405020304" pitchFamily="18" charset="0"/>
              </a:rPr>
              <a:t/>
            </a:r>
            <a:br>
              <a:rPr lang="ru-RU"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Machine Learning Weather Forecast - quick </a:t>
            </a:r>
            <a:r>
              <a:rPr lang="en-US" sz="2800" b="1" dirty="0" smtClean="0">
                <a:latin typeface="Times New Roman" panose="02020603050405020304" pitchFamily="18" charset="0"/>
                <a:cs typeface="Times New Roman" panose="02020603050405020304" pitchFamily="18" charset="0"/>
              </a:rPr>
              <a:t>overview</a:t>
            </a:r>
            <a:r>
              <a:rPr lang="en-US" sz="2800" b="1" dirty="0">
                <a:latin typeface="Times New Roman" panose="02020603050405020304" pitchFamily="18" charset="0"/>
                <a:cs typeface="Times New Roman" panose="02020603050405020304" pitchFamily="18" charset="0"/>
              </a:rPr>
              <a:t/>
            </a:r>
            <a:br>
              <a:rPr lang="en-US" sz="2800" b="1" dirty="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en-US" sz="2000" dirty="0" err="1" smtClean="0">
                <a:latin typeface="Times New Roman" panose="02020603050405020304" pitchFamily="18" charset="0"/>
                <a:cs typeface="Times New Roman" panose="02020603050405020304" pitchFamily="18" charset="0"/>
              </a:rPr>
              <a:t>Kolker</a:t>
            </a:r>
            <a:r>
              <a:rPr lang="en-US" sz="2000" dirty="0" smtClean="0">
                <a:latin typeface="Times New Roman" panose="02020603050405020304" pitchFamily="18" charset="0"/>
                <a:cs typeface="Times New Roman" panose="02020603050405020304" pitchFamily="18" charset="0"/>
              </a:rPr>
              <a:t> A., A. </a:t>
            </a:r>
            <a:r>
              <a:rPr lang="en-US" sz="2200" dirty="0" smtClean="0">
                <a:latin typeface="Times New Roman" panose="02020603050405020304" pitchFamily="18" charset="0"/>
                <a:cs typeface="Times New Roman" panose="02020603050405020304" pitchFamily="18" charset="0"/>
              </a:rPr>
              <a:t>Gochakov, 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Zdereva</a:t>
            </a:r>
            <a:r>
              <a:rPr lang="en-US" sz="2200" dirty="0">
                <a:latin typeface="Times New Roman" panose="02020603050405020304" pitchFamily="18" charset="0"/>
                <a:cs typeface="Times New Roman" panose="02020603050405020304" pitchFamily="18" charset="0"/>
              </a:rPr>
              <a:t>, V. </a:t>
            </a:r>
            <a:r>
              <a:rPr lang="en-US" sz="2200" dirty="0" smtClean="0">
                <a:latin typeface="Times New Roman" panose="02020603050405020304" pitchFamily="18" charset="0"/>
                <a:cs typeface="Times New Roman" panose="02020603050405020304" pitchFamily="18" charset="0"/>
              </a:rPr>
              <a:t>Krupchatnikov</a:t>
            </a:r>
            <a:r>
              <a:rPr lang="ru-RU" sz="2200" dirty="0">
                <a:latin typeface="Times New Roman" panose="02020603050405020304" pitchFamily="18" charset="0"/>
                <a:cs typeface="Times New Roman" panose="02020603050405020304" pitchFamily="18" charset="0"/>
              </a:rPr>
              <a:t/>
            </a:r>
            <a:br>
              <a:rPr lang="ru-RU" sz="2200" dirty="0">
                <a:latin typeface="Times New Roman" panose="02020603050405020304" pitchFamily="18" charset="0"/>
                <a:cs typeface="Times New Roman" panose="02020603050405020304" pitchFamily="18" charset="0"/>
              </a:rPr>
            </a:br>
            <a:r>
              <a:rPr lang="en-US" sz="2200" dirty="0" smtClean="0">
                <a:latin typeface="Times New Roman" panose="02020603050405020304" pitchFamily="18" charset="0"/>
                <a:cs typeface="Times New Roman" panose="02020603050405020304" pitchFamily="18" charset="0"/>
              </a:rPr>
              <a:t/>
            </a:r>
            <a:br>
              <a:rPr lang="en-US" sz="2200" dirty="0" smtClean="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a:t>
            </a:r>
            <a:r>
              <a:rPr lang="en-US" sz="2200" dirty="0" err="1">
                <a:latin typeface="Times New Roman" panose="02020603050405020304" pitchFamily="18" charset="0"/>
                <a:cs typeface="Times New Roman" panose="02020603050405020304" pitchFamily="18" charset="0"/>
              </a:rPr>
              <a:t>SibNIGMI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RosHydroMet</a:t>
            </a:r>
            <a:r>
              <a:rPr lang="en-US" sz="2200"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470212" y="519953"/>
            <a:ext cx="9144000" cy="1922930"/>
          </a:xfrm>
          <a:solidFill>
            <a:srgbClr val="FFFF00"/>
          </a:solidFill>
        </p:spPr>
        <p:txBody>
          <a:bodyPr>
            <a:normAutofit fontScale="92500" lnSpcReduction="10000"/>
          </a:bodyPr>
          <a:lstStyle/>
          <a:p>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Научно-практическая конференция </a:t>
            </a:r>
            <a:r>
              <a:rPr lang="ru-RU" dirty="0">
                <a:latin typeface="Times New Roman" panose="02020603050405020304" pitchFamily="18" charset="0"/>
                <a:cs typeface="Times New Roman" panose="02020603050405020304" pitchFamily="18" charset="0"/>
              </a:rPr>
              <a:t>по проблемам гидрометеорологических</a:t>
            </a:r>
          </a:p>
          <a:p>
            <a:r>
              <a:rPr lang="ru-RU" dirty="0">
                <a:latin typeface="Times New Roman" panose="02020603050405020304" pitchFamily="18" charset="0"/>
                <a:cs typeface="Times New Roman" panose="02020603050405020304" pitchFamily="18" charset="0"/>
              </a:rPr>
              <a:t>прогнозов, экологии, климата Сибири</a:t>
            </a:r>
          </a:p>
          <a:p>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к </a:t>
            </a:r>
            <a:r>
              <a:rPr lang="ru-RU" b="1" dirty="0">
                <a:latin typeface="Times New Roman" panose="02020603050405020304" pitchFamily="18" charset="0"/>
                <a:cs typeface="Times New Roman" panose="02020603050405020304" pitchFamily="18" charset="0"/>
              </a:rPr>
              <a:t>50-летию образования ФГБУ «СибНИГМИ»)</a:t>
            </a:r>
          </a:p>
          <a:p>
            <a:endParaRPr lang="ru-RU" dirty="0"/>
          </a:p>
        </p:txBody>
      </p:sp>
    </p:spTree>
    <p:extLst>
      <p:ext uri="{BB962C8B-B14F-4D97-AF65-F5344CB8AC3E}">
        <p14:creationId xmlns:p14="http://schemas.microsoft.com/office/powerpoint/2010/main" val="3544698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4AED6E-6430-4604-9FC5-1C6EA637037E}"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10</a:t>
            </a:fld>
            <a:endParaRPr lang="ru-RU"/>
          </a:p>
        </p:txBody>
      </p:sp>
      <p:sp>
        <p:nvSpPr>
          <p:cNvPr id="5" name="Прямоугольник 4"/>
          <p:cNvSpPr/>
          <p:nvPr/>
        </p:nvSpPr>
        <p:spPr>
          <a:xfrm>
            <a:off x="645459" y="1572470"/>
            <a:ext cx="10685929" cy="4524315"/>
          </a:xfrm>
          <a:prstGeom prst="rect">
            <a:avLst/>
          </a:prstGeom>
        </p:spPr>
        <p:txBody>
          <a:bodyPr wrap="square">
            <a:spAutoFit/>
          </a:bodyPr>
          <a:lstStyle/>
          <a:p>
            <a:pPr algn="just">
              <a:lnSpc>
                <a:spcPct val="150000"/>
              </a:lnSpc>
            </a:pPr>
            <a:r>
              <a:rPr lang="ru-RU" sz="2400" dirty="0" smtClean="0">
                <a:latin typeface="Times New Roman" panose="02020603050405020304" pitchFamily="18" charset="0"/>
                <a:cs typeface="Times New Roman" panose="02020603050405020304" pitchFamily="18" charset="0"/>
              </a:rPr>
              <a:t>Цели усвоения данных и машинного обучения схожи: оценить состояние системы с помощью наблюдений. В традиционном прогнозировании погоды мы предполагаем, что у нас есть достаточно точная физическая модель системы Земли, и </a:t>
            </a:r>
            <a:r>
              <a:rPr lang="ru-RU" sz="2400" b="1" dirty="0" smtClean="0">
                <a:latin typeface="Times New Roman" panose="02020603050405020304" pitchFamily="18" charset="0"/>
                <a:cs typeface="Times New Roman" panose="02020603050405020304" pitchFamily="18" charset="0"/>
              </a:rPr>
              <a:t>самое большое неизвестное </a:t>
            </a:r>
            <a:r>
              <a:rPr lang="ru-RU" sz="2400" dirty="0" smtClean="0">
                <a:latin typeface="Times New Roman" panose="02020603050405020304" pitchFamily="18" charset="0"/>
                <a:cs typeface="Times New Roman" panose="02020603050405020304" pitchFamily="18" charset="0"/>
              </a:rPr>
              <a:t>- это начальные условия, с которых можно начать прогноз. В машинном обучении физика неизвестна, и цель состоит в том, чтобы получить эмпирическую модель непосредственно из наблюдений. В обеих областях теорема Байеса дает основное описание того, как включить информацию из наблюдений. </a:t>
            </a:r>
            <a:endParaRPr lang="ru-RU" sz="2400"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735106" y="608710"/>
            <a:ext cx="10345271" cy="738664"/>
          </a:xfrm>
          <a:prstGeom prst="rect">
            <a:avLst/>
          </a:prstGeom>
        </p:spPr>
        <p:txBody>
          <a:bodyPr wrap="square">
            <a:spAutoFit/>
          </a:bodyPr>
          <a:lstStyle/>
          <a:p>
            <a:pPr algn="ctr"/>
            <a:r>
              <a:rPr lang="ru-RU" sz="2400" b="1" dirty="0" smtClean="0">
                <a:latin typeface="Times New Roman" panose="02020603050405020304" pitchFamily="18" charset="0"/>
                <a:cs typeface="Times New Roman" panose="02020603050405020304" pitchFamily="18" charset="0"/>
              </a:rPr>
              <a:t>Машинное обучение  и  усвоения данных</a:t>
            </a:r>
          </a:p>
          <a:p>
            <a:pPr algn="ctr"/>
            <a:r>
              <a:rPr lang="en-US" b="1" dirty="0" smtClean="0">
                <a:latin typeface="Times New Roman" panose="02020603050405020304" pitchFamily="18" charset="0"/>
                <a:cs typeface="Times New Roman" panose="02020603050405020304" pitchFamily="18" charset="0"/>
              </a:rPr>
              <a:t>(Massimo </a:t>
            </a:r>
            <a:r>
              <a:rPr lang="en-US" b="1" dirty="0" err="1" smtClean="0">
                <a:latin typeface="Times New Roman" panose="02020603050405020304" pitchFamily="18" charset="0"/>
                <a:cs typeface="Times New Roman" panose="02020603050405020304" pitchFamily="18" charset="0"/>
              </a:rPr>
              <a:t>Bonavita</a:t>
            </a:r>
            <a:r>
              <a:rPr lang="en-US" b="1" dirty="0" smtClean="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et al.,  2021; Geer, 2021;</a:t>
            </a:r>
            <a:r>
              <a:rPr lang="ru-RU" b="1" dirty="0" smtClean="0">
                <a:latin typeface="Times New Roman" panose="02020603050405020304" pitchFamily="18" charset="0"/>
                <a:cs typeface="Times New Roman" panose="02020603050405020304" pitchFamily="18" charset="0"/>
              </a:rPr>
              <a:t> и др</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164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4AED6E-6430-4604-9FC5-1C6EA637037E}" type="datetime1">
              <a:rPr lang="ru-RU" smtClean="0"/>
              <a:t>20.10.2021</a:t>
            </a:fld>
            <a:endParaRPr lang="ru-RU"/>
          </a:p>
        </p:txBody>
      </p:sp>
      <p:sp>
        <p:nvSpPr>
          <p:cNvPr id="3" name="Нижний колонтитул 2"/>
          <p:cNvSpPr>
            <a:spLocks noGrp="1"/>
          </p:cNvSpPr>
          <p:nvPr>
            <p:ph type="ftr" sz="quarter" idx="11"/>
          </p:nvPr>
        </p:nvSpPr>
        <p:spPr>
          <a:xfrm>
            <a:off x="4074459" y="6356350"/>
            <a:ext cx="4114800" cy="365125"/>
          </a:xfrm>
        </p:spPr>
        <p:txBody>
          <a:bodyPr/>
          <a:lstStyle/>
          <a:p>
            <a:r>
              <a:rPr lang="ru-RU" dirty="0" smtClean="0"/>
              <a:t>Конференция СибНИГМИ 50 лет</a:t>
            </a:r>
            <a:endParaRPr lang="ru-RU" dirty="0"/>
          </a:p>
        </p:txBody>
      </p:sp>
      <p:sp>
        <p:nvSpPr>
          <p:cNvPr id="4" name="Номер слайда 3"/>
          <p:cNvSpPr>
            <a:spLocks noGrp="1"/>
          </p:cNvSpPr>
          <p:nvPr>
            <p:ph type="sldNum" sz="quarter" idx="12"/>
          </p:nvPr>
        </p:nvSpPr>
        <p:spPr/>
        <p:txBody>
          <a:bodyPr/>
          <a:lstStyle/>
          <a:p>
            <a:fld id="{C870697A-E8A1-47CF-9FCA-25135732404E}" type="slidenum">
              <a:rPr lang="ru-RU" smtClean="0"/>
              <a:t>11</a:t>
            </a:fld>
            <a:endParaRPr lang="ru-RU" dirty="0"/>
          </a:p>
        </p:txBody>
      </p:sp>
      <p:pic>
        <p:nvPicPr>
          <p:cNvPr id="5" name="Рисунок 4"/>
          <p:cNvPicPr>
            <a:picLocks noChangeAspect="1"/>
          </p:cNvPicPr>
          <p:nvPr/>
        </p:nvPicPr>
        <p:blipFill>
          <a:blip r:embed="rId2"/>
          <a:stretch>
            <a:fillRect/>
          </a:stretch>
        </p:blipFill>
        <p:spPr>
          <a:xfrm>
            <a:off x="2097741" y="591671"/>
            <a:ext cx="7333255" cy="2870579"/>
          </a:xfrm>
          <a:prstGeom prst="rect">
            <a:avLst/>
          </a:prstGeom>
        </p:spPr>
      </p:pic>
      <p:sp>
        <p:nvSpPr>
          <p:cNvPr id="10" name="Прямоугольник 9"/>
          <p:cNvSpPr/>
          <p:nvPr/>
        </p:nvSpPr>
        <p:spPr>
          <a:xfrm>
            <a:off x="438912" y="3776901"/>
            <a:ext cx="11356848" cy="2031325"/>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РИС. 1 Машинное обучение (</a:t>
            </a:r>
            <a:r>
              <a:rPr lang="ru-RU" b="1" dirty="0">
                <a:solidFill>
                  <a:schemeClr val="accent1">
                    <a:lumMod val="50000"/>
                  </a:schemeClr>
                </a:solidFill>
                <a:latin typeface="Times New Roman" panose="02020603050405020304" pitchFamily="18" charset="0"/>
                <a:cs typeface="Times New Roman" panose="02020603050405020304" pitchFamily="18" charset="0"/>
              </a:rPr>
              <a:t>синий текст</a:t>
            </a:r>
            <a:r>
              <a:rPr lang="ru-RU" dirty="0">
                <a:latin typeface="Times New Roman" panose="02020603050405020304" pitchFamily="18" charset="0"/>
                <a:cs typeface="Times New Roman" panose="02020603050405020304" pitchFamily="18" charset="0"/>
              </a:rPr>
              <a:t>) и ассимиляция данных (</a:t>
            </a:r>
            <a:r>
              <a:rPr lang="ru-RU" b="1" dirty="0">
                <a:latin typeface="Times New Roman" panose="02020603050405020304" pitchFamily="18" charset="0"/>
                <a:cs typeface="Times New Roman" panose="02020603050405020304" pitchFamily="18" charset="0"/>
              </a:rPr>
              <a:t>черный текст</a:t>
            </a:r>
            <a:r>
              <a:rPr lang="ru-RU" dirty="0">
                <a:latin typeface="Times New Roman" panose="02020603050405020304" pitchFamily="18" charset="0"/>
                <a:cs typeface="Times New Roman" panose="02020603050405020304" pitchFamily="18" charset="0"/>
              </a:rPr>
              <a:t>) в виде байесовской сети. Круги - вероятностные переменные; стрелки - это зависимости, представляющие при ассимиляции данных физическую модель системы Земли и модель прямого наблюдения или нейронную сеть в машинном обучении. Типичная ассимиляция данных - это байесовская «обратная задача», в которой параметры модели w остаются постоянными для оценки геофизического состояния атмосферы x по наблюдениям y. Обучение нейронной сети - это байесовская обратная задача, в которой используется большой набор данных функций x и меток y для оценки весов w нейронной сети. (из </a:t>
            </a:r>
            <a:r>
              <a:rPr lang="ru-RU" dirty="0" err="1">
                <a:latin typeface="Times New Roman" panose="02020603050405020304" pitchFamily="18" charset="0"/>
                <a:cs typeface="Times New Roman" panose="02020603050405020304" pitchFamily="18" charset="0"/>
              </a:rPr>
              <a:t>Geer</a:t>
            </a:r>
            <a:r>
              <a:rPr lang="ru-RU" dirty="0">
                <a:latin typeface="Times New Roman" panose="02020603050405020304" pitchFamily="18" charset="0"/>
                <a:cs typeface="Times New Roman" panose="02020603050405020304" pitchFamily="18" charset="0"/>
              </a:rPr>
              <a:t>, 2021).</a:t>
            </a:r>
          </a:p>
        </p:txBody>
      </p:sp>
    </p:spTree>
    <p:extLst>
      <p:ext uri="{BB962C8B-B14F-4D97-AF65-F5344CB8AC3E}">
        <p14:creationId xmlns:p14="http://schemas.microsoft.com/office/powerpoint/2010/main" val="479995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4AED6E-6430-4604-9FC5-1C6EA637037E}"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12</a:t>
            </a:fld>
            <a:endParaRPr lang="ru-RU" dirty="0"/>
          </a:p>
        </p:txBody>
      </p:sp>
      <p:sp>
        <p:nvSpPr>
          <p:cNvPr id="5" name="Прямоугольник 4"/>
          <p:cNvSpPr/>
          <p:nvPr/>
        </p:nvSpPr>
        <p:spPr>
          <a:xfrm>
            <a:off x="304800" y="137589"/>
            <a:ext cx="5145024" cy="6280374"/>
          </a:xfrm>
          <a:prstGeom prst="rect">
            <a:avLst/>
          </a:prstGeom>
        </p:spPr>
        <p:txBody>
          <a:bodyPr wrap="square">
            <a:spAutoFit/>
          </a:bodyPr>
          <a:lstStyle/>
          <a:p>
            <a:pPr algn="just">
              <a:lnSpc>
                <a:spcPct val="150000"/>
              </a:lnSpc>
            </a:pPr>
            <a:r>
              <a:rPr lang="ru-RU" dirty="0">
                <a:latin typeface="Times New Roman" panose="02020603050405020304" pitchFamily="18" charset="0"/>
                <a:cs typeface="Times New Roman" panose="02020603050405020304" pitchFamily="18" charset="0"/>
              </a:rPr>
              <a:t>На рисунке 1 представлена диаграмма байесовской сети для обоих подходов (</a:t>
            </a:r>
            <a:r>
              <a:rPr lang="ru-RU" dirty="0" err="1">
                <a:latin typeface="Times New Roman" panose="02020603050405020304" pitchFamily="18" charset="0"/>
                <a:cs typeface="Times New Roman" panose="02020603050405020304" pitchFamily="18" charset="0"/>
              </a:rPr>
              <a:t>Geer</a:t>
            </a:r>
            <a:r>
              <a:rPr lang="ru-RU" dirty="0">
                <a:latin typeface="Times New Roman" panose="02020603050405020304" pitchFamily="18" charset="0"/>
                <a:cs typeface="Times New Roman" panose="02020603050405020304" pitchFamily="18" charset="0"/>
              </a:rPr>
              <a:t>, 2021). Черный текст представляет собой ассимиляцию данных, такую как система 4D ‑ </a:t>
            </a:r>
            <a:r>
              <a:rPr lang="ru-RU" dirty="0" err="1">
                <a:latin typeface="Times New Roman" panose="02020603050405020304" pitchFamily="18" charset="0"/>
                <a:cs typeface="Times New Roman" panose="02020603050405020304" pitchFamily="18" charset="0"/>
              </a:rPr>
              <a:t>Var</a:t>
            </a:r>
            <a:r>
              <a:rPr lang="ru-RU" dirty="0">
                <a:latin typeface="Times New Roman" panose="02020603050405020304" pitchFamily="18" charset="0"/>
                <a:cs typeface="Times New Roman" panose="02020603050405020304" pitchFamily="18" charset="0"/>
              </a:rPr>
              <a:t>, используемая в Интегрированной системе прогнозирования (</a:t>
            </a:r>
            <a:r>
              <a:rPr lang="ru-RU" b="1" dirty="0">
                <a:latin typeface="Times New Roman" panose="02020603050405020304" pitchFamily="18" charset="0"/>
                <a:cs typeface="Times New Roman" panose="02020603050405020304" pitchFamily="18" charset="0"/>
              </a:rPr>
              <a:t>IFS</a:t>
            </a:r>
            <a:r>
              <a:rPr lang="ru-RU" dirty="0">
                <a:latin typeface="Times New Roman" panose="02020603050405020304" pitchFamily="18" charset="0"/>
                <a:cs typeface="Times New Roman" panose="02020603050405020304" pitchFamily="18" charset="0"/>
              </a:rPr>
              <a:t>) ЕЦСПП. Стрелки вместе представляют действие модели прогноза и оператора наблюдения, которые принимают модельное состояние земной системы </a:t>
            </a:r>
            <a:r>
              <a:rPr lang="ru-RU" b="1" dirty="0">
                <a:latin typeface="Times New Roman" panose="02020603050405020304" pitchFamily="18" charset="0"/>
                <a:cs typeface="Times New Roman" panose="02020603050405020304" pitchFamily="18" charset="0"/>
              </a:rPr>
              <a:t>(x)</a:t>
            </a:r>
            <a:r>
              <a:rPr lang="ru-RU" dirty="0">
                <a:latin typeface="Times New Roman" panose="02020603050405020304" pitchFamily="18" charset="0"/>
                <a:cs typeface="Times New Roman" panose="02020603050405020304" pitchFamily="18" charset="0"/>
              </a:rPr>
              <a:t> и параметры физической модели (w) и предоставляют оценки наблюдений </a:t>
            </a:r>
            <a:r>
              <a:rPr lang="ru-RU" b="1" dirty="0">
                <a:latin typeface="Times New Roman" panose="02020603050405020304" pitchFamily="18" charset="0"/>
                <a:cs typeface="Times New Roman" panose="02020603050405020304" pitchFamily="18" charset="0"/>
              </a:rPr>
              <a:t>(y)</a:t>
            </a:r>
            <a:r>
              <a:rPr lang="ru-RU" dirty="0">
                <a:latin typeface="Times New Roman" panose="02020603050405020304" pitchFamily="18" charset="0"/>
                <a:cs typeface="Times New Roman" panose="02020603050405020304" pitchFamily="18" charset="0"/>
              </a:rPr>
              <a:t>. Сравнивая эти оценки с реальными наблюдениями, усвоение данных позволяет лучше оценить начальные условия </a:t>
            </a:r>
            <a:r>
              <a:rPr lang="ru-RU" b="1" dirty="0">
                <a:latin typeface="Times New Roman" panose="02020603050405020304" pitchFamily="18" charset="0"/>
                <a:cs typeface="Times New Roman" panose="02020603050405020304" pitchFamily="18" charset="0"/>
              </a:rPr>
              <a:t>(x)</a:t>
            </a:r>
            <a:r>
              <a:rPr lang="ru-RU" dirty="0">
                <a:latin typeface="Times New Roman" panose="02020603050405020304" pitchFamily="18" charset="0"/>
                <a:cs typeface="Times New Roman" panose="02020603050405020304" pitchFamily="18" charset="0"/>
              </a:rPr>
              <a:t>. </a:t>
            </a:r>
            <a:r>
              <a:rPr lang="ru-RU" b="1" dirty="0">
                <a:solidFill>
                  <a:srgbClr val="FF0000"/>
                </a:solidFill>
                <a:latin typeface="Times New Roman" panose="02020603050405020304" pitchFamily="18" charset="0"/>
                <a:cs typeface="Times New Roman" panose="02020603050405020304" pitchFamily="18" charset="0"/>
              </a:rPr>
              <a:t>В IFS </a:t>
            </a:r>
            <a:r>
              <a:rPr lang="ru-RU" b="1" dirty="0" smtClean="0">
                <a:solidFill>
                  <a:srgbClr val="FF0000"/>
                </a:solidFill>
                <a:latin typeface="Times New Roman" panose="02020603050405020304" pitchFamily="18" charset="0"/>
                <a:cs typeface="Times New Roman" panose="02020603050405020304" pitchFamily="18" charset="0"/>
              </a:rPr>
              <a:t>пока </a:t>
            </a:r>
            <a:r>
              <a:rPr lang="ru-RU" b="1" dirty="0">
                <a:solidFill>
                  <a:srgbClr val="FF0000"/>
                </a:solidFill>
                <a:latin typeface="Times New Roman" panose="02020603050405020304" pitchFamily="18" charset="0"/>
                <a:cs typeface="Times New Roman" panose="02020603050405020304" pitchFamily="18" charset="0"/>
              </a:rPr>
              <a:t>не </a:t>
            </a:r>
            <a:r>
              <a:rPr lang="ru-RU" b="1" dirty="0" smtClean="0">
                <a:solidFill>
                  <a:srgbClr val="FF0000"/>
                </a:solidFill>
                <a:latin typeface="Times New Roman" panose="02020603050405020304" pitchFamily="18" charset="0"/>
                <a:cs typeface="Times New Roman" panose="02020603050405020304" pitchFamily="18" charset="0"/>
              </a:rPr>
              <a:t>пытаются </a:t>
            </a:r>
            <a:r>
              <a:rPr lang="ru-RU" b="1" dirty="0">
                <a:solidFill>
                  <a:srgbClr val="FF0000"/>
                </a:solidFill>
                <a:latin typeface="Times New Roman" panose="02020603050405020304" pitchFamily="18" charset="0"/>
                <a:cs typeface="Times New Roman" panose="02020603050405020304" pitchFamily="18" charset="0"/>
              </a:rPr>
              <a:t>одновременно улучшить параметры модели</a:t>
            </a:r>
            <a:r>
              <a:rPr lang="ru-RU" dirty="0"/>
              <a:t>.</a:t>
            </a:r>
          </a:p>
        </p:txBody>
      </p:sp>
      <p:sp>
        <p:nvSpPr>
          <p:cNvPr id="6" name="Прямоугольник 5"/>
          <p:cNvSpPr/>
          <p:nvPr/>
        </p:nvSpPr>
        <p:spPr>
          <a:xfrm>
            <a:off x="6047232" y="1250710"/>
            <a:ext cx="5547360" cy="4247317"/>
          </a:xfrm>
          <a:prstGeom prst="rect">
            <a:avLst/>
          </a:prstGeom>
        </p:spPr>
        <p:txBody>
          <a:bodyPr wrap="square">
            <a:spAutoFit/>
          </a:bodyPr>
          <a:lstStyle/>
          <a:p>
            <a:pPr algn="just">
              <a:lnSpc>
                <a:spcPct val="150000"/>
              </a:lnSpc>
            </a:pPr>
            <a:r>
              <a:rPr lang="ru-RU" dirty="0">
                <a:latin typeface="Times New Roman" panose="02020603050405020304" pitchFamily="18" charset="0"/>
                <a:cs typeface="Times New Roman" panose="02020603050405020304" pitchFamily="18" charset="0"/>
              </a:rPr>
              <a:t>Такой процесс известен как оценка параметров и обычно выполняется в таких областях, как </a:t>
            </a:r>
            <a:r>
              <a:rPr lang="ru-RU" dirty="0" smtClean="0">
                <a:latin typeface="Times New Roman" panose="02020603050405020304" pitchFamily="18" charset="0"/>
                <a:cs typeface="Times New Roman" panose="02020603050405020304" pitchFamily="18" charset="0"/>
              </a:rPr>
              <a:t>восстановление </a:t>
            </a:r>
            <a:r>
              <a:rPr lang="ru-RU" dirty="0">
                <a:latin typeface="Times New Roman" panose="02020603050405020304" pitchFamily="18" charset="0"/>
                <a:cs typeface="Times New Roman" panose="02020603050405020304" pitchFamily="18" charset="0"/>
              </a:rPr>
              <a:t>химического источника или моделирование подземных вод. Однако </a:t>
            </a:r>
            <a:r>
              <a:rPr lang="ru-RU" dirty="0" smtClean="0">
                <a:latin typeface="Times New Roman" panose="02020603050405020304" pitchFamily="18" charset="0"/>
                <a:cs typeface="Times New Roman" panose="02020603050405020304" pitchFamily="18" charset="0"/>
              </a:rPr>
              <a:t>уже можно оценивать </a:t>
            </a:r>
            <a:r>
              <a:rPr lang="ru-RU" dirty="0">
                <a:latin typeface="Times New Roman" panose="02020603050405020304" pitchFamily="18" charset="0"/>
                <a:cs typeface="Times New Roman" panose="02020603050405020304" pitchFamily="18" charset="0"/>
              </a:rPr>
              <a:t>некоторые параметры в </a:t>
            </a:r>
            <a:r>
              <a:rPr lang="ru-RU" b="1" dirty="0">
                <a:latin typeface="Times New Roman" panose="02020603050405020304" pitchFamily="18" charset="0"/>
                <a:cs typeface="Times New Roman" panose="02020603050405020304" pitchFamily="18" charset="0"/>
              </a:rPr>
              <a:t>4D ‑ </a:t>
            </a:r>
            <a:r>
              <a:rPr lang="ru-RU" b="1" dirty="0" err="1">
                <a:latin typeface="Times New Roman" panose="02020603050405020304" pitchFamily="18" charset="0"/>
                <a:cs typeface="Times New Roman" panose="02020603050405020304" pitchFamily="18" charset="0"/>
              </a:rPr>
              <a:t>Var</a:t>
            </a:r>
            <a:r>
              <a:rPr lang="ru-RU" dirty="0">
                <a:latin typeface="Times New Roman" panose="02020603050405020304" pitchFamily="18" charset="0"/>
                <a:cs typeface="Times New Roman" panose="02020603050405020304" pitchFamily="18" charset="0"/>
              </a:rPr>
              <a:t>: это делается в члене слабого ограничения, который </a:t>
            </a:r>
            <a:r>
              <a:rPr lang="ru-RU" i="1" dirty="0">
                <a:solidFill>
                  <a:srgbClr val="FF0000"/>
                </a:solidFill>
                <a:latin typeface="Times New Roman" panose="02020603050405020304" pitchFamily="18" charset="0"/>
                <a:cs typeface="Times New Roman" panose="02020603050405020304" pitchFamily="18" charset="0"/>
              </a:rPr>
              <a:t>корректирует систематическую ошибку модели </a:t>
            </a:r>
            <a:r>
              <a:rPr lang="ru-RU" dirty="0">
                <a:latin typeface="Times New Roman" panose="02020603050405020304" pitchFamily="18" charset="0"/>
                <a:cs typeface="Times New Roman" panose="02020603050405020304" pitchFamily="18" charset="0"/>
              </a:rPr>
              <a:t>в стратосфере, и в коррекции вариационной погрешности, которая </a:t>
            </a:r>
            <a:r>
              <a:rPr lang="ru-RU" i="1" dirty="0">
                <a:solidFill>
                  <a:srgbClr val="FF0000"/>
                </a:solidFill>
                <a:latin typeface="Times New Roman" panose="02020603050405020304" pitchFamily="18" charset="0"/>
                <a:cs typeface="Times New Roman" panose="02020603050405020304" pitchFamily="18" charset="0"/>
              </a:rPr>
              <a:t>корректирует ошибку наблюдений.</a:t>
            </a:r>
          </a:p>
        </p:txBody>
      </p:sp>
      <p:pic>
        <p:nvPicPr>
          <p:cNvPr id="7" name="Рисунок 6"/>
          <p:cNvPicPr>
            <a:picLocks noChangeAspect="1"/>
          </p:cNvPicPr>
          <p:nvPr/>
        </p:nvPicPr>
        <p:blipFill>
          <a:blip r:embed="rId2"/>
          <a:stretch>
            <a:fillRect/>
          </a:stretch>
        </p:blipFill>
        <p:spPr>
          <a:xfrm>
            <a:off x="5571619" y="5111451"/>
            <a:ext cx="3627245" cy="1024217"/>
          </a:xfrm>
          <a:prstGeom prst="rect">
            <a:avLst/>
          </a:prstGeom>
        </p:spPr>
      </p:pic>
    </p:spTree>
    <p:extLst>
      <p:ext uri="{BB962C8B-B14F-4D97-AF65-F5344CB8AC3E}">
        <p14:creationId xmlns:p14="http://schemas.microsoft.com/office/powerpoint/2010/main" val="3730376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17C157F-463A-4767-8CC7-0A5ACC15346B}" type="datetime1">
              <a:rPr lang="ru-RU" smtClean="0"/>
              <a:t>21.10.2021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13</a:t>
            </a:fld>
            <a:endParaRPr lang="ru-RU"/>
          </a:p>
        </p:txBody>
      </p:sp>
      <p:sp>
        <p:nvSpPr>
          <p:cNvPr id="5" name="Прямоугольник 4"/>
          <p:cNvSpPr/>
          <p:nvPr/>
        </p:nvSpPr>
        <p:spPr>
          <a:xfrm>
            <a:off x="768096" y="333863"/>
            <a:ext cx="10424160" cy="707886"/>
          </a:xfrm>
          <a:prstGeom prst="rect">
            <a:avLst/>
          </a:prstGeom>
        </p:spPr>
        <p:txBody>
          <a:bodyPr wrap="square">
            <a:spAutoFit/>
          </a:bodyPr>
          <a:lstStyle/>
          <a:p>
            <a:pPr algn="ctr"/>
            <a:r>
              <a:rPr lang="ru-RU" sz="2000" b="1" dirty="0" smtClean="0">
                <a:latin typeface="Times New Roman" panose="02020603050405020304" pitchFamily="18" charset="0"/>
                <a:cs typeface="Times New Roman" panose="02020603050405020304" pitchFamily="18" charset="0"/>
              </a:rPr>
              <a:t>Параметризация </a:t>
            </a:r>
            <a:r>
              <a:rPr lang="ru-RU" sz="2000" b="1" dirty="0">
                <a:latin typeface="Times New Roman" panose="02020603050405020304" pitchFamily="18" charset="0"/>
                <a:cs typeface="Times New Roman" panose="02020603050405020304" pitchFamily="18" charset="0"/>
              </a:rPr>
              <a:t>подсеточных процессов с помощью машинного обучения для моделирования климата в различных разрешениях</a:t>
            </a:r>
          </a:p>
        </p:txBody>
      </p:sp>
      <p:sp>
        <p:nvSpPr>
          <p:cNvPr id="6" name="Прямоугольник 5"/>
          <p:cNvSpPr/>
          <p:nvPr/>
        </p:nvSpPr>
        <p:spPr>
          <a:xfrm>
            <a:off x="969264" y="1049542"/>
            <a:ext cx="10442448" cy="5078313"/>
          </a:xfrm>
          <a:prstGeom prst="rect">
            <a:avLst/>
          </a:prstGeom>
        </p:spPr>
        <p:txBody>
          <a:bodyPr wrap="square">
            <a:spAutoFit/>
          </a:bodyPr>
          <a:lstStyle/>
          <a:p>
            <a:pPr algn="just">
              <a:lnSpc>
                <a:spcPct val="150000"/>
              </a:lnSpc>
            </a:pPr>
            <a:r>
              <a:rPr lang="ru-RU" dirty="0">
                <a:latin typeface="Times New Roman" panose="02020603050405020304" pitchFamily="18" charset="0"/>
                <a:cs typeface="Times New Roman" panose="02020603050405020304" pitchFamily="18" charset="0"/>
              </a:rPr>
              <a:t>Совместное моделирование климата атмосферы и океана обычно разрешает атмосферные процессы на горизонтальных масштабах порядка 50–100 км. Процессы меньшего масштаба, такие как конвекция, представлены схемами параметризации </a:t>
            </a:r>
            <a:r>
              <a:rPr lang="ru-RU" dirty="0" smtClean="0">
                <a:latin typeface="Times New Roman" panose="02020603050405020304" pitchFamily="18" charset="0"/>
                <a:cs typeface="Times New Roman" panose="02020603050405020304" pitchFamily="18" charset="0"/>
              </a:rPr>
              <a:t>подсеточных процессов, </a:t>
            </a:r>
            <a:r>
              <a:rPr lang="ru-RU" dirty="0">
                <a:latin typeface="Times New Roman" panose="02020603050405020304" pitchFamily="18" charset="0"/>
                <a:cs typeface="Times New Roman" panose="02020603050405020304" pitchFamily="18" charset="0"/>
              </a:rPr>
              <a:t>которые обычно полагаются на эвристические аргументы. Параметризация - основная причина </a:t>
            </a:r>
            <a:r>
              <a:rPr lang="ru-RU" dirty="0" smtClean="0">
                <a:latin typeface="Times New Roman" panose="02020603050405020304" pitchFamily="18" charset="0"/>
                <a:cs typeface="Times New Roman" panose="02020603050405020304" pitchFamily="18" charset="0"/>
              </a:rPr>
              <a:t>большой неопределенности </a:t>
            </a:r>
            <a:r>
              <a:rPr lang="ru-RU" dirty="0">
                <a:latin typeface="Times New Roman" panose="02020603050405020304" pitchFamily="18" charset="0"/>
                <a:cs typeface="Times New Roman" panose="02020603050405020304" pitchFamily="18" charset="0"/>
              </a:rPr>
              <a:t>в прогнозах температуры, осадков и </a:t>
            </a:r>
            <a:r>
              <a:rPr lang="ru-RU" dirty="0" smtClean="0">
                <a:latin typeface="Times New Roman" panose="02020603050405020304" pitchFamily="18" charset="0"/>
                <a:cs typeface="Times New Roman" panose="02020603050405020304" pitchFamily="18" charset="0"/>
              </a:rPr>
              <a:t>ветра. Хотя </a:t>
            </a:r>
            <a:r>
              <a:rPr lang="ru-RU" dirty="0">
                <a:latin typeface="Times New Roman" panose="02020603050405020304" pitchFamily="18" charset="0"/>
                <a:cs typeface="Times New Roman" panose="02020603050405020304" pitchFamily="18" charset="0"/>
              </a:rPr>
              <a:t>увеличение вычислительных ресурсов теперь сделало возможным запускать моделирование атмосферы, разрешающей глубокую </a:t>
            </a:r>
            <a:r>
              <a:rPr lang="ru-RU" dirty="0" smtClean="0">
                <a:latin typeface="Times New Roman" panose="02020603050405020304" pitchFamily="18" charset="0"/>
                <a:cs typeface="Times New Roman" panose="02020603050405020304" pitchFamily="18" charset="0"/>
              </a:rPr>
              <a:t>конвекцию, </a:t>
            </a:r>
            <a:r>
              <a:rPr lang="ru-RU" dirty="0">
                <a:latin typeface="Times New Roman" panose="02020603050405020304" pitchFamily="18" charset="0"/>
                <a:cs typeface="Times New Roman" panose="02020603050405020304" pitchFamily="18" charset="0"/>
              </a:rPr>
              <a:t>на периоды в месяц или </a:t>
            </a:r>
            <a:r>
              <a:rPr lang="ru-RU" dirty="0" smtClean="0">
                <a:latin typeface="Times New Roman" panose="02020603050405020304" pitchFamily="18" charset="0"/>
                <a:cs typeface="Times New Roman" panose="02020603050405020304" pitchFamily="18" charset="0"/>
              </a:rPr>
              <a:t>более, </a:t>
            </a:r>
            <a:r>
              <a:rPr lang="ru-RU" dirty="0">
                <a:latin typeface="Times New Roman" panose="02020603050405020304" pitchFamily="18" charset="0"/>
                <a:cs typeface="Times New Roman" panose="02020603050405020304" pitchFamily="18" charset="0"/>
              </a:rPr>
              <a:t>такое моделирование не может выполняться </a:t>
            </a:r>
            <a:r>
              <a:rPr lang="ru-RU" dirty="0" smtClean="0">
                <a:latin typeface="Times New Roman" panose="02020603050405020304" pitchFamily="18" charset="0"/>
                <a:cs typeface="Times New Roman" panose="02020603050405020304" pitchFamily="18" charset="0"/>
              </a:rPr>
              <a:t>на </a:t>
            </a:r>
            <a:r>
              <a:rPr lang="ru-RU" dirty="0">
                <a:latin typeface="Times New Roman" panose="02020603050405020304" pitchFamily="18" charset="0"/>
                <a:cs typeface="Times New Roman" panose="02020603050405020304" pitchFamily="18" charset="0"/>
              </a:rPr>
              <a:t>гораздо более длительных временных масштабах, </a:t>
            </a:r>
            <a:r>
              <a:rPr lang="ru-RU" dirty="0" smtClean="0">
                <a:latin typeface="Times New Roman" panose="02020603050405020304" pitchFamily="18" charset="0"/>
                <a:cs typeface="Times New Roman" panose="02020603050405020304" pitchFamily="18" charset="0"/>
              </a:rPr>
              <a:t>на </a:t>
            </a:r>
            <a:r>
              <a:rPr lang="ru-RU" dirty="0">
                <a:latin typeface="Times New Roman" panose="02020603050405020304" pitchFamily="18" charset="0"/>
                <a:cs typeface="Times New Roman" panose="02020603050405020304" pitchFamily="18" charset="0"/>
              </a:rPr>
              <a:t>которых климатическая система реагирует на радиационное </a:t>
            </a:r>
            <a:r>
              <a:rPr lang="ru-RU" dirty="0" smtClean="0">
                <a:latin typeface="Times New Roman" panose="02020603050405020304" pitchFamily="18" charset="0"/>
                <a:cs typeface="Times New Roman" panose="02020603050405020304" pitchFamily="18" charset="0"/>
              </a:rPr>
              <a:t>воздействие, </a:t>
            </a:r>
            <a:r>
              <a:rPr lang="ru-RU" dirty="0">
                <a:latin typeface="Times New Roman" panose="02020603050405020304" pitchFamily="18" charset="0"/>
                <a:cs typeface="Times New Roman" panose="02020603050405020304" pitchFamily="18" charset="0"/>
              </a:rPr>
              <a:t>и вычислительные затраты для явного разрешения важных обратных связей низкой облачности останутся недосягаемыми в обозримом будущем. </a:t>
            </a:r>
            <a:r>
              <a:rPr lang="ru-RU" b="1" dirty="0" smtClean="0">
                <a:solidFill>
                  <a:srgbClr val="FF0000"/>
                </a:solidFill>
                <a:latin typeface="Times New Roman" panose="02020603050405020304" pitchFamily="18" charset="0"/>
                <a:cs typeface="Times New Roman" panose="02020603050405020304" pitchFamily="18" charset="0"/>
              </a:rPr>
              <a:t>Поэтому </a:t>
            </a:r>
            <a:r>
              <a:rPr lang="ru-RU" b="1" dirty="0">
                <a:solidFill>
                  <a:srgbClr val="FF0000"/>
                </a:solidFill>
                <a:latin typeface="Times New Roman" panose="02020603050405020304" pitchFamily="18" charset="0"/>
                <a:cs typeface="Times New Roman" panose="02020603050405020304" pitchFamily="18" charset="0"/>
              </a:rPr>
              <a:t>срочно необходимы новые и эффективные в вычислительном отношении подходы к разработке </a:t>
            </a:r>
            <a:r>
              <a:rPr lang="ru-RU" b="1" dirty="0" smtClean="0">
                <a:solidFill>
                  <a:srgbClr val="FF0000"/>
                </a:solidFill>
                <a:latin typeface="Times New Roman" panose="02020603050405020304" pitchFamily="18" charset="0"/>
                <a:cs typeface="Times New Roman" panose="02020603050405020304" pitchFamily="18" charset="0"/>
              </a:rPr>
              <a:t>параметризаций, </a:t>
            </a:r>
            <a:r>
              <a:rPr lang="ru-RU" b="1" dirty="0">
                <a:solidFill>
                  <a:srgbClr val="FF0000"/>
                </a:solidFill>
                <a:latin typeface="Times New Roman" panose="02020603050405020304" pitchFamily="18" charset="0"/>
                <a:cs typeface="Times New Roman" panose="02020603050405020304" pitchFamily="18" charset="0"/>
              </a:rPr>
              <a:t>которые находятся на переднем крае исследований климата</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8702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D3D348C-CF5A-44EE-BBCC-73F5BD42D789}"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dirty="0" smtClean="0"/>
              <a:t>Конференция СибНИГМИ 50 лет</a:t>
            </a:r>
            <a:endParaRPr lang="ru-RU" dirty="0"/>
          </a:p>
        </p:txBody>
      </p:sp>
      <p:sp>
        <p:nvSpPr>
          <p:cNvPr id="4" name="Номер слайда 3"/>
          <p:cNvSpPr>
            <a:spLocks noGrp="1"/>
          </p:cNvSpPr>
          <p:nvPr>
            <p:ph type="sldNum" sz="quarter" idx="12"/>
          </p:nvPr>
        </p:nvSpPr>
        <p:spPr/>
        <p:txBody>
          <a:bodyPr/>
          <a:lstStyle/>
          <a:p>
            <a:fld id="{C870697A-E8A1-47CF-9FCA-25135732404E}" type="slidenum">
              <a:rPr lang="ru-RU" smtClean="0"/>
              <a:t>14</a:t>
            </a:fld>
            <a:endParaRPr lang="ru-RU" dirty="0"/>
          </a:p>
        </p:txBody>
      </p:sp>
      <p:sp>
        <p:nvSpPr>
          <p:cNvPr id="7" name="Прямоугольник 6"/>
          <p:cNvSpPr/>
          <p:nvPr/>
        </p:nvSpPr>
        <p:spPr>
          <a:xfrm>
            <a:off x="268583" y="1942110"/>
            <a:ext cx="11349317" cy="4247317"/>
          </a:xfrm>
          <a:prstGeom prst="rect">
            <a:avLst/>
          </a:prstGeom>
          <a:solidFill>
            <a:schemeClr val="bg1"/>
          </a:solidFill>
        </p:spPr>
        <p:txBody>
          <a:bodyPr wrap="square">
            <a:spAutoFit/>
          </a:bodyPr>
          <a:lstStyle/>
          <a:p>
            <a:pPr algn="just">
              <a:lnSpc>
                <a:spcPct val="150000"/>
              </a:lnSpc>
            </a:pPr>
            <a:r>
              <a:rPr lang="ru-RU" sz="2000" b="1" dirty="0" smtClean="0">
                <a:latin typeface="Times New Roman" panose="02020603050405020304" pitchFamily="18" charset="0"/>
                <a:cs typeface="Times New Roman" panose="02020603050405020304" pitchFamily="18" charset="0"/>
              </a:rPr>
              <a:t>Серая зона </a:t>
            </a:r>
            <a:r>
              <a:rPr lang="ru-RU" sz="2000" dirty="0" smtClean="0">
                <a:latin typeface="Times New Roman" panose="02020603050405020304" pitchFamily="18" charset="0"/>
                <a:cs typeface="Times New Roman" panose="02020603050405020304" pitchFamily="18" charset="0"/>
              </a:rPr>
              <a:t>имеет большое значение, поскольку модели километрового масштаба, используемые оперативно для регионального прогноза погоды, находятся в серой зоне кучевой конвекции. Эти модели обычно запускаются без параметризации глубокой конвекции, но разрешение 2-4 км не дает точных результатов для типичных конвективных облачных структур размером менее 10 км (</a:t>
            </a:r>
            <a:r>
              <a:rPr lang="ru-RU" sz="2000" dirty="0" err="1" smtClean="0">
                <a:latin typeface="Times New Roman" panose="02020603050405020304" pitchFamily="18" charset="0"/>
                <a:cs typeface="Times New Roman" panose="02020603050405020304" pitchFamily="18" charset="0"/>
              </a:rPr>
              <a:t>Bryan</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al</a:t>
            </a:r>
            <a:r>
              <a:rPr lang="ru-RU" sz="2000" dirty="0" smtClean="0">
                <a:latin typeface="Times New Roman" panose="02020603050405020304" pitchFamily="18" charset="0"/>
                <a:cs typeface="Times New Roman" panose="02020603050405020304" pitchFamily="18" charset="0"/>
              </a:rPr>
              <a:t>., 2003; </a:t>
            </a:r>
            <a:r>
              <a:rPr lang="ru-RU" sz="2000" dirty="0" err="1" smtClean="0">
                <a:latin typeface="Times New Roman" panose="02020603050405020304" pitchFamily="18" charset="0"/>
                <a:cs typeface="Times New Roman" panose="02020603050405020304" pitchFamily="18" charset="0"/>
              </a:rPr>
              <a:t>Wagner</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al</a:t>
            </a:r>
            <a:r>
              <a:rPr lang="ru-RU" sz="2000" dirty="0" smtClean="0">
                <a:latin typeface="Times New Roman" panose="02020603050405020304" pitchFamily="18" charset="0"/>
                <a:cs typeface="Times New Roman" panose="02020603050405020304" pitchFamily="18" charset="0"/>
              </a:rPr>
              <a:t>. , 2018). На движение на этих масштабах также влияет частично разрешенная орография и другие свойства поверхности, которые также относятся </a:t>
            </a:r>
            <a:r>
              <a:rPr lang="ru-RU" sz="2000" b="1" dirty="0" smtClean="0">
                <a:latin typeface="Times New Roman" panose="02020603050405020304" pitchFamily="18" charset="0"/>
                <a:cs typeface="Times New Roman" panose="02020603050405020304" pitchFamily="18" charset="0"/>
              </a:rPr>
              <a:t>к серой зоне</a:t>
            </a:r>
            <a:r>
              <a:rPr lang="ru-RU" sz="2000" dirty="0" smtClean="0">
                <a:latin typeface="Times New Roman" panose="02020603050405020304" pitchFamily="18" charset="0"/>
                <a:cs typeface="Times New Roman" panose="02020603050405020304" pitchFamily="18" charset="0"/>
              </a:rPr>
              <a:t>. При отсутствии очевидной методологии разработки параметризации, подходящей для этих масштабов, самое большее, на что можно надеяться в отношении существующих схем, - это то, что их влияние уменьшается с увеличением разрешения (</a:t>
            </a:r>
            <a:r>
              <a:rPr lang="ru-RU" sz="2000" dirty="0" err="1" smtClean="0">
                <a:latin typeface="Times New Roman" panose="02020603050405020304" pitchFamily="18" charset="0"/>
                <a:cs typeface="Times New Roman" panose="02020603050405020304" pitchFamily="18" charset="0"/>
              </a:rPr>
              <a:t>Jeworrek</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al</a:t>
            </a:r>
            <a:r>
              <a:rPr lang="ru-RU" sz="2000" dirty="0" smtClean="0">
                <a:latin typeface="Times New Roman" panose="02020603050405020304" pitchFamily="18" charset="0"/>
                <a:cs typeface="Times New Roman" panose="02020603050405020304" pitchFamily="18" charset="0"/>
              </a:rPr>
              <a:t>., 2019).</a:t>
            </a:r>
            <a:endParaRPr lang="ru-RU" sz="20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30352" y="530352"/>
            <a:ext cx="11173968" cy="1015663"/>
          </a:xfrm>
          <a:prstGeom prst="rect">
            <a:avLst/>
          </a:prstGeom>
        </p:spPr>
        <p:txBody>
          <a:bodyPr wrap="square">
            <a:spAutoFit/>
          </a:bodyPr>
          <a:lstStyle/>
          <a:p>
            <a:pPr algn="ctr"/>
            <a:r>
              <a:rPr lang="ru-RU" sz="2000" b="1" dirty="0">
                <a:latin typeface="Times New Roman" panose="02020603050405020304" pitchFamily="18" charset="0"/>
                <a:cs typeface="Times New Roman" panose="02020603050405020304" pitchFamily="18" charset="0"/>
              </a:rPr>
              <a:t>Машинное обучение (ML) параметризации </a:t>
            </a:r>
            <a:r>
              <a:rPr lang="ru-RU" sz="2000" b="1" dirty="0" smtClean="0">
                <a:latin typeface="Times New Roman" panose="02020603050405020304" pitchFamily="18" charset="0"/>
                <a:cs typeface="Times New Roman" panose="02020603050405020304" pitchFamily="18" charset="0"/>
              </a:rPr>
              <a:t>подсеточных процессов (</a:t>
            </a:r>
            <a:r>
              <a:rPr lang="ru-RU" sz="2000" b="1" dirty="0" smtClean="0">
                <a:solidFill>
                  <a:srgbClr val="FF0000"/>
                </a:solidFill>
                <a:latin typeface="Times New Roman" panose="02020603050405020304" pitchFamily="18" charset="0"/>
                <a:cs typeface="Times New Roman" panose="02020603050405020304" pitchFamily="18" charset="0"/>
              </a:rPr>
              <a:t>серая зона</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обеспечивает </a:t>
            </a:r>
            <a:r>
              <a:rPr lang="ru-RU" sz="2000" b="1" dirty="0" smtClean="0">
                <a:latin typeface="Times New Roman" panose="02020603050405020304" pitchFamily="18" charset="0"/>
                <a:cs typeface="Times New Roman" panose="02020603050405020304" pitchFamily="18" charset="0"/>
              </a:rPr>
              <a:t>возможный </a:t>
            </a:r>
            <a:r>
              <a:rPr lang="ru-RU" sz="2000" b="1" dirty="0">
                <a:latin typeface="Times New Roman" panose="02020603050405020304" pitchFamily="18" charset="0"/>
                <a:cs typeface="Times New Roman" panose="02020603050405020304" pitchFamily="18" charset="0"/>
              </a:rPr>
              <a:t>путь вперед, учитывая доступность выходных данных модели с </a:t>
            </a:r>
            <a:r>
              <a:rPr lang="ru-RU" sz="2000" b="1" dirty="0" smtClean="0">
                <a:latin typeface="Times New Roman" panose="02020603050405020304" pitchFamily="18" charset="0"/>
                <a:cs typeface="Times New Roman" panose="02020603050405020304" pitchFamily="18" charset="0"/>
              </a:rPr>
              <a:t>к высоким </a:t>
            </a:r>
            <a:r>
              <a:rPr lang="ru-RU" sz="2000" b="1" dirty="0">
                <a:latin typeface="Times New Roman" panose="02020603050405020304" pitchFamily="18" charset="0"/>
                <a:cs typeface="Times New Roman" panose="02020603050405020304" pitchFamily="18" charset="0"/>
              </a:rPr>
              <a:t>разрешением для использования в качестве обучающих наборов данных</a:t>
            </a:r>
            <a:r>
              <a:rPr lang="ru-RU"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31942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4AED6E-6430-4604-9FC5-1C6EA637037E}" type="datetime1">
              <a:rPr lang="ru-RU" smtClean="0"/>
              <a:t>21.10.2021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15</a:t>
            </a:fld>
            <a:endParaRPr lang="ru-RU"/>
          </a:p>
        </p:txBody>
      </p:sp>
      <p:sp>
        <p:nvSpPr>
          <p:cNvPr id="5" name="Прямоугольник 4"/>
          <p:cNvSpPr/>
          <p:nvPr/>
        </p:nvSpPr>
        <p:spPr>
          <a:xfrm>
            <a:off x="932688" y="1295091"/>
            <a:ext cx="10387584" cy="4247317"/>
          </a:xfrm>
          <a:prstGeom prst="rect">
            <a:avLst/>
          </a:prstGeom>
        </p:spPr>
        <p:txBody>
          <a:bodyPr wrap="square">
            <a:spAutoFit/>
          </a:bodyPr>
          <a:lstStyle/>
          <a:p>
            <a:pPr algn="just">
              <a:lnSpc>
                <a:spcPct val="150000"/>
              </a:lnSpc>
            </a:pPr>
            <a:r>
              <a:rPr lang="ru-RU" sz="2000" dirty="0">
                <a:latin typeface="Times New Roman" panose="02020603050405020304" pitchFamily="18" charset="0"/>
                <a:cs typeface="Times New Roman" panose="02020603050405020304" pitchFamily="18" charset="0"/>
              </a:rPr>
              <a:t>Один из подходов, который может помочь повысить надежность и стабильность параметризации </a:t>
            </a:r>
            <a:r>
              <a:rPr lang="ru-RU" sz="2000" b="1" dirty="0">
                <a:latin typeface="Times New Roman" panose="02020603050405020304" pitchFamily="18" charset="0"/>
                <a:cs typeface="Times New Roman" panose="02020603050405020304" pitchFamily="18" charset="0"/>
              </a:rPr>
              <a:t>ML</a:t>
            </a:r>
            <a:r>
              <a:rPr lang="ru-RU" sz="2000" dirty="0">
                <a:latin typeface="Times New Roman" panose="02020603050405020304" pitchFamily="18" charset="0"/>
                <a:cs typeface="Times New Roman" panose="02020603050405020304" pitchFamily="18" charset="0"/>
              </a:rPr>
              <a:t>, - это обеспечить соблюдение физических ограничений, таких как </a:t>
            </a:r>
            <a:r>
              <a:rPr lang="ru-RU" sz="2000" dirty="0">
                <a:solidFill>
                  <a:srgbClr val="FF0000"/>
                </a:solidFill>
                <a:latin typeface="Times New Roman" panose="02020603050405020304" pitchFamily="18" charset="0"/>
                <a:cs typeface="Times New Roman" panose="02020603050405020304" pitchFamily="18" charset="0"/>
              </a:rPr>
              <a:t>сохранение </a:t>
            </a:r>
            <a:r>
              <a:rPr lang="ru-RU" sz="2000" dirty="0" smtClean="0">
                <a:solidFill>
                  <a:srgbClr val="FF0000"/>
                </a:solidFill>
                <a:latin typeface="Times New Roman" panose="02020603050405020304" pitchFamily="18" charset="0"/>
                <a:cs typeface="Times New Roman" panose="02020603050405020304" pitchFamily="18" charset="0"/>
              </a:rPr>
              <a:t>энергии</a:t>
            </a:r>
            <a:r>
              <a:rPr lang="ru-RU" sz="2000" dirty="0" smtClean="0">
                <a:latin typeface="Times New Roman" panose="02020603050405020304" pitchFamily="18" charset="0"/>
                <a:cs typeface="Times New Roman" panose="02020603050405020304" pitchFamily="18" charset="0"/>
              </a:rPr>
              <a:t>. Использование </a:t>
            </a:r>
            <a:r>
              <a:rPr lang="ru-RU" sz="2000" dirty="0">
                <a:latin typeface="Times New Roman" panose="02020603050405020304" pitchFamily="18" charset="0"/>
                <a:cs typeface="Times New Roman" panose="02020603050405020304" pitchFamily="18" charset="0"/>
              </a:rPr>
              <a:t>случайного леса </a:t>
            </a:r>
            <a:r>
              <a:rPr lang="ru-RU" sz="2000" b="1" dirty="0">
                <a:solidFill>
                  <a:srgbClr val="FF0000"/>
                </a:solidFill>
                <a:latin typeface="Times New Roman" panose="02020603050405020304" pitchFamily="18" charset="0"/>
                <a:cs typeface="Times New Roman" panose="02020603050405020304" pitchFamily="18" charset="0"/>
              </a:rPr>
              <a:t>(RF) </a:t>
            </a:r>
            <a:r>
              <a:rPr lang="ru-RU" sz="2000" dirty="0" smtClean="0">
                <a:latin typeface="Times New Roman" panose="02020603050405020304" pitchFamily="18" charset="0"/>
                <a:cs typeface="Times New Roman" panose="02020603050405020304" pitchFamily="18" charset="0"/>
              </a:rPr>
              <a:t>для </a:t>
            </a:r>
            <a:r>
              <a:rPr lang="ru-RU" sz="2000" dirty="0">
                <a:latin typeface="Times New Roman" panose="02020603050405020304" pitchFamily="18" charset="0"/>
                <a:cs typeface="Times New Roman" panose="02020603050405020304" pitchFamily="18" charset="0"/>
              </a:rPr>
              <a:t>изучения параметризации имеет то преимущество, что результирующая параметризация автоматически учитывает сохранение энергии (в той степени, в которой энергия линейна в предсказанных величинах) и неотрицательные осадки на поверхности </a:t>
            </a:r>
            <a:r>
              <a:rPr lang="ru-RU" sz="2000" dirty="0" smtClean="0">
                <a:latin typeface="Times New Roman" panose="02020603050405020304" pitchFamily="18" charset="0"/>
                <a:cs typeface="Times New Roman" panose="02020603050405020304" pitchFamily="18" charset="0"/>
              </a:rPr>
              <a:t>.</a:t>
            </a:r>
          </a:p>
          <a:p>
            <a:pPr algn="just">
              <a:lnSpc>
                <a:spcPct val="150000"/>
              </a:lnSpc>
            </a:pPr>
            <a:r>
              <a:rPr lang="ru-RU" sz="2000" dirty="0">
                <a:latin typeface="Times New Roman" panose="02020603050405020304" pitchFamily="18" charset="0"/>
                <a:cs typeface="Times New Roman" panose="02020603050405020304" pitchFamily="18" charset="0"/>
              </a:rPr>
              <a:t>RF - это совокупность деревьев решений, и прогнозы </a:t>
            </a:r>
            <a:r>
              <a:rPr lang="ru-RU" sz="2000" dirty="0" smtClean="0">
                <a:latin typeface="Times New Roman" panose="02020603050405020304" pitchFamily="18" charset="0"/>
                <a:cs typeface="Times New Roman" panose="02020603050405020304" pitchFamily="18" charset="0"/>
              </a:rPr>
              <a:t>RF являются </a:t>
            </a:r>
            <a:r>
              <a:rPr lang="ru-RU" sz="2000" dirty="0">
                <a:latin typeface="Times New Roman" panose="02020603050405020304" pitchFamily="18" charset="0"/>
                <a:cs typeface="Times New Roman" panose="02020603050405020304" pitchFamily="18" charset="0"/>
              </a:rPr>
              <a:t>средними предсказаниями деревьев </a:t>
            </a:r>
            <a:r>
              <a:rPr lang="ru-RU" sz="2000" dirty="0" smtClean="0">
                <a:latin typeface="Times New Roman" panose="02020603050405020304" pitchFamily="18" charset="0"/>
                <a:cs typeface="Times New Roman" panose="02020603050405020304" pitchFamily="18" charset="0"/>
              </a:rPr>
              <a:t>решений. </a:t>
            </a:r>
            <a:r>
              <a:rPr lang="ru-RU" sz="2000" dirty="0">
                <a:latin typeface="Times New Roman" panose="02020603050405020304" pitchFamily="18" charset="0"/>
                <a:cs typeface="Times New Roman" panose="02020603050405020304" pitchFamily="18" charset="0"/>
              </a:rPr>
              <a:t>Физические ограничения соблюдаются параметризацией RF, потому что прогнозы RF являются средними по подмножествам набора обучающих данных.</a:t>
            </a:r>
          </a:p>
        </p:txBody>
      </p:sp>
    </p:spTree>
    <p:extLst>
      <p:ext uri="{BB962C8B-B14F-4D97-AF65-F5344CB8AC3E}">
        <p14:creationId xmlns:p14="http://schemas.microsoft.com/office/powerpoint/2010/main" val="3390033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4AED6E-6430-4604-9FC5-1C6EA637037E}" type="datetime1">
              <a:rPr lang="ru-RU" smtClean="0"/>
              <a:t>21.10.2021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16</a:t>
            </a:fld>
            <a:endParaRPr lang="ru-RU"/>
          </a:p>
        </p:txBody>
      </p:sp>
      <p:sp>
        <p:nvSpPr>
          <p:cNvPr id="5" name="Прямоугольник 4"/>
          <p:cNvSpPr/>
          <p:nvPr/>
        </p:nvSpPr>
        <p:spPr>
          <a:xfrm>
            <a:off x="859536" y="4620828"/>
            <a:ext cx="10844784" cy="1138773"/>
          </a:xfrm>
          <a:prstGeom prst="rect">
            <a:avLst/>
          </a:prstGeom>
        </p:spPr>
        <p:txBody>
          <a:bodyPr wrap="square">
            <a:spAutoFit/>
          </a:bodyPr>
          <a:lstStyle/>
          <a:p>
            <a:pPr algn="just"/>
            <a:r>
              <a:rPr lang="ru-RU" sz="1600" dirty="0" smtClean="0">
                <a:latin typeface="Times New Roman" panose="02020603050405020304" pitchFamily="18" charset="0"/>
                <a:cs typeface="Times New Roman" panose="02020603050405020304" pitchFamily="18" charset="0"/>
              </a:rPr>
              <a:t>График </a:t>
            </a:r>
            <a:r>
              <a:rPr lang="ru-RU" sz="1600" dirty="0">
                <a:latin typeface="Times New Roman" panose="02020603050405020304" pitchFamily="18" charset="0"/>
                <a:cs typeface="Times New Roman" panose="02020603050405020304" pitchFamily="18" charset="0"/>
              </a:rPr>
              <a:t>разброса истинных мгновенных приземных </a:t>
            </a:r>
            <a:r>
              <a:rPr lang="ru-RU" sz="1600" dirty="0" smtClean="0">
                <a:latin typeface="Times New Roman" panose="02020603050405020304" pitchFamily="18" charset="0"/>
                <a:cs typeface="Times New Roman" panose="02020603050405020304" pitchFamily="18" charset="0"/>
              </a:rPr>
              <a:t>осадков </a:t>
            </a:r>
            <a:r>
              <a:rPr lang="ru-RU" sz="1600" dirty="0">
                <a:latin typeface="Times New Roman" panose="02020603050405020304" pitchFamily="18" charset="0"/>
                <a:cs typeface="Times New Roman" panose="02020603050405020304" pitchFamily="18" charset="0"/>
              </a:rPr>
              <a:t>в сравнении с предсказанием </a:t>
            </a:r>
            <a:r>
              <a:rPr lang="ru-RU" sz="1600" dirty="0" smtClean="0">
                <a:latin typeface="Times New Roman" panose="02020603050405020304" pitchFamily="18" charset="0"/>
                <a:cs typeface="Times New Roman" panose="02020603050405020304" pitchFamily="18" charset="0"/>
              </a:rPr>
              <a:t>(</a:t>
            </a:r>
            <a:r>
              <a:rPr lang="ru-RU" sz="1600" b="1" dirty="0">
                <a:latin typeface="Times New Roman" panose="02020603050405020304" pitchFamily="18" charset="0"/>
                <a:cs typeface="Times New Roman" panose="02020603050405020304" pitchFamily="18" charset="0"/>
              </a:rPr>
              <a:t>RF</a:t>
            </a:r>
            <a:r>
              <a:rPr lang="ru-RU" sz="1600" dirty="0">
                <a:latin typeface="Times New Roman" panose="02020603050405020304" pitchFamily="18" charset="0"/>
                <a:cs typeface="Times New Roman" panose="02020603050405020304" pitchFamily="18" charset="0"/>
              </a:rPr>
              <a:t>). Прогнозируемые RF осадки рассчитываются как сумма разрешенных осадков и </a:t>
            </a:r>
            <a:r>
              <a:rPr lang="ru-RU" sz="1600" dirty="0" smtClean="0">
                <a:latin typeface="Times New Roman" panose="02020603050405020304" pitchFamily="18" charset="0"/>
                <a:cs typeface="Times New Roman" panose="02020603050405020304" pitchFamily="18" charset="0"/>
              </a:rPr>
              <a:t>подсеточная коррекция. Черная </a:t>
            </a:r>
            <a:r>
              <a:rPr lang="ru-RU" sz="1600" dirty="0">
                <a:latin typeface="Times New Roman" panose="02020603050405020304" pitchFamily="18" charset="0"/>
                <a:cs typeface="Times New Roman" panose="02020603050405020304" pitchFamily="18" charset="0"/>
              </a:rPr>
              <a:t>пунктирная линия </a:t>
            </a:r>
            <a:r>
              <a:rPr lang="ru-RU" sz="1600" dirty="0" smtClean="0">
                <a:latin typeface="Times New Roman" panose="02020603050405020304" pitchFamily="18" charset="0"/>
                <a:cs typeface="Times New Roman" panose="02020603050405020304" pitchFamily="18" charset="0"/>
              </a:rPr>
              <a:t>– линия взаимно однозначного соответствия. Прогноз </a:t>
            </a:r>
            <a:r>
              <a:rPr lang="ru-RU" sz="1600" dirty="0">
                <a:latin typeface="Times New Roman" panose="02020603050405020304" pitchFamily="18" charset="0"/>
                <a:cs typeface="Times New Roman" panose="02020603050405020304" pitchFamily="18" charset="0"/>
              </a:rPr>
              <a:t>RF дает неотрицательные значения осадков для всех 972, 360 тестовых образцов</a:t>
            </a:r>
            <a:r>
              <a:rPr lang="ru-RU" dirty="0" smtClean="0">
                <a:latin typeface="Times New Roman" panose="02020603050405020304" pitchFamily="18" charset="0"/>
                <a:cs typeface="Times New Roman" panose="02020603050405020304" pitchFamily="18" charset="0"/>
              </a:rPr>
              <a:t>. (из </a:t>
            </a:r>
            <a:r>
              <a:rPr lang="en-US" dirty="0" smtClean="0">
                <a:latin typeface="Times New Roman" panose="02020603050405020304" pitchFamily="18" charset="0"/>
                <a:cs typeface="Times New Roman" panose="02020603050405020304" pitchFamily="18" charset="0"/>
              </a:rPr>
              <a:t>J</a:t>
            </a:r>
            <a:r>
              <a:rPr lang="ru-R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Yuval1 and </a:t>
            </a:r>
            <a:r>
              <a:rPr lang="en-US" dirty="0" smtClean="0">
                <a:latin typeface="Times New Roman" panose="02020603050405020304" pitchFamily="18" charset="0"/>
                <a:cs typeface="Times New Roman" panose="02020603050405020304" pitchFamily="18" charset="0"/>
              </a:rPr>
              <a:t>P</a:t>
            </a:r>
            <a:r>
              <a:rPr lang="ru-R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a:t>
            </a:r>
            <a:r>
              <a:rPr lang="en-US" dirty="0" smtClean="0">
                <a:latin typeface="Times New Roman" panose="02020603050405020304" pitchFamily="18" charset="0"/>
                <a:cs typeface="Times New Roman" panose="02020603050405020304" pitchFamily="18" charset="0"/>
              </a:rPr>
              <a:t>O’Gorman</a:t>
            </a:r>
            <a:r>
              <a:rPr lang="ru-RU" dirty="0" smtClean="0">
                <a:latin typeface="Times New Roman" panose="02020603050405020304" pitchFamily="18" charset="0"/>
                <a:cs typeface="Times New Roman" panose="02020603050405020304" pitchFamily="18" charset="0"/>
              </a:rPr>
              <a:t>, 2020)</a:t>
            </a:r>
            <a:endParaRPr lang="ru-RU" dirty="0">
              <a:latin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2871216" y="775219"/>
            <a:ext cx="5454892" cy="3577325"/>
          </a:xfrm>
          <a:prstGeom prst="rect">
            <a:avLst/>
          </a:prstGeom>
        </p:spPr>
      </p:pic>
    </p:spTree>
    <p:extLst>
      <p:ext uri="{BB962C8B-B14F-4D97-AF65-F5344CB8AC3E}">
        <p14:creationId xmlns:p14="http://schemas.microsoft.com/office/powerpoint/2010/main" val="1157700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2AAC145-496E-435A-AFB9-C4D87BCE0F63}"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17</a:t>
            </a:fld>
            <a:endParaRPr lang="ru-RU" dirty="0"/>
          </a:p>
        </p:txBody>
      </p:sp>
      <p:sp>
        <p:nvSpPr>
          <p:cNvPr id="6" name="Прямоугольник 5"/>
          <p:cNvSpPr/>
          <p:nvPr/>
        </p:nvSpPr>
        <p:spPr>
          <a:xfrm>
            <a:off x="681317" y="1300405"/>
            <a:ext cx="10685930" cy="4247317"/>
          </a:xfrm>
          <a:prstGeom prst="rect">
            <a:avLst/>
          </a:prstGeom>
        </p:spPr>
        <p:txBody>
          <a:bodyPr wrap="square">
            <a:spAutoFit/>
          </a:bodyPr>
          <a:lstStyle/>
          <a:p>
            <a:pPr algn="just">
              <a:lnSpc>
                <a:spcPct val="150000"/>
              </a:lnSpc>
            </a:pPr>
            <a:r>
              <a:rPr lang="ru-RU" sz="2000" dirty="0" smtClean="0">
                <a:latin typeface="Times New Roman" panose="02020603050405020304" pitchFamily="18" charset="0"/>
                <a:cs typeface="Times New Roman" panose="02020603050405020304" pitchFamily="18" charset="0"/>
              </a:rPr>
              <a:t>Использование методов машинного обучения, таких как искусственные нейронные сети (ИНС) для решения описанных выше проблем, в последние годы привлекает все большее внимание. Один из подходов состоит в том, </a:t>
            </a:r>
            <a:r>
              <a:rPr lang="ru-RU" sz="2000" b="1" dirty="0" smtClean="0">
                <a:latin typeface="Times New Roman" panose="02020603050405020304" pitchFamily="18" charset="0"/>
                <a:cs typeface="Times New Roman" panose="02020603050405020304" pitchFamily="18" charset="0"/>
              </a:rPr>
              <a:t>чтобы избежать необходимости </a:t>
            </a:r>
            <a:r>
              <a:rPr lang="ru-RU" sz="2000" b="1" u="sng" dirty="0" err="1" smtClean="0">
                <a:latin typeface="Times New Roman" panose="02020603050405020304" pitchFamily="18" charset="0"/>
                <a:cs typeface="Times New Roman" panose="02020603050405020304" pitchFamily="18" charset="0"/>
              </a:rPr>
              <a:t>параматеризации</a:t>
            </a:r>
            <a:r>
              <a:rPr lang="ru-RU" sz="2000" b="1" dirty="0" smtClean="0">
                <a:latin typeface="Times New Roman" panose="02020603050405020304" pitchFamily="18" charset="0"/>
                <a:cs typeface="Times New Roman" panose="02020603050405020304" pitchFamily="18" charset="0"/>
              </a:rPr>
              <a:t> в целом путем моделирования с использованием наблюдений</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Brunton</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al</a:t>
            </a:r>
            <a:r>
              <a:rPr lang="ru-RU" sz="2000" dirty="0" smtClean="0">
                <a:latin typeface="Times New Roman" panose="02020603050405020304" pitchFamily="18" charset="0"/>
                <a:cs typeface="Times New Roman" panose="02020603050405020304" pitchFamily="18" charset="0"/>
              </a:rPr>
              <a:t>., 2016; </a:t>
            </a:r>
            <a:r>
              <a:rPr lang="ru-RU" sz="2000" dirty="0" err="1" smtClean="0">
                <a:latin typeface="Times New Roman" panose="02020603050405020304" pitchFamily="18" charset="0"/>
                <a:cs typeface="Times New Roman" panose="02020603050405020304" pitchFamily="18" charset="0"/>
              </a:rPr>
              <a:t>Pathak</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al</a:t>
            </a:r>
            <a:r>
              <a:rPr lang="ru-RU" sz="2000" dirty="0" smtClean="0">
                <a:latin typeface="Times New Roman" panose="02020603050405020304" pitchFamily="18" charset="0"/>
                <a:cs typeface="Times New Roman" panose="02020603050405020304" pitchFamily="18" charset="0"/>
              </a:rPr>
              <a:t>., 2018; </a:t>
            </a:r>
            <a:r>
              <a:rPr lang="ru-RU" sz="2000" dirty="0" err="1" smtClean="0">
                <a:latin typeface="Times New Roman" panose="02020603050405020304" pitchFamily="18" charset="0"/>
                <a:cs typeface="Times New Roman" panose="02020603050405020304" pitchFamily="18" charset="0"/>
              </a:rPr>
              <a:t>Faranda</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al</a:t>
            </a:r>
            <a:r>
              <a:rPr lang="ru-RU" sz="2000" dirty="0" smtClean="0">
                <a:latin typeface="Times New Roman" panose="02020603050405020304" pitchFamily="18" charset="0"/>
                <a:cs typeface="Times New Roman" panose="02020603050405020304" pitchFamily="18" charset="0"/>
              </a:rPr>
              <a:t>., 2020; </a:t>
            </a:r>
            <a:r>
              <a:rPr lang="ru-RU" sz="2000" dirty="0" err="1" smtClean="0">
                <a:latin typeface="Times New Roman" panose="02020603050405020304" pitchFamily="18" charset="0"/>
                <a:cs typeface="Times New Roman" panose="02020603050405020304" pitchFamily="18" charset="0"/>
              </a:rPr>
              <a:t>Fablet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et</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al</a:t>
            </a:r>
            <a:r>
              <a:rPr lang="ru-RU" sz="2000" dirty="0" smtClean="0">
                <a:latin typeface="Times New Roman" panose="02020603050405020304" pitchFamily="18" charset="0"/>
                <a:cs typeface="Times New Roman" panose="02020603050405020304" pitchFamily="18" charset="0"/>
              </a:rPr>
              <a:t>., 2018; </a:t>
            </a:r>
            <a:r>
              <a:rPr lang="ru-RU" sz="2000" dirty="0" err="1" smtClean="0">
                <a:latin typeface="Times New Roman" panose="02020603050405020304" pitchFamily="18" charset="0"/>
                <a:cs typeface="Times New Roman" panose="02020603050405020304" pitchFamily="18" charset="0"/>
              </a:rPr>
              <a:t>Scher</a:t>
            </a:r>
            <a:r>
              <a:rPr lang="ru-RU" sz="2000" dirty="0" smtClean="0">
                <a:latin typeface="Times New Roman" panose="02020603050405020304" pitchFamily="18" charset="0"/>
                <a:cs typeface="Times New Roman" panose="02020603050405020304" pitchFamily="18" charset="0"/>
              </a:rPr>
              <a:t>, 2018). ; </a:t>
            </a:r>
            <a:r>
              <a:rPr lang="ru-RU" sz="2000" dirty="0" err="1" smtClean="0">
                <a:latin typeface="Times New Roman" panose="02020603050405020304" pitchFamily="18" charset="0"/>
                <a:cs typeface="Times New Roman" panose="02020603050405020304" pitchFamily="18" charset="0"/>
              </a:rPr>
              <a:t>Dueben</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Bauer</a:t>
            </a:r>
            <a:r>
              <a:rPr lang="ru-RU" sz="2000" dirty="0" smtClean="0">
                <a:latin typeface="Times New Roman" panose="02020603050405020304" pitchFamily="18" charset="0"/>
                <a:cs typeface="Times New Roman" panose="02020603050405020304" pitchFamily="18" charset="0"/>
              </a:rPr>
              <a:t>, 2018). </a:t>
            </a:r>
            <a:r>
              <a:rPr lang="ru-RU" sz="2000" b="1" dirty="0" smtClean="0">
                <a:solidFill>
                  <a:srgbClr val="C00000"/>
                </a:solidFill>
                <a:latin typeface="Times New Roman" panose="02020603050405020304" pitchFamily="18" charset="0"/>
                <a:cs typeface="Times New Roman" panose="02020603050405020304" pitchFamily="18" charset="0"/>
              </a:rPr>
              <a:t>В этих исследованиях часто предполагается наличие плотной и свободной от шума сети наблюдений. </a:t>
            </a:r>
            <a:r>
              <a:rPr lang="ru-RU" sz="2000" b="1" i="1" dirty="0" err="1" smtClean="0">
                <a:latin typeface="Times New Roman" panose="02020603050405020304" pitchFamily="18" charset="0"/>
                <a:cs typeface="Times New Roman" panose="02020603050405020304" pitchFamily="18" charset="0"/>
              </a:rPr>
              <a:t>Brajard</a:t>
            </a:r>
            <a:r>
              <a:rPr lang="ru-RU" sz="2000" b="1" i="1" dirty="0" smtClean="0">
                <a:latin typeface="Times New Roman" panose="02020603050405020304" pitchFamily="18" charset="0"/>
                <a:cs typeface="Times New Roman" panose="02020603050405020304" pitchFamily="18" charset="0"/>
              </a:rPr>
              <a:t> </a:t>
            </a:r>
            <a:r>
              <a:rPr lang="ru-RU" sz="2000" b="1" i="1" dirty="0" err="1" smtClean="0">
                <a:latin typeface="Times New Roman" panose="02020603050405020304" pitchFamily="18" charset="0"/>
                <a:cs typeface="Times New Roman" panose="02020603050405020304" pitchFamily="18" charset="0"/>
              </a:rPr>
              <a:t>et</a:t>
            </a:r>
            <a:r>
              <a:rPr lang="ru-RU" sz="2000" b="1" i="1" dirty="0" smtClean="0">
                <a:latin typeface="Times New Roman" panose="02020603050405020304" pitchFamily="18" charset="0"/>
                <a:cs typeface="Times New Roman" panose="02020603050405020304" pitchFamily="18" charset="0"/>
              </a:rPr>
              <a:t> </a:t>
            </a:r>
            <a:r>
              <a:rPr lang="ru-RU" sz="2000" b="1" i="1" dirty="0" err="1" smtClean="0">
                <a:latin typeface="Times New Roman" panose="02020603050405020304" pitchFamily="18" charset="0"/>
                <a:cs typeface="Times New Roman" panose="02020603050405020304" pitchFamily="18" charset="0"/>
              </a:rPr>
              <a:t>al</a:t>
            </a:r>
            <a:r>
              <a:rPr lang="ru-RU" sz="2000" b="1" i="1" dirty="0" smtClean="0">
                <a:latin typeface="Times New Roman" panose="02020603050405020304" pitchFamily="18" charset="0"/>
                <a:cs typeface="Times New Roman" panose="02020603050405020304" pitchFamily="18" charset="0"/>
              </a:rPr>
              <a:t>. (2020a) и </a:t>
            </a:r>
            <a:r>
              <a:rPr lang="ru-RU" sz="2000" b="1" i="1" dirty="0" err="1" smtClean="0">
                <a:latin typeface="Times New Roman" panose="02020603050405020304" pitchFamily="18" charset="0"/>
                <a:cs typeface="Times New Roman" panose="02020603050405020304" pitchFamily="18" charset="0"/>
              </a:rPr>
              <a:t>Bocquet</a:t>
            </a:r>
            <a:r>
              <a:rPr lang="ru-RU" sz="2000" b="1" i="1" dirty="0" smtClean="0">
                <a:latin typeface="Times New Roman" panose="02020603050405020304" pitchFamily="18" charset="0"/>
                <a:cs typeface="Times New Roman" panose="02020603050405020304" pitchFamily="18" charset="0"/>
              </a:rPr>
              <a:t> </a:t>
            </a:r>
            <a:r>
              <a:rPr lang="ru-RU" sz="2000" b="1" i="1" dirty="0" err="1" smtClean="0">
                <a:latin typeface="Times New Roman" panose="02020603050405020304" pitchFamily="18" charset="0"/>
                <a:cs typeface="Times New Roman" panose="02020603050405020304" pitchFamily="18" charset="0"/>
              </a:rPr>
              <a:t>et</a:t>
            </a:r>
            <a:r>
              <a:rPr lang="ru-RU" sz="2000" b="1" i="1" dirty="0" smtClean="0">
                <a:latin typeface="Times New Roman" panose="02020603050405020304" pitchFamily="18" charset="0"/>
                <a:cs typeface="Times New Roman" panose="02020603050405020304" pitchFamily="18" charset="0"/>
              </a:rPr>
              <a:t> </a:t>
            </a:r>
            <a:r>
              <a:rPr lang="ru-RU" sz="2000" b="1" i="1" dirty="0" err="1" smtClean="0">
                <a:latin typeface="Times New Roman" panose="02020603050405020304" pitchFamily="18" charset="0"/>
                <a:cs typeface="Times New Roman" panose="02020603050405020304" pitchFamily="18" charset="0"/>
              </a:rPr>
              <a:t>al</a:t>
            </a:r>
            <a:r>
              <a:rPr lang="ru-RU" sz="2000" b="1" i="1" dirty="0" smtClean="0">
                <a:latin typeface="Times New Roman" panose="02020603050405020304" pitchFamily="18" charset="0"/>
                <a:cs typeface="Times New Roman" panose="02020603050405020304" pitchFamily="18" charset="0"/>
              </a:rPr>
              <a:t>. (2020) обходят требование этого предположения, используя ассимиляцию данных для формирования целей для ИНС на основе редких и зашумленных данных наблюдений.</a:t>
            </a:r>
            <a:endParaRPr lang="ru-RU"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7607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105EA7F-A2DF-49C5-BAA9-CABE69CA087B}"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18</a:t>
            </a:fld>
            <a:endParaRPr lang="ru-RU" dirty="0"/>
          </a:p>
        </p:txBody>
      </p:sp>
      <p:sp>
        <p:nvSpPr>
          <p:cNvPr id="5" name="Прямоугольник 4"/>
          <p:cNvSpPr/>
          <p:nvPr/>
        </p:nvSpPr>
        <p:spPr>
          <a:xfrm>
            <a:off x="4205788" y="334650"/>
            <a:ext cx="3775393" cy="369332"/>
          </a:xfrm>
          <a:prstGeom prst="rect">
            <a:avLst/>
          </a:prstGeom>
        </p:spPr>
        <p:txBody>
          <a:bodyPr wrap="none">
            <a:spAutoFit/>
          </a:bodyPr>
          <a:lstStyle/>
          <a:p>
            <a:r>
              <a:rPr lang="ru-RU" b="1" dirty="0">
                <a:latin typeface="Times New Roman" panose="02020603050405020304" pitchFamily="18" charset="0"/>
                <a:cs typeface="Times New Roman" panose="02020603050405020304" pitchFamily="18" charset="0"/>
              </a:rPr>
              <a:t>Коррекция смещения наблюдений</a:t>
            </a:r>
          </a:p>
        </p:txBody>
      </p:sp>
      <p:sp>
        <p:nvSpPr>
          <p:cNvPr id="6" name="Прямоугольник 5"/>
          <p:cNvSpPr/>
          <p:nvPr/>
        </p:nvSpPr>
        <p:spPr>
          <a:xfrm>
            <a:off x="705663" y="773804"/>
            <a:ext cx="11256579" cy="5355312"/>
          </a:xfrm>
          <a:prstGeom prst="rect">
            <a:avLst/>
          </a:prstGeom>
        </p:spPr>
        <p:txBody>
          <a:bodyPr wrap="square">
            <a:spAutoFit/>
          </a:bodyPr>
          <a:lstStyle/>
          <a:p>
            <a:pPr algn="just">
              <a:lnSpc>
                <a:spcPct val="150000"/>
              </a:lnSpc>
            </a:pPr>
            <a:r>
              <a:rPr lang="ru-RU" u="sng" dirty="0">
                <a:latin typeface="Times New Roman" panose="02020603050405020304" pitchFamily="18" charset="0"/>
                <a:cs typeface="Times New Roman" panose="02020603050405020304" pitchFamily="18" charset="0"/>
              </a:rPr>
              <a:t>Коррекция смещения наблюдений может быть хорошим приложением для машинного обучения. Если бы мы знали физическое объяснение систематической ошибки, мы бы скорректировали ее в источнике в модели прогноза или операторе наблюдения. Но часто бывает трудно найти физические объяснения смещениям между смоделированными наблюдениями и их реальными эквивалентами, поэтому смещения часто корректируют с помощью эмпирических моделей. В IFS, вариационная коррекция смещения (</a:t>
            </a:r>
            <a:r>
              <a:rPr lang="ru-RU" u="sng" dirty="0" err="1">
                <a:latin typeface="Times New Roman" panose="02020603050405020304" pitchFamily="18" charset="0"/>
                <a:cs typeface="Times New Roman" panose="02020603050405020304" pitchFamily="18" charset="0"/>
              </a:rPr>
              <a:t>VarBC</a:t>
            </a:r>
            <a:r>
              <a:rPr lang="ru-RU" u="sng" dirty="0">
                <a:latin typeface="Times New Roman" panose="02020603050405020304" pitchFamily="18" charset="0"/>
                <a:cs typeface="Times New Roman" panose="02020603050405020304" pitchFamily="18" charset="0"/>
              </a:rPr>
              <a:t>) является одним из примеров</a:t>
            </a:r>
            <a:r>
              <a:rPr lang="ru-RU" u="sng" dirty="0" smtClean="0">
                <a:latin typeface="Times New Roman" panose="02020603050405020304" pitchFamily="18" charset="0"/>
                <a:cs typeface="Times New Roman" panose="02020603050405020304" pitchFamily="18" charset="0"/>
              </a:rPr>
              <a:t>.</a:t>
            </a:r>
            <a:endParaRPr lang="en-US" u="sng" dirty="0" smtClean="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В настоящее время он допускает только модели с линейным смещением в зависимости от предикторов, таких как толщина слоя, температура кожи или угол обзора спутника. Нелинейные модели могут быть добавлены в </a:t>
            </a:r>
            <a:r>
              <a:rPr lang="ru-RU" dirty="0" err="1">
                <a:latin typeface="Times New Roman" panose="02020603050405020304" pitchFamily="18" charset="0"/>
                <a:cs typeface="Times New Roman" panose="02020603050405020304" pitchFamily="18" charset="0"/>
              </a:rPr>
              <a:t>VarBC</a:t>
            </a:r>
            <a:r>
              <a:rPr lang="ru-RU" dirty="0">
                <a:latin typeface="Times New Roman" panose="02020603050405020304" pitchFamily="18" charset="0"/>
                <a:cs typeface="Times New Roman" panose="02020603050405020304" pitchFamily="18" charset="0"/>
              </a:rPr>
              <a:t> с помощью линеаризирующих преобразований, таких как члены из преобразования Фурье или полиномиального разложения. Последний уже используется с углом обзора спутника. Однако эти преобразования могут соответствовать только некоторым нелинейным моделям поведения</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Для полностью свободной нелинейной эмпирической аппроксимации нейронная сеть может быть хорошей альтернативой. Возможно, даже можно будет использовать нейронную сеть в качестве модели смещения в </a:t>
            </a:r>
            <a:r>
              <a:rPr lang="ru-RU" dirty="0" err="1">
                <a:latin typeface="Times New Roman" panose="02020603050405020304" pitchFamily="18" charset="0"/>
                <a:cs typeface="Times New Roman" panose="02020603050405020304" pitchFamily="18" charset="0"/>
              </a:rPr>
              <a:t>VarBC</a:t>
            </a:r>
            <a:r>
              <a:rPr lang="ru-RU" dirty="0">
                <a:latin typeface="Times New Roman" panose="02020603050405020304" pitchFamily="18" charset="0"/>
                <a:cs typeface="Times New Roman" panose="02020603050405020304" pitchFamily="18" charset="0"/>
              </a:rPr>
              <a:t>, хотя это еще не было протестировано. С другой стороны, нейронная сеть с одним слоем и функцией линейной активации - это просто автономная версия </a:t>
            </a:r>
            <a:r>
              <a:rPr lang="ru-RU" dirty="0" err="1">
                <a:latin typeface="Times New Roman" panose="02020603050405020304" pitchFamily="18" charset="0"/>
                <a:cs typeface="Times New Roman" panose="02020603050405020304" pitchFamily="18" charset="0"/>
              </a:rPr>
              <a:t>VarBC</a:t>
            </a:r>
            <a:r>
              <a:rPr lang="ru-RU" dirty="0">
                <a:latin typeface="Times New Roman" panose="02020603050405020304" pitchFamily="18" charset="0"/>
                <a:cs typeface="Times New Roman" panose="02020603050405020304" pitchFamily="18" charset="0"/>
              </a:rPr>
              <a:t>, другими словами, они обе упрощаются до множественной линейной регрессии</a:t>
            </a:r>
            <a:r>
              <a:rPr lang="ru-RU" dirty="0" smtClean="0">
                <a:latin typeface="Times New Roman" panose="02020603050405020304" pitchFamily="18" charset="0"/>
                <a:cs typeface="Times New Roman" panose="02020603050405020304" pitchFamily="18" charset="0"/>
              </a:rPr>
              <a:t>.</a:t>
            </a:r>
            <a:endParaRPr lang="ru-RU" dirty="0"/>
          </a:p>
        </p:txBody>
      </p:sp>
    </p:spTree>
    <p:extLst>
      <p:ext uri="{BB962C8B-B14F-4D97-AF65-F5344CB8AC3E}">
        <p14:creationId xmlns:p14="http://schemas.microsoft.com/office/powerpoint/2010/main" val="762890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4AED6E-6430-4604-9FC5-1C6EA637037E}"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19</a:t>
            </a:fld>
            <a:endParaRPr lang="ru-RU"/>
          </a:p>
        </p:txBody>
      </p:sp>
      <p:pic>
        <p:nvPicPr>
          <p:cNvPr id="5" name="Рисунок 4"/>
          <p:cNvPicPr>
            <a:picLocks noChangeAspect="1"/>
          </p:cNvPicPr>
          <p:nvPr/>
        </p:nvPicPr>
        <p:blipFill>
          <a:blip r:embed="rId2"/>
          <a:stretch>
            <a:fillRect/>
          </a:stretch>
        </p:blipFill>
        <p:spPr>
          <a:xfrm>
            <a:off x="2057900" y="1078196"/>
            <a:ext cx="7133640" cy="3816534"/>
          </a:xfrm>
          <a:prstGeom prst="rect">
            <a:avLst/>
          </a:prstGeom>
        </p:spPr>
      </p:pic>
      <p:sp>
        <p:nvSpPr>
          <p:cNvPr id="8" name="Прямоугольник 7"/>
          <p:cNvSpPr/>
          <p:nvPr/>
        </p:nvSpPr>
        <p:spPr>
          <a:xfrm>
            <a:off x="804672" y="182880"/>
            <a:ext cx="10552176" cy="646331"/>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Использование коррекции смещения нейронной </a:t>
            </a:r>
            <a:r>
              <a:rPr lang="ru-RU" dirty="0" smtClean="0">
                <a:latin typeface="Times New Roman" panose="02020603050405020304" pitchFamily="18" charset="0"/>
                <a:cs typeface="Times New Roman" panose="02020603050405020304" pitchFamily="18" charset="0"/>
              </a:rPr>
              <a:t>сетью, </a:t>
            </a:r>
            <a:r>
              <a:rPr lang="ru-RU" dirty="0">
                <a:latin typeface="Times New Roman" panose="02020603050405020304" pitchFamily="18" charset="0"/>
                <a:cs typeface="Times New Roman" panose="02020603050405020304" pitchFamily="18" charset="0"/>
              </a:rPr>
              <a:t>применяемой к смещению, зависящему от солнечной энергии, в специальном микроволновом </a:t>
            </a:r>
            <a:r>
              <a:rPr lang="ru-RU" dirty="0" err="1">
                <a:latin typeface="Times New Roman" panose="02020603050405020304" pitchFamily="18" charset="0"/>
                <a:cs typeface="Times New Roman" panose="02020603050405020304" pitchFamily="18" charset="0"/>
              </a:rPr>
              <a:t>тепловизоре</a:t>
            </a:r>
            <a:r>
              <a:rPr lang="ru-RU" dirty="0">
                <a:latin typeface="Times New Roman" panose="02020603050405020304" pitchFamily="18" charset="0"/>
                <a:cs typeface="Times New Roman" panose="02020603050405020304" pitchFamily="18" charset="0"/>
              </a:rPr>
              <a:t> / эхолоте (SSMIS).</a:t>
            </a:r>
          </a:p>
        </p:txBody>
      </p:sp>
      <p:sp>
        <p:nvSpPr>
          <p:cNvPr id="9" name="Прямоугольник 8"/>
          <p:cNvSpPr/>
          <p:nvPr/>
        </p:nvSpPr>
        <p:spPr>
          <a:xfrm>
            <a:off x="914400" y="5010234"/>
            <a:ext cx="9784080" cy="120032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Диаграммы </a:t>
            </a:r>
            <a:r>
              <a:rPr lang="ru-RU" dirty="0">
                <a:latin typeface="Times New Roman" panose="02020603050405020304" pitchFamily="18" charset="0"/>
                <a:cs typeface="Times New Roman" panose="02020603050405020304" pitchFamily="18" charset="0"/>
              </a:rPr>
              <a:t>смещения, показывающие </a:t>
            </a:r>
            <a:r>
              <a:rPr lang="ru-RU" b="1" dirty="0">
                <a:latin typeface="Times New Roman" panose="02020603050405020304" pitchFamily="18" charset="0"/>
                <a:cs typeface="Times New Roman" panose="02020603050405020304" pitchFamily="18" charset="0"/>
              </a:rPr>
              <a:t>(а)</a:t>
            </a:r>
            <a:r>
              <a:rPr lang="ru-RU" dirty="0">
                <a:latin typeface="Times New Roman" panose="02020603050405020304" pitchFamily="18" charset="0"/>
                <a:cs typeface="Times New Roman" panose="02020603050405020304" pitchFamily="18" charset="0"/>
              </a:rPr>
              <a:t> суточное смещение в градусах Кельвина между наблюдениями канала 11 SSMIS F-17 и моделированием IFS, стратифицированное по углу вокруг орбиты, и </a:t>
            </a:r>
            <a:r>
              <a:rPr lang="ru-RU" b="1" dirty="0">
                <a:latin typeface="Times New Roman" panose="02020603050405020304" pitchFamily="18" charset="0"/>
                <a:cs typeface="Times New Roman" panose="02020603050405020304" pitchFamily="18" charset="0"/>
              </a:rPr>
              <a:t>(b)</a:t>
            </a:r>
            <a:r>
              <a:rPr lang="ru-RU" dirty="0">
                <a:latin typeface="Times New Roman" panose="02020603050405020304" pitchFamily="18" charset="0"/>
                <a:cs typeface="Times New Roman" panose="02020603050405020304" pitchFamily="18" charset="0"/>
              </a:rPr>
              <a:t> смещение, полученное развивающейся нейронной сетью, которая затем используется в качестве модели прогнозирования смещения на следующий день.</a:t>
            </a:r>
          </a:p>
        </p:txBody>
      </p:sp>
    </p:spTree>
    <p:extLst>
      <p:ext uri="{BB962C8B-B14F-4D97-AF65-F5344CB8AC3E}">
        <p14:creationId xmlns:p14="http://schemas.microsoft.com/office/powerpoint/2010/main" val="1736485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B98A744-2368-4D42-B12F-26A082823333}"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2</a:t>
            </a:fld>
            <a:endParaRPr lang="ru-RU" dirty="0"/>
          </a:p>
        </p:txBody>
      </p:sp>
      <p:sp>
        <p:nvSpPr>
          <p:cNvPr id="5" name="Прямоугольник 4"/>
          <p:cNvSpPr/>
          <p:nvPr/>
        </p:nvSpPr>
        <p:spPr>
          <a:xfrm>
            <a:off x="860613" y="995606"/>
            <a:ext cx="10309411" cy="5355312"/>
          </a:xfrm>
          <a:prstGeom prst="rect">
            <a:avLst/>
          </a:prstGeom>
          <a:ln>
            <a:solidFill>
              <a:schemeClr val="accent1"/>
            </a:solidFill>
          </a:ln>
        </p:spPr>
        <p:txBody>
          <a:bodyPr wrap="square">
            <a:spAutoFit/>
          </a:bodyPr>
          <a:lstStyle/>
          <a:p>
            <a:pPr algn="ctr">
              <a:lnSpc>
                <a:spcPct val="150000"/>
              </a:lnSpc>
            </a:pPr>
            <a:r>
              <a:rPr lang="ru-RU" sz="2000" b="1" dirty="0" smtClean="0">
                <a:latin typeface="Times New Roman" panose="02020603050405020304" pitchFamily="18" charset="0"/>
                <a:cs typeface="Times New Roman" panose="02020603050405020304" pitchFamily="18" charset="0"/>
              </a:rPr>
              <a:t>В течение последнего десятилетия исследования в области искусственного интеллекта (ИИ), машинного обучения и больших объемов данных развивались беспрецедентными темпами, и теперь очевидно, что многим научным дисциплинам, в частности </a:t>
            </a:r>
            <a:r>
              <a:rPr lang="ru-RU" sz="2000" b="1" dirty="0" smtClean="0">
                <a:solidFill>
                  <a:srgbClr val="C00000"/>
                </a:solidFill>
                <a:latin typeface="Times New Roman" panose="02020603050405020304" pitchFamily="18" charset="0"/>
                <a:cs typeface="Times New Roman" panose="02020603050405020304" pitchFamily="18" charset="0"/>
              </a:rPr>
              <a:t>численному моделированию динамики погоды</a:t>
            </a:r>
            <a:r>
              <a:rPr lang="ru-RU" sz="2000" b="1" dirty="0" smtClean="0">
                <a:latin typeface="Times New Roman" panose="02020603050405020304" pitchFamily="18" charset="0"/>
                <a:cs typeface="Times New Roman" panose="02020603050405020304" pitchFamily="18" charset="0"/>
              </a:rPr>
              <a:t>, потребуется пересмотреть свои подходы в работе, чтобы максимально использовать эти разработки </a:t>
            </a:r>
          </a:p>
          <a:p>
            <a:pPr algn="ctr">
              <a:lnSpc>
                <a:spcPct val="150000"/>
              </a:lnSpc>
            </a:pPr>
            <a:r>
              <a:rPr lang="ru-RU" sz="2000" b="1" dirty="0" smtClean="0">
                <a:latin typeface="Times New Roman" panose="02020603050405020304" pitchFamily="18" charset="0"/>
                <a:cs typeface="Times New Roman" panose="02020603050405020304" pitchFamily="18" charset="0"/>
              </a:rPr>
              <a:t>(</a:t>
            </a:r>
            <a:r>
              <a:rPr lang="ru-RU" sz="2000" b="1" dirty="0" smtClean="0">
                <a:solidFill>
                  <a:srgbClr val="C00000"/>
                </a:solidFill>
                <a:latin typeface="Times New Roman" panose="02020603050405020304" pitchFamily="18" charset="0"/>
                <a:cs typeface="Times New Roman" panose="02020603050405020304" pitchFamily="18" charset="0"/>
              </a:rPr>
              <a:t>академик</a:t>
            </a:r>
            <a:r>
              <a:rPr lang="ru-RU" sz="2000" b="1" dirty="0" smtClean="0">
                <a:latin typeface="Times New Roman" panose="02020603050405020304" pitchFamily="18" charset="0"/>
                <a:cs typeface="Times New Roman" panose="02020603050405020304" pitchFamily="18" charset="0"/>
              </a:rPr>
              <a:t> </a:t>
            </a:r>
            <a:r>
              <a:rPr lang="ru-RU" sz="2400" b="1" dirty="0" smtClean="0">
                <a:solidFill>
                  <a:srgbClr val="C00000"/>
                </a:solidFill>
                <a:latin typeface="Times New Roman" panose="02020603050405020304" pitchFamily="18" charset="0"/>
                <a:cs typeface="Times New Roman" panose="02020603050405020304" pitchFamily="18" charset="0"/>
              </a:rPr>
              <a:t>В.П. Дымников, 2020</a:t>
            </a:r>
            <a:r>
              <a:rPr lang="ru-RU" sz="2000" b="1" dirty="0" smtClean="0">
                <a:latin typeface="Times New Roman" panose="02020603050405020304" pitchFamily="18" charset="0"/>
                <a:cs typeface="Times New Roman" panose="02020603050405020304" pitchFamily="18" charset="0"/>
              </a:rPr>
              <a:t>). </a:t>
            </a:r>
          </a:p>
          <a:p>
            <a:pPr algn="just">
              <a:lnSpc>
                <a:spcPct val="150000"/>
              </a:lnSpc>
            </a:pPr>
            <a:endParaRPr lang="ru-RU" sz="2000" dirty="0" smtClean="0">
              <a:latin typeface="Times New Roman" panose="02020603050405020304" pitchFamily="18" charset="0"/>
              <a:cs typeface="Times New Roman" panose="02020603050405020304" pitchFamily="18" charset="0"/>
            </a:endParaRPr>
          </a:p>
          <a:p>
            <a:pPr algn="just">
              <a:lnSpc>
                <a:spcPct val="150000"/>
              </a:lnSpc>
            </a:pPr>
            <a:r>
              <a:rPr lang="ru-RU" sz="2000" dirty="0" smtClean="0">
                <a:latin typeface="Times New Roman" panose="02020603050405020304" pitchFamily="18" charset="0"/>
                <a:cs typeface="Times New Roman" panose="02020603050405020304" pitchFamily="18" charset="0"/>
              </a:rPr>
              <a:t>Искусственный интеллект и машинное обучение открывают большие возможности в рамках процесса </a:t>
            </a:r>
            <a:r>
              <a:rPr lang="ru-RU" sz="2000" b="1" dirty="0" smtClean="0">
                <a:solidFill>
                  <a:srgbClr val="FF0000"/>
                </a:solidFill>
                <a:latin typeface="Times New Roman" panose="02020603050405020304" pitchFamily="18" charset="0"/>
                <a:cs typeface="Times New Roman" panose="02020603050405020304" pitchFamily="18" charset="0"/>
              </a:rPr>
              <a:t>численного прогнозирования погоды (ЧПП) и климатического обслуживания</a:t>
            </a:r>
            <a:r>
              <a:rPr lang="ru-RU" sz="2000" dirty="0" smtClean="0">
                <a:latin typeface="Times New Roman" panose="02020603050405020304" pitchFamily="18" charset="0"/>
                <a:cs typeface="Times New Roman" panose="02020603050405020304" pitchFamily="18" charset="0"/>
              </a:rPr>
              <a:t>, и научное сообщество в настоящее время изучает, как новые возможности ИИ и машинного обучения изменят будущее науки о Земной Системе.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3705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17418" y="390942"/>
            <a:ext cx="10460182" cy="5493812"/>
          </a:xfrm>
          <a:prstGeom prst="rect">
            <a:avLst/>
          </a:prstGeom>
        </p:spPr>
        <p:txBody>
          <a:bodyPr wrap="square">
            <a:spAutoFit/>
          </a:bodyPr>
          <a:lstStyle/>
          <a:p>
            <a:pPr algn="ctr">
              <a:lnSpc>
                <a:spcPct val="150000"/>
              </a:lnSpc>
            </a:pPr>
            <a:r>
              <a:rPr lang="ru-RU" b="1" dirty="0" smtClean="0">
                <a:solidFill>
                  <a:srgbClr val="FF0000"/>
                </a:solidFill>
                <a:latin typeface="Times New Roman" panose="02020603050405020304" pitchFamily="18" charset="0"/>
                <a:cs typeface="Times New Roman" panose="02020603050405020304" pitchFamily="18" charset="0"/>
              </a:rPr>
              <a:t>Проект недалекого будущего</a:t>
            </a:r>
            <a:endParaRPr lang="en-US" b="1" dirty="0" smtClean="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ru-RU" b="1" dirty="0" smtClean="0">
                <a:solidFill>
                  <a:srgbClr val="FF0000"/>
                </a:solidFill>
                <a:latin typeface="Times New Roman" panose="02020603050405020304" pitchFamily="18" charset="0"/>
                <a:cs typeface="Times New Roman" panose="02020603050405020304" pitchFamily="18" charset="0"/>
              </a:rPr>
              <a:t>Есть много интересных областей применения машинного обучения  для улучшения  прогнозов погоды и климата. Мы только начинаем изучать потенциал машинное обучение в разных областях численного прогноза погоды/климата, химической погоды, гидрологических прогнозах.</a:t>
            </a:r>
          </a:p>
          <a:p>
            <a:pPr algn="just">
              <a:lnSpc>
                <a:spcPct val="150000"/>
              </a:lnSpc>
            </a:pPr>
            <a:r>
              <a:rPr lang="ru-RU" dirty="0" smtClean="0">
                <a:latin typeface="Times New Roman" panose="02020603050405020304" pitchFamily="18" charset="0"/>
                <a:cs typeface="Times New Roman" panose="02020603050405020304" pitchFamily="18" charset="0"/>
              </a:rPr>
              <a:t>Мы стремимся делать более точные прогнозы погоды/климата, используя методы машинного обучения. Традиционное методы прогнозирования погоды основаны на физическом моделировании с использованием уравнений геофизической гидродинамики. Однако система дифференциальных уравнения управляют этими процессами, которые</a:t>
            </a:r>
            <a:r>
              <a:rPr lang="en-US"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неустойчив</a:t>
            </a:r>
            <a:r>
              <a:rPr lang="en-US" dirty="0" smtClean="0">
                <a:latin typeface="Times New Roman" panose="02020603050405020304" pitchFamily="18" charset="0"/>
                <a:cs typeface="Times New Roman" panose="02020603050405020304" pitchFamily="18" charset="0"/>
              </a:rPr>
              <a:t>s</a:t>
            </a:r>
            <a:r>
              <a:rPr lang="ru-RU" dirty="0" smtClean="0">
                <a:latin typeface="Times New Roman" panose="02020603050405020304" pitchFamily="18" charset="0"/>
                <a:cs typeface="Times New Roman" panose="02020603050405020304" pitchFamily="18" charset="0"/>
              </a:rPr>
              <a:t> по отношению к возмущениям, и, возможно, данный подход мог бы быть более надежным и достигать более высокой точности. Идея, лежащая в основе проекта, заключается в том, чтобы использовать то, что мы знаем о прошлых тенденциях, чтобы сделать прогноз, например, суточных высоких и низких температур, сильных осадков и т.д. в данном  районе. Чтобы сузить масштаб проекта, можно ограничиться только погодой в мегаполисах…</a:t>
            </a:r>
            <a:r>
              <a:rPr lang="en-US"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99455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4AED6E-6430-4604-9FC5-1C6EA637037E}" type="datetime1">
              <a:rPr lang="ru-RU" smtClean="0"/>
              <a:t>21.10.2021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21</a:t>
            </a:fld>
            <a:endParaRPr lang="ru-RU"/>
          </a:p>
        </p:txBody>
      </p:sp>
      <p:sp>
        <p:nvSpPr>
          <p:cNvPr id="5" name="Прямоугольник 4"/>
          <p:cNvSpPr/>
          <p:nvPr/>
        </p:nvSpPr>
        <p:spPr>
          <a:xfrm>
            <a:off x="603504" y="294376"/>
            <a:ext cx="10716768" cy="5909310"/>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Литература</a:t>
            </a:r>
          </a:p>
          <a:p>
            <a:pPr algn="just"/>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1.</a:t>
            </a:r>
            <a:r>
              <a:rPr lang="en-US" dirty="0" smtClean="0">
                <a:latin typeface="Times New Roman" panose="02020603050405020304" pitchFamily="18" charset="0"/>
                <a:cs typeface="Times New Roman" panose="02020603050405020304" pitchFamily="18" charset="0"/>
              </a:rPr>
              <a:t>O’Gorman</a:t>
            </a:r>
            <a:r>
              <a:rPr lang="en-US" dirty="0">
                <a:latin typeface="Times New Roman" panose="02020603050405020304" pitchFamily="18" charset="0"/>
                <a:cs typeface="Times New Roman" panose="02020603050405020304" pitchFamily="18" charset="0"/>
              </a:rPr>
              <a:t>, P. A. &amp; Dwyer, J. G. Using machine learning to parameterize </a:t>
            </a:r>
            <a:r>
              <a:rPr lang="en-US" dirty="0" smtClean="0">
                <a:latin typeface="Times New Roman" panose="02020603050405020304" pitchFamily="18" charset="0"/>
                <a:cs typeface="Times New Roman" panose="02020603050405020304" pitchFamily="18" charset="0"/>
              </a:rPr>
              <a:t>moist</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convection</a:t>
            </a:r>
            <a:r>
              <a:rPr lang="en-US" dirty="0">
                <a:latin typeface="Times New Roman" panose="02020603050405020304" pitchFamily="18" charset="0"/>
                <a:cs typeface="Times New Roman" panose="02020603050405020304" pitchFamily="18" charset="0"/>
              </a:rPr>
              <a:t>: Potential for modeling of climate, climate change, and </a:t>
            </a:r>
            <a:r>
              <a:rPr lang="en-US" dirty="0" smtClean="0">
                <a:latin typeface="Times New Roman" panose="02020603050405020304" pitchFamily="18" charset="0"/>
                <a:cs typeface="Times New Roman" panose="02020603050405020304" pitchFamily="18" charset="0"/>
              </a:rPr>
              <a:t>extreme</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events</a:t>
            </a:r>
            <a:r>
              <a:rPr lang="en-US" dirty="0">
                <a:latin typeface="Times New Roman" panose="02020603050405020304" pitchFamily="18" charset="0"/>
                <a:cs typeface="Times New Roman" panose="02020603050405020304" pitchFamily="18" charset="0"/>
              </a:rPr>
              <a:t>. J. Adv. Model. Earth Sys. 10, 2548–2563 (2018).</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Krasnopolsky</a:t>
            </a:r>
            <a:r>
              <a:rPr lang="en-US" dirty="0">
                <a:latin typeface="Times New Roman" panose="02020603050405020304" pitchFamily="18" charset="0"/>
                <a:cs typeface="Times New Roman" panose="02020603050405020304" pitchFamily="18" charset="0"/>
              </a:rPr>
              <a:t>, V. M., Fox-</a:t>
            </a:r>
            <a:r>
              <a:rPr lang="en-US" dirty="0" err="1">
                <a:latin typeface="Times New Roman" panose="02020603050405020304" pitchFamily="18" charset="0"/>
                <a:cs typeface="Times New Roman" panose="02020603050405020304" pitchFamily="18" charset="0"/>
              </a:rPr>
              <a:t>Rabinovitz</a:t>
            </a:r>
            <a:r>
              <a:rPr lang="en-US" dirty="0">
                <a:latin typeface="Times New Roman" panose="02020603050405020304" pitchFamily="18" charset="0"/>
                <a:cs typeface="Times New Roman" panose="02020603050405020304" pitchFamily="18" charset="0"/>
              </a:rPr>
              <a:t>, M. S. &amp; </a:t>
            </a:r>
            <a:r>
              <a:rPr lang="en-US" dirty="0" err="1">
                <a:latin typeface="Times New Roman" panose="02020603050405020304" pitchFamily="18" charset="0"/>
                <a:cs typeface="Times New Roman" panose="02020603050405020304" pitchFamily="18" charset="0"/>
              </a:rPr>
              <a:t>Belochitski</a:t>
            </a:r>
            <a:r>
              <a:rPr lang="en-US" dirty="0">
                <a:latin typeface="Times New Roman" panose="02020603050405020304" pitchFamily="18" charset="0"/>
                <a:cs typeface="Times New Roman" panose="02020603050405020304" pitchFamily="18" charset="0"/>
              </a:rPr>
              <a:t>, A. A. Using </a:t>
            </a:r>
            <a:r>
              <a:rPr lang="en-US" dirty="0" smtClean="0">
                <a:latin typeface="Times New Roman" panose="02020603050405020304" pitchFamily="18" charset="0"/>
                <a:cs typeface="Times New Roman" panose="02020603050405020304" pitchFamily="18" charset="0"/>
              </a:rPr>
              <a:t>ensemble</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of </a:t>
            </a:r>
            <a:r>
              <a:rPr lang="en-US" dirty="0">
                <a:latin typeface="Times New Roman" panose="02020603050405020304" pitchFamily="18" charset="0"/>
                <a:cs typeface="Times New Roman" panose="02020603050405020304" pitchFamily="18" charset="0"/>
              </a:rPr>
              <a:t>neural networks to learn stochastic convection parameterizations </a:t>
            </a:r>
            <a:r>
              <a:rPr lang="en-US" dirty="0" smtClean="0">
                <a:latin typeface="Times New Roman" panose="02020603050405020304" pitchFamily="18" charset="0"/>
                <a:cs typeface="Times New Roman" panose="02020603050405020304" pitchFamily="18" charset="0"/>
              </a:rPr>
              <a:t>for</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climate </a:t>
            </a:r>
            <a:r>
              <a:rPr lang="en-US" dirty="0">
                <a:latin typeface="Times New Roman" panose="02020603050405020304" pitchFamily="18" charset="0"/>
                <a:cs typeface="Times New Roman" panose="02020603050405020304" pitchFamily="18" charset="0"/>
              </a:rPr>
              <a:t>and numerical weather prediction models from data simulated by a </a:t>
            </a:r>
            <a:r>
              <a:rPr lang="en-US" dirty="0" smtClean="0">
                <a:latin typeface="Times New Roman" panose="02020603050405020304" pitchFamily="18" charset="0"/>
                <a:cs typeface="Times New Roman" panose="02020603050405020304" pitchFamily="18" charset="0"/>
              </a:rPr>
              <a:t>cloud</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resolving </a:t>
            </a:r>
            <a:r>
              <a:rPr lang="en-US" dirty="0">
                <a:latin typeface="Times New Roman" panose="02020603050405020304" pitchFamily="18" charset="0"/>
                <a:cs typeface="Times New Roman" panose="02020603050405020304" pitchFamily="18" charset="0"/>
              </a:rPr>
              <a:t>model. Adv. </a:t>
            </a:r>
            <a:r>
              <a:rPr lang="en-US" dirty="0" err="1">
                <a:latin typeface="Times New Roman" panose="02020603050405020304" pitchFamily="18" charset="0"/>
                <a:cs typeface="Times New Roman" panose="02020603050405020304" pitchFamily="18" charset="0"/>
              </a:rPr>
              <a:t>Artif</a:t>
            </a:r>
            <a:r>
              <a:rPr lang="en-US" dirty="0">
                <a:latin typeface="Times New Roman" panose="02020603050405020304" pitchFamily="18" charset="0"/>
                <a:cs typeface="Times New Roman" panose="02020603050405020304" pitchFamily="18" charset="0"/>
              </a:rPr>
              <a:t>. Neural Syst. 2013, 1–13 (2013).</a:t>
            </a:r>
          </a:p>
          <a:p>
            <a:pPr algn="just"/>
            <a:r>
              <a:rPr lang="ru-RU" dirty="0" smtClean="0">
                <a:latin typeface="Times New Roman" panose="02020603050405020304" pitchFamily="18" charset="0"/>
                <a:cs typeface="Times New Roman" panose="02020603050405020304" pitchFamily="18" charset="0"/>
              </a:rPr>
              <a:t>3.</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Gentine</a:t>
            </a:r>
            <a:r>
              <a:rPr lang="en-US" dirty="0">
                <a:latin typeface="Times New Roman" panose="02020603050405020304" pitchFamily="18" charset="0"/>
                <a:cs typeface="Times New Roman" panose="02020603050405020304" pitchFamily="18" charset="0"/>
              </a:rPr>
              <a:t>, P., Pritchard, M., Rasp, S., </a:t>
            </a:r>
            <a:r>
              <a:rPr lang="en-US" dirty="0" err="1">
                <a:latin typeface="Times New Roman" panose="02020603050405020304" pitchFamily="18" charset="0"/>
                <a:cs typeface="Times New Roman" panose="02020603050405020304" pitchFamily="18" charset="0"/>
              </a:rPr>
              <a:t>Reinaudi</a:t>
            </a:r>
            <a:r>
              <a:rPr lang="en-US" dirty="0">
                <a:latin typeface="Times New Roman" panose="02020603050405020304" pitchFamily="18" charset="0"/>
                <a:cs typeface="Times New Roman" panose="02020603050405020304" pitchFamily="18" charset="0"/>
              </a:rPr>
              <a:t>, G. &amp; </a:t>
            </a:r>
            <a:r>
              <a:rPr lang="en-US" dirty="0" err="1">
                <a:latin typeface="Times New Roman" panose="02020603050405020304" pitchFamily="18" charset="0"/>
                <a:cs typeface="Times New Roman" panose="02020603050405020304" pitchFamily="18" charset="0"/>
              </a:rPr>
              <a:t>Yacalis</a:t>
            </a:r>
            <a:r>
              <a:rPr lang="en-US" dirty="0">
                <a:latin typeface="Times New Roman" panose="02020603050405020304" pitchFamily="18" charset="0"/>
                <a:cs typeface="Times New Roman" panose="02020603050405020304" pitchFamily="18" charset="0"/>
              </a:rPr>
              <a:t>, G. Could </a:t>
            </a:r>
            <a:r>
              <a:rPr lang="en-US" dirty="0" smtClean="0">
                <a:latin typeface="Times New Roman" panose="02020603050405020304" pitchFamily="18" charset="0"/>
                <a:cs typeface="Times New Roman" panose="02020603050405020304" pitchFamily="18" charset="0"/>
              </a:rPr>
              <a:t>machine</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learning </a:t>
            </a:r>
            <a:r>
              <a:rPr lang="en-US" dirty="0">
                <a:latin typeface="Times New Roman" panose="02020603050405020304" pitchFamily="18" charset="0"/>
                <a:cs typeface="Times New Roman" panose="02020603050405020304" pitchFamily="18" charset="0"/>
              </a:rPr>
              <a:t>break the convection parameterization deadlock? </a:t>
            </a:r>
            <a:r>
              <a:rPr lang="en-US" dirty="0" err="1">
                <a:latin typeface="Times New Roman" panose="02020603050405020304" pitchFamily="18" charset="0"/>
                <a:cs typeface="Times New Roman" panose="02020603050405020304" pitchFamily="18" charset="0"/>
              </a:rPr>
              <a:t>Geophys</a:t>
            </a:r>
            <a:r>
              <a:rPr lang="en-US" dirty="0">
                <a:latin typeface="Times New Roman" panose="02020603050405020304" pitchFamily="18" charset="0"/>
                <a:cs typeface="Times New Roman" panose="02020603050405020304" pitchFamily="18" charset="0"/>
              </a:rPr>
              <a:t>. Res. Lett</a:t>
            </a:r>
            <a:r>
              <a:rPr lang="en-US"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45</a:t>
            </a:r>
            <a:r>
              <a:rPr lang="en-US" dirty="0">
                <a:latin typeface="Times New Roman" panose="02020603050405020304" pitchFamily="18" charset="0"/>
                <a:cs typeface="Times New Roman" panose="02020603050405020304" pitchFamily="18" charset="0"/>
              </a:rPr>
              <a:t>, 5742–5751 (2018</a:t>
            </a:r>
            <a:r>
              <a:rPr lang="en-US" dirty="0" smtClean="0">
                <a:latin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4.</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Rasp, S., Pritchard, M. S. &amp; </a:t>
            </a:r>
            <a:r>
              <a:rPr lang="en-US" dirty="0" err="1">
                <a:latin typeface="Times New Roman" panose="02020603050405020304" pitchFamily="18" charset="0"/>
                <a:cs typeface="Times New Roman" panose="02020603050405020304" pitchFamily="18" charset="0"/>
              </a:rPr>
              <a:t>Gentine</a:t>
            </a:r>
            <a:r>
              <a:rPr lang="en-US" dirty="0">
                <a:latin typeface="Times New Roman" panose="02020603050405020304" pitchFamily="18" charset="0"/>
                <a:cs typeface="Times New Roman" panose="02020603050405020304" pitchFamily="18" charset="0"/>
              </a:rPr>
              <a:t>, P. Deep learning to represent </a:t>
            </a:r>
            <a:r>
              <a:rPr lang="en-US" dirty="0" smtClean="0">
                <a:latin typeface="Times New Roman" panose="02020603050405020304" pitchFamily="18" charset="0"/>
                <a:cs typeface="Times New Roman" panose="02020603050405020304" pitchFamily="18" charset="0"/>
              </a:rPr>
              <a:t>subgrid</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processes </a:t>
            </a:r>
            <a:r>
              <a:rPr lang="en-US" dirty="0">
                <a:latin typeface="Times New Roman" panose="02020603050405020304" pitchFamily="18" charset="0"/>
                <a:cs typeface="Times New Roman" panose="02020603050405020304" pitchFamily="18" charset="0"/>
              </a:rPr>
              <a:t>in climate models. Proc. Natl. Acad. Sci. U.S.A. 115, </a:t>
            </a:r>
            <a:r>
              <a:rPr lang="en-US" dirty="0" smtClean="0">
                <a:latin typeface="Times New Roman" panose="02020603050405020304" pitchFamily="18" charset="0"/>
                <a:cs typeface="Times New Roman" panose="02020603050405020304" pitchFamily="18" charset="0"/>
              </a:rPr>
              <a:t>9684–9689</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2018).</a:t>
            </a:r>
          </a:p>
          <a:p>
            <a:pPr algn="just"/>
            <a:r>
              <a:rPr lang="ru-RU" dirty="0" smtClean="0">
                <a:latin typeface="Times New Roman" panose="02020603050405020304" pitchFamily="18" charset="0"/>
                <a:cs typeface="Times New Roman" panose="02020603050405020304" pitchFamily="18" charset="0"/>
              </a:rPr>
              <a:t>5. </a:t>
            </a:r>
            <a:r>
              <a:rPr lang="en-US" dirty="0" smtClean="0">
                <a:latin typeface="Times New Roman" panose="02020603050405020304" pitchFamily="18" charset="0"/>
                <a:cs typeface="Times New Roman" panose="02020603050405020304" pitchFamily="18" charset="0"/>
              </a:rPr>
              <a:t>O’Gorman</a:t>
            </a:r>
            <a:r>
              <a:rPr lang="en-US" dirty="0">
                <a:latin typeface="Times New Roman" panose="02020603050405020304" pitchFamily="18" charset="0"/>
                <a:cs typeface="Times New Roman" panose="02020603050405020304" pitchFamily="18" charset="0"/>
              </a:rPr>
              <a:t>, P. A. &amp; Dwyer, J. G. Using machine learning to parameterize </a:t>
            </a:r>
            <a:r>
              <a:rPr lang="en-US" dirty="0" smtClean="0">
                <a:latin typeface="Times New Roman" panose="02020603050405020304" pitchFamily="18" charset="0"/>
                <a:cs typeface="Times New Roman" panose="02020603050405020304" pitchFamily="18" charset="0"/>
              </a:rPr>
              <a:t>moist</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convection</a:t>
            </a:r>
            <a:r>
              <a:rPr lang="en-US" dirty="0">
                <a:latin typeface="Times New Roman" panose="02020603050405020304" pitchFamily="18" charset="0"/>
                <a:cs typeface="Times New Roman" panose="02020603050405020304" pitchFamily="18" charset="0"/>
              </a:rPr>
              <a:t>: Potential for modeling of climate, climate change, and </a:t>
            </a:r>
            <a:r>
              <a:rPr lang="en-US" dirty="0" smtClean="0">
                <a:latin typeface="Times New Roman" panose="02020603050405020304" pitchFamily="18" charset="0"/>
                <a:cs typeface="Times New Roman" panose="02020603050405020304" pitchFamily="18" charset="0"/>
              </a:rPr>
              <a:t>extreme</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events</a:t>
            </a:r>
            <a:r>
              <a:rPr lang="en-US" dirty="0">
                <a:latin typeface="Times New Roman" panose="02020603050405020304" pitchFamily="18" charset="0"/>
                <a:cs typeface="Times New Roman" panose="02020603050405020304" pitchFamily="18" charset="0"/>
              </a:rPr>
              <a:t>. J. Adv. Model. Earth Sys. 10, 2548–2563 (2018).</a:t>
            </a:r>
          </a:p>
          <a:p>
            <a:pPr algn="just"/>
            <a:r>
              <a:rPr lang="ru-RU" dirty="0" smtClean="0">
                <a:latin typeface="Times New Roman" panose="02020603050405020304" pitchFamily="18" charset="0"/>
                <a:cs typeface="Times New Roman" panose="02020603050405020304" pitchFamily="18" charset="0"/>
              </a:rPr>
              <a:t>6.</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Brenowitz</a:t>
            </a:r>
            <a:r>
              <a:rPr lang="en-US" dirty="0">
                <a:latin typeface="Times New Roman" panose="02020603050405020304" pitchFamily="18" charset="0"/>
                <a:cs typeface="Times New Roman" panose="02020603050405020304" pitchFamily="18" charset="0"/>
              </a:rPr>
              <a:t>, N. D. &amp; Bretherton, C. S. Prognostic validation of a neural </a:t>
            </a:r>
            <a:r>
              <a:rPr lang="en-US" dirty="0" smtClean="0">
                <a:latin typeface="Times New Roman" panose="02020603050405020304" pitchFamily="18" charset="0"/>
                <a:cs typeface="Times New Roman" panose="02020603050405020304" pitchFamily="18" charset="0"/>
              </a:rPr>
              <a:t>network</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unified </a:t>
            </a:r>
            <a:r>
              <a:rPr lang="en-US" dirty="0">
                <a:latin typeface="Times New Roman" panose="02020603050405020304" pitchFamily="18" charset="0"/>
                <a:cs typeface="Times New Roman" panose="02020603050405020304" pitchFamily="18" charset="0"/>
              </a:rPr>
              <a:t>physics parameterization. </a:t>
            </a:r>
            <a:r>
              <a:rPr lang="en-US" dirty="0" err="1">
                <a:latin typeface="Times New Roman" panose="02020603050405020304" pitchFamily="18" charset="0"/>
                <a:cs typeface="Times New Roman" panose="02020603050405020304" pitchFamily="18" charset="0"/>
              </a:rPr>
              <a:t>Geophys</a:t>
            </a:r>
            <a:r>
              <a:rPr lang="en-US" dirty="0">
                <a:latin typeface="Times New Roman" panose="02020603050405020304" pitchFamily="18" charset="0"/>
                <a:cs typeface="Times New Roman" panose="02020603050405020304" pitchFamily="18" charset="0"/>
              </a:rPr>
              <a:t>. Res. Lett. 45, 6289–6298 (2018).</a:t>
            </a:r>
          </a:p>
          <a:p>
            <a:pPr algn="just"/>
            <a:r>
              <a:rPr lang="ru-RU" dirty="0" smtClean="0">
                <a:latin typeface="Times New Roman" panose="02020603050405020304" pitchFamily="18" charset="0"/>
                <a:cs typeface="Times New Roman" panose="02020603050405020304" pitchFamily="18" charset="0"/>
              </a:rPr>
              <a:t>7.</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Brenowitz</a:t>
            </a:r>
            <a:r>
              <a:rPr lang="en-US" dirty="0">
                <a:latin typeface="Times New Roman" panose="02020603050405020304" pitchFamily="18" charset="0"/>
                <a:cs typeface="Times New Roman" panose="02020603050405020304" pitchFamily="18" charset="0"/>
              </a:rPr>
              <a:t>, N. D. &amp; Bretherton, C. S. Spatially extended tests of a </a:t>
            </a:r>
            <a:r>
              <a:rPr lang="en-US" dirty="0" smtClean="0">
                <a:latin typeface="Times New Roman" panose="02020603050405020304" pitchFamily="18" charset="0"/>
                <a:cs typeface="Times New Roman" panose="02020603050405020304" pitchFamily="18" charset="0"/>
              </a:rPr>
              <a:t>neural</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network </a:t>
            </a:r>
            <a:r>
              <a:rPr lang="en-US" dirty="0">
                <a:latin typeface="Times New Roman" panose="02020603050405020304" pitchFamily="18" charset="0"/>
                <a:cs typeface="Times New Roman" panose="02020603050405020304" pitchFamily="18" charset="0"/>
              </a:rPr>
              <a:t>parametrization trained by coarse-graining. J. Adv. Model. Earth Sys</a:t>
            </a:r>
            <a:r>
              <a:rPr lang="en-US"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11</a:t>
            </a:r>
            <a:r>
              <a:rPr lang="en-US" dirty="0">
                <a:latin typeface="Times New Roman" panose="02020603050405020304" pitchFamily="18" charset="0"/>
                <a:cs typeface="Times New Roman" panose="02020603050405020304" pitchFamily="18" charset="0"/>
              </a:rPr>
              <a:t>, 2727–2744 (2019).</a:t>
            </a:r>
          </a:p>
          <a:p>
            <a:pPr algn="just"/>
            <a:r>
              <a:rPr lang="ru-RU" dirty="0" smtClean="0">
                <a:latin typeface="Times New Roman" panose="02020603050405020304" pitchFamily="18" charset="0"/>
                <a:cs typeface="Times New Roman" panose="02020603050405020304" pitchFamily="18" charset="0"/>
              </a:rPr>
              <a:t>8.</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Bolton, T. &amp; </a:t>
            </a:r>
            <a:r>
              <a:rPr lang="en-US" dirty="0" err="1">
                <a:latin typeface="Times New Roman" panose="02020603050405020304" pitchFamily="18" charset="0"/>
                <a:cs typeface="Times New Roman" panose="02020603050405020304" pitchFamily="18" charset="0"/>
              </a:rPr>
              <a:t>Zanna</a:t>
            </a:r>
            <a:r>
              <a:rPr lang="en-US" dirty="0">
                <a:latin typeface="Times New Roman" panose="02020603050405020304" pitchFamily="18" charset="0"/>
                <a:cs typeface="Times New Roman" panose="02020603050405020304" pitchFamily="18" charset="0"/>
              </a:rPr>
              <a:t>, L. Applications of deep learning to ocean data </a:t>
            </a:r>
            <a:r>
              <a:rPr lang="en-US" dirty="0" smtClean="0">
                <a:latin typeface="Times New Roman" panose="02020603050405020304" pitchFamily="18" charset="0"/>
                <a:cs typeface="Times New Roman" panose="02020603050405020304" pitchFamily="18" charset="0"/>
              </a:rPr>
              <a:t>inference</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and </a:t>
            </a:r>
            <a:r>
              <a:rPr lang="en-US" dirty="0">
                <a:latin typeface="Times New Roman" panose="02020603050405020304" pitchFamily="18" charset="0"/>
                <a:cs typeface="Times New Roman" panose="02020603050405020304" pitchFamily="18" charset="0"/>
              </a:rPr>
              <a:t>subgrid parameterization. J. Adv. Model. Earth Sys. 11, 376–399 (2019</a:t>
            </a:r>
            <a:r>
              <a:rPr lang="en-US" dirty="0" smtClean="0">
                <a:latin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9.</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Breiman</a:t>
            </a:r>
            <a:r>
              <a:rPr lang="en-US" dirty="0">
                <a:latin typeface="Times New Roman" panose="02020603050405020304" pitchFamily="18" charset="0"/>
                <a:cs typeface="Times New Roman" panose="02020603050405020304" pitchFamily="18" charset="0"/>
              </a:rPr>
              <a:t>, L. Random forests. Machine learning 45, 5–32 (2001).</a:t>
            </a:r>
          </a:p>
          <a:p>
            <a:pPr algn="just"/>
            <a:r>
              <a:rPr lang="ru-RU" dirty="0" smtClean="0">
                <a:latin typeface="Times New Roman" panose="02020603050405020304" pitchFamily="18" charset="0"/>
                <a:cs typeface="Times New Roman" panose="02020603050405020304" pitchFamily="18" charset="0"/>
              </a:rPr>
              <a:t>10.</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Hastie, T., </a:t>
            </a:r>
            <a:r>
              <a:rPr lang="en-US" dirty="0" err="1">
                <a:latin typeface="Times New Roman" panose="02020603050405020304" pitchFamily="18" charset="0"/>
                <a:cs typeface="Times New Roman" panose="02020603050405020304" pitchFamily="18" charset="0"/>
              </a:rPr>
              <a:t>Tibshirani</a:t>
            </a:r>
            <a:r>
              <a:rPr lang="en-US" dirty="0">
                <a:latin typeface="Times New Roman" panose="02020603050405020304" pitchFamily="18" charset="0"/>
                <a:cs typeface="Times New Roman" panose="02020603050405020304" pitchFamily="18" charset="0"/>
              </a:rPr>
              <a:t>, R. &amp; Friedman, J. The elements of statistical </a:t>
            </a:r>
            <a:r>
              <a:rPr lang="en-US" dirty="0" smtClean="0">
                <a:latin typeface="Times New Roman" panose="02020603050405020304" pitchFamily="18" charset="0"/>
                <a:cs typeface="Times New Roman" panose="02020603050405020304" pitchFamily="18" charset="0"/>
              </a:rPr>
              <a:t>learning</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Springer, 2001), 2nd </a:t>
            </a:r>
            <a:r>
              <a:rPr lang="en-US" dirty="0" err="1">
                <a:latin typeface="Times New Roman" panose="02020603050405020304" pitchFamily="18" charset="0"/>
                <a:cs typeface="Times New Roman" panose="02020603050405020304" pitchFamily="18" charset="0"/>
              </a:rPr>
              <a:t>edn</a:t>
            </a:r>
            <a:r>
              <a:rPr lang="en-US"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947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4AED6E-6430-4604-9FC5-1C6EA637037E}"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3</a:t>
            </a:fld>
            <a:endParaRPr lang="ru-RU"/>
          </a:p>
        </p:txBody>
      </p:sp>
      <p:sp>
        <p:nvSpPr>
          <p:cNvPr id="5" name="Прямоугольник 4"/>
          <p:cNvSpPr/>
          <p:nvPr/>
        </p:nvSpPr>
        <p:spPr>
          <a:xfrm>
            <a:off x="603504" y="709410"/>
            <a:ext cx="11301984" cy="5493812"/>
          </a:xfrm>
          <a:prstGeom prst="rect">
            <a:avLst/>
          </a:prstGeom>
        </p:spPr>
        <p:txBody>
          <a:bodyPr wrap="square">
            <a:spAutoFit/>
          </a:bodyPr>
          <a:lstStyle/>
          <a:p>
            <a:pPr algn="just">
              <a:lnSpc>
                <a:spcPct val="150000"/>
              </a:lnSpc>
            </a:pPr>
            <a:r>
              <a:rPr lang="ru-RU" dirty="0">
                <a:latin typeface="Times New Roman" panose="02020603050405020304" pitchFamily="18" charset="0"/>
                <a:cs typeface="Times New Roman" panose="02020603050405020304" pitchFamily="18" charset="0"/>
              </a:rPr>
              <a:t>Искусственный интеллект (ИИ) - это стремительно развивающаяся область компьютерных технологий, которая, как ожидается, коренным образом изменит многие аспекты нашего общества. Методы искусственного интеллекта используются для анализа больших объемов неструктурированных и разнородных данных, а также для обнаружения и использования сложных и запутанных отношений между этими данными без обращения к явному аналитическому анализу этих отношений. Эти методы искусственного интеллекта неизбежны, чтобы разобраться в быстро растущем потоке данных и ответить на новые сложные требования в прогнозировании погоды (WF), мониторинге климата (CM) и декадном прогнозировании (DP). Использование методов искусственного интеллекта может одновременно привести к: (1) сокращению усилий в </a:t>
            </a:r>
            <a:r>
              <a:rPr lang="ru-RU" dirty="0" smtClean="0">
                <a:latin typeface="Times New Roman" panose="02020603050405020304" pitchFamily="18" charset="0"/>
                <a:cs typeface="Times New Roman" panose="02020603050405020304" pitchFamily="18" charset="0"/>
              </a:rPr>
              <a:t>развитии</a:t>
            </a:r>
            <a:r>
              <a:rPr lang="en-US"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человеческого</a:t>
            </a:r>
            <a:r>
              <a:rPr lang="en-US"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потенциала, </a:t>
            </a:r>
            <a:r>
              <a:rPr lang="ru-RU" dirty="0">
                <a:latin typeface="Times New Roman" panose="02020603050405020304" pitchFamily="18" charset="0"/>
                <a:cs typeface="Times New Roman" panose="02020603050405020304" pitchFamily="18" charset="0"/>
              </a:rPr>
              <a:t>(2) более эффективному использованию вычислительных ресурсов и (3) повышению качества прогнозов</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gn="just">
              <a:lnSpc>
                <a:spcPct val="150000"/>
              </a:lnSpc>
            </a:pPr>
            <a:r>
              <a:rPr lang="ru-RU" dirty="0" smtClean="0">
                <a:latin typeface="Times New Roman" panose="02020603050405020304" pitchFamily="18" charset="0"/>
                <a:cs typeface="Times New Roman" panose="02020603050405020304" pitchFamily="18" charset="0"/>
              </a:rPr>
              <a:t>Чтобы </a:t>
            </a:r>
            <a:r>
              <a:rPr lang="ru-RU" dirty="0">
                <a:latin typeface="Times New Roman" panose="02020603050405020304" pitchFamily="18" charset="0"/>
                <a:cs typeface="Times New Roman" panose="02020603050405020304" pitchFamily="18" charset="0"/>
              </a:rPr>
              <a:t>реализовать этот потенциал, необходимо обучить новое поколение ученых, сочетающих знания в области наук об атмосфере и современные навыки искусственного интеллекта. ИИ должен стать краеугольным камнем будущих систем наблюдения и моделирования погоды и климата.</a:t>
            </a:r>
          </a:p>
        </p:txBody>
      </p:sp>
    </p:spTree>
    <p:extLst>
      <p:ext uri="{BB962C8B-B14F-4D97-AF65-F5344CB8AC3E}">
        <p14:creationId xmlns:p14="http://schemas.microsoft.com/office/powerpoint/2010/main" val="3116908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0659" y="528438"/>
            <a:ext cx="11564469" cy="4919295"/>
          </a:xfrm>
          <a:prstGeom prst="rect">
            <a:avLst/>
          </a:prstGeom>
        </p:spPr>
        <p:txBody>
          <a:bodyPr wrap="square">
            <a:spAutoFit/>
          </a:bodyPr>
          <a:lstStyle/>
          <a:p>
            <a:pPr algn="just">
              <a:lnSpc>
                <a:spcPct val="150000"/>
              </a:lnSpc>
              <a:spcAft>
                <a:spcPts val="10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Подходы машинного обучения все чаще используются в </a:t>
            </a:r>
            <a:r>
              <a:rPr lang="ru-RU"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ЧПП</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для извлечения закономерностей и идей из постоянно увеличивающегося потока данных. Прогнозирование погоды играет фундаментальную роль в раннем предупреждении о воздействии погоды на общество в целом. Точность и своевременность прогноза погоды всегда было целью метеорологов. </a:t>
            </a:r>
          </a:p>
          <a:p>
            <a:pPr algn="just">
              <a:lnSpc>
                <a:spcPct val="150000"/>
              </a:lnSpc>
              <a:spcAft>
                <a:spcPts val="10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Однако обычные методы численного прогнозирования погоды (ЧПП) сталкиваются с множеством проблем, таких </a:t>
            </a:r>
            <a:r>
              <a:rPr lang="ru-RU"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как </a:t>
            </a:r>
            <a:r>
              <a:rPr lang="ru-RU"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неполное знание физических механизмов, трудности в получении полезных знаний из огромного количества данных наблюдений и потребность в мощных вычислительных ресурсах</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При успешном применении методов машинного обучения, можно эффективно анализировать временные и пространственные особенности данных. </a:t>
            </a:r>
          </a:p>
          <a:p>
            <a:pPr algn="just">
              <a:lnSpc>
                <a:spcPct val="150000"/>
              </a:lnSpc>
              <a:spcAft>
                <a:spcPts val="10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Метеорологические данные - это типичный большой набор данных</a:t>
            </a: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Прогнозирование погоды на основе машинного обучения, как ожидается, станет мощным дополнением к обычным методам прогноза погоды.</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Дата 2"/>
          <p:cNvSpPr>
            <a:spLocks noGrp="1"/>
          </p:cNvSpPr>
          <p:nvPr>
            <p:ph type="dt" sz="half" idx="10"/>
          </p:nvPr>
        </p:nvSpPr>
        <p:spPr/>
        <p:txBody>
          <a:bodyPr/>
          <a:lstStyle/>
          <a:p>
            <a:fld id="{B02472FD-FF0B-4429-9742-B9168ABF5453}" type="datetime1">
              <a:rPr lang="ru-RU" smtClean="0"/>
              <a:t>20.10.2021</a:t>
            </a:fld>
            <a:endParaRPr lang="ru-RU"/>
          </a:p>
        </p:txBody>
      </p:sp>
      <p:sp>
        <p:nvSpPr>
          <p:cNvPr id="4" name="Нижний колонтитул 3"/>
          <p:cNvSpPr>
            <a:spLocks noGrp="1"/>
          </p:cNvSpPr>
          <p:nvPr>
            <p:ph type="ftr" sz="quarter" idx="11"/>
          </p:nvPr>
        </p:nvSpPr>
        <p:spPr/>
        <p:txBody>
          <a:bodyPr/>
          <a:lstStyle/>
          <a:p>
            <a:r>
              <a:rPr lang="ru-RU" dirty="0" smtClean="0"/>
              <a:t>Конференция СибНИГМИ 50 лет</a:t>
            </a:r>
            <a:endParaRPr lang="ru-RU" dirty="0"/>
          </a:p>
        </p:txBody>
      </p:sp>
      <p:sp>
        <p:nvSpPr>
          <p:cNvPr id="5" name="Номер слайда 4"/>
          <p:cNvSpPr>
            <a:spLocks noGrp="1"/>
          </p:cNvSpPr>
          <p:nvPr>
            <p:ph type="sldNum" sz="quarter" idx="12"/>
          </p:nvPr>
        </p:nvSpPr>
        <p:spPr/>
        <p:txBody>
          <a:bodyPr/>
          <a:lstStyle/>
          <a:p>
            <a:fld id="{C870697A-E8A1-47CF-9FCA-25135732404E}" type="slidenum">
              <a:rPr lang="ru-RU" smtClean="0"/>
              <a:t>4</a:t>
            </a:fld>
            <a:endParaRPr lang="ru-RU"/>
          </a:p>
        </p:txBody>
      </p:sp>
    </p:spTree>
    <p:extLst>
      <p:ext uri="{BB962C8B-B14F-4D97-AF65-F5344CB8AC3E}">
        <p14:creationId xmlns:p14="http://schemas.microsoft.com/office/powerpoint/2010/main" val="3824546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BFABD1A-483F-45EA-AE04-727D22C57828}" type="datetime1">
              <a:rPr lang="ru-RU" smtClean="0"/>
              <a:t>20.10.2021</a:t>
            </a:fld>
            <a:endParaRPr lang="ru-RU"/>
          </a:p>
        </p:txBody>
      </p:sp>
      <p:sp>
        <p:nvSpPr>
          <p:cNvPr id="3" name="Нижний колонтитул 2"/>
          <p:cNvSpPr>
            <a:spLocks noGrp="1"/>
          </p:cNvSpPr>
          <p:nvPr>
            <p:ph type="ftr" sz="quarter" idx="11"/>
          </p:nvPr>
        </p:nvSpPr>
        <p:spPr/>
        <p:txBody>
          <a:bodyPr/>
          <a:lstStyle/>
          <a:p>
            <a:r>
              <a:rPr lang="ru-RU" smtClean="0"/>
              <a:t>Конференция СибНИГМИ 50 лет</a:t>
            </a:r>
            <a:endParaRPr lang="ru-RU"/>
          </a:p>
        </p:txBody>
      </p:sp>
      <p:sp>
        <p:nvSpPr>
          <p:cNvPr id="4" name="Номер слайда 3"/>
          <p:cNvSpPr>
            <a:spLocks noGrp="1"/>
          </p:cNvSpPr>
          <p:nvPr>
            <p:ph type="sldNum" sz="quarter" idx="12"/>
          </p:nvPr>
        </p:nvSpPr>
        <p:spPr/>
        <p:txBody>
          <a:bodyPr/>
          <a:lstStyle/>
          <a:p>
            <a:fld id="{C870697A-E8A1-47CF-9FCA-25135732404E}" type="slidenum">
              <a:rPr lang="ru-RU" smtClean="0"/>
              <a:t>5</a:t>
            </a:fld>
            <a:endParaRPr lang="ru-RU" dirty="0"/>
          </a:p>
        </p:txBody>
      </p:sp>
      <p:sp>
        <p:nvSpPr>
          <p:cNvPr id="5" name="Прямоугольник 4"/>
          <p:cNvSpPr/>
          <p:nvPr/>
        </p:nvSpPr>
        <p:spPr>
          <a:xfrm>
            <a:off x="2117218" y="411486"/>
            <a:ext cx="8016618" cy="461665"/>
          </a:xfrm>
          <a:prstGeom prst="rect">
            <a:avLst/>
          </a:prstGeom>
        </p:spPr>
        <p:txBody>
          <a:bodyPr wrap="none">
            <a:spAutoFit/>
          </a:bodyPr>
          <a:lstStyle/>
          <a:p>
            <a:r>
              <a:rPr lang="ru-RU" sz="2400" dirty="0" smtClean="0">
                <a:latin typeface="Times New Roman" panose="02020603050405020304" pitchFamily="18" charset="0"/>
                <a:cs typeface="Times New Roman" panose="02020603050405020304" pitchFamily="18" charset="0"/>
              </a:rPr>
              <a:t>Что такое искусственный интеллект и машинное обучение?</a:t>
            </a:r>
            <a:endParaRPr lang="ru-RU" sz="2400"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33082" y="1073567"/>
            <a:ext cx="11654118" cy="507831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Машинное обучение - это изучение компьютерных алгоритмов, которые автоматически улучшаются за счет обучения на основе данных без явного программирования. Машинное обучение представляет собой наиболее актуальную подгруппу искусственного интеллекта для науки о Земле. </a:t>
            </a:r>
          </a:p>
          <a:p>
            <a:pPr algn="just"/>
            <a:r>
              <a:rPr lang="ru-RU" dirty="0" smtClean="0">
                <a:latin typeface="Times New Roman" panose="02020603050405020304" pitchFamily="18" charset="0"/>
                <a:cs typeface="Times New Roman" panose="02020603050405020304" pitchFamily="18" charset="0"/>
              </a:rPr>
              <a:t>Спектр методов, которые можно отнести к машинному обучению, широк, но машинное обучение в основном можно разделить на </a:t>
            </a:r>
            <a:r>
              <a:rPr lang="ru-RU" b="1" dirty="0" smtClean="0">
                <a:latin typeface="Times New Roman" panose="02020603050405020304" pitchFamily="18" charset="0"/>
                <a:cs typeface="Times New Roman" panose="02020603050405020304" pitchFamily="18" charset="0"/>
              </a:rPr>
              <a:t>две группы:</a:t>
            </a:r>
          </a:p>
          <a:p>
            <a:pPr algn="just"/>
            <a:endParaRPr lang="ru-RU" b="1" dirty="0">
              <a:latin typeface="Times New Roman" panose="02020603050405020304" pitchFamily="18" charset="0"/>
              <a:cs typeface="Times New Roman" panose="02020603050405020304" pitchFamily="18" charset="0"/>
            </a:endParaRPr>
          </a:p>
          <a:p>
            <a:pPr marL="881063" indent="-342900" algn="just">
              <a:lnSpc>
                <a:spcPct val="150000"/>
              </a:lnSpc>
              <a:buAutoNum type="arabicParenR"/>
            </a:pPr>
            <a:r>
              <a:rPr lang="ru-RU" b="1" dirty="0" smtClean="0">
                <a:latin typeface="Times New Roman" panose="02020603050405020304" pitchFamily="18" charset="0"/>
                <a:cs typeface="Times New Roman" panose="02020603050405020304" pitchFamily="18" charset="0"/>
              </a:rPr>
              <a:t>Контролируемые методы </a:t>
            </a:r>
            <a:r>
              <a:rPr lang="ru-RU" dirty="0" smtClean="0">
                <a:latin typeface="Times New Roman" panose="02020603050405020304" pitchFamily="18" charset="0"/>
                <a:cs typeface="Times New Roman" panose="02020603050405020304" pitchFamily="18" charset="0"/>
              </a:rPr>
              <a:t>учатся представлять определенную задачу на основе размеченных данных. Эта задача может, например, выполнить классификацию (в</a:t>
            </a:r>
            <a:r>
              <a:rPr lang="en-US"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данном поле давления виден тропический циклон) или регрессию (ожидаемое суточное количество осадков на Советской 30 завтра составит 2,3 мм).</a:t>
            </a:r>
            <a:endParaRPr lang="en-US" dirty="0" smtClean="0">
              <a:latin typeface="Times New Roman" panose="02020603050405020304" pitchFamily="18" charset="0"/>
              <a:cs typeface="Times New Roman" panose="02020603050405020304" pitchFamily="18" charset="0"/>
            </a:endParaRPr>
          </a:p>
          <a:p>
            <a:pPr marL="881063" indent="-342900" algn="just">
              <a:lnSpc>
                <a:spcPct val="150000"/>
              </a:lnSpc>
              <a:buAutoNum type="arabicParenR"/>
            </a:pPr>
            <a:r>
              <a:rPr lang="ru-RU" b="1" dirty="0" smtClean="0">
                <a:latin typeface="Times New Roman" panose="02020603050405020304" pitchFamily="18" charset="0"/>
                <a:cs typeface="Times New Roman" panose="02020603050405020304" pitchFamily="18" charset="0"/>
              </a:rPr>
              <a:t>Неконтролируемые методы </a:t>
            </a:r>
            <a:r>
              <a:rPr lang="ru-RU" dirty="0" smtClean="0">
                <a:latin typeface="Times New Roman" panose="02020603050405020304" pitchFamily="18" charset="0"/>
                <a:cs typeface="Times New Roman" panose="02020603050405020304" pitchFamily="18" charset="0"/>
              </a:rPr>
              <a:t>учатся различать образцы данных на основе немаркированных данных, например, с помощью задач кластеризации и уменьшения размерности. Большинство методов машинного обучения, которые в настоящее время исследуются для науки о Земной Системе, контролируются, поскольку их легче настроить и интерпретировать. Однако неконтролируемым методам уделяется все больше внимания.</a:t>
            </a:r>
          </a:p>
        </p:txBody>
      </p:sp>
    </p:spTree>
    <p:extLst>
      <p:ext uri="{BB962C8B-B14F-4D97-AF65-F5344CB8AC3E}">
        <p14:creationId xmlns:p14="http://schemas.microsoft.com/office/powerpoint/2010/main" val="2496989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2224" y="433016"/>
            <a:ext cx="8207432" cy="400110"/>
          </a:xfrm>
          <a:prstGeom prst="rect">
            <a:avLst/>
          </a:prstGeom>
        </p:spPr>
        <p:txBody>
          <a:bodyPr wrap="square">
            <a:spAutoFit/>
          </a:bodyPr>
          <a:lstStyle/>
          <a:p>
            <a:pPr lvl="0"/>
            <a:r>
              <a:rPr lang="ru-RU" sz="2000" b="1" dirty="0" smtClean="0">
                <a:latin typeface="Times New Roman" panose="02020603050405020304" pitchFamily="18" charset="0"/>
                <a:cs typeface="Times New Roman" panose="02020603050405020304" pitchFamily="18" charset="0"/>
              </a:rPr>
              <a:t>Использование технологии </a:t>
            </a:r>
            <a:r>
              <a:rPr lang="ru-RU" sz="2000" b="1" dirty="0" smtClean="0">
                <a:solidFill>
                  <a:srgbClr val="FF0000"/>
                </a:solidFill>
                <a:latin typeface="Times New Roman" panose="02020603050405020304" pitchFamily="18" charset="0"/>
                <a:cs typeface="Times New Roman" panose="02020603050405020304" pitchFamily="18" charset="0"/>
              </a:rPr>
              <a:t>машинного обучения </a:t>
            </a:r>
            <a:r>
              <a:rPr lang="ru-RU" sz="2000" b="1" dirty="0" smtClean="0">
                <a:latin typeface="Times New Roman" panose="02020603050405020304" pitchFamily="18" charset="0"/>
                <a:cs typeface="Times New Roman" panose="02020603050405020304" pitchFamily="18" charset="0"/>
              </a:rPr>
              <a:t>в прогнозе погоды</a:t>
            </a:r>
            <a:endParaRPr lang="ru-RU" sz="2000" b="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850866" y="999874"/>
            <a:ext cx="10058400" cy="5493812"/>
          </a:xfrm>
          <a:prstGeom prst="rect">
            <a:avLst/>
          </a:prstGeom>
        </p:spPr>
        <p:txBody>
          <a:bodyPr wrap="square">
            <a:spAutoFit/>
          </a:bodyPr>
          <a:lstStyle/>
          <a:p>
            <a:pPr algn="just">
              <a:lnSpc>
                <a:spcPct val="150000"/>
              </a:lnSpc>
            </a:pPr>
            <a:r>
              <a:rPr lang="ru-RU" dirty="0">
                <a:latin typeface="Times New Roman" panose="02020603050405020304" pitchFamily="18" charset="0"/>
                <a:cs typeface="Times New Roman" panose="02020603050405020304" pitchFamily="18" charset="0"/>
              </a:rPr>
              <a:t>Использование некоторых алгоритмов </a:t>
            </a:r>
            <a:r>
              <a:rPr lang="ru-RU" b="1" dirty="0">
                <a:latin typeface="Times New Roman" panose="02020603050405020304" pitchFamily="18" charset="0"/>
                <a:cs typeface="Times New Roman" panose="02020603050405020304" pitchFamily="18" charset="0"/>
              </a:rPr>
              <a:t>машинного обучения </a:t>
            </a:r>
            <a:r>
              <a:rPr lang="ru-RU" dirty="0">
                <a:latin typeface="Times New Roman" panose="02020603050405020304" pitchFamily="18" charset="0"/>
                <a:cs typeface="Times New Roman" panose="02020603050405020304" pitchFamily="18" charset="0"/>
              </a:rPr>
              <a:t>и статистических моделей хорошо зарекомендовало себя в сообществе ЧПП, например, посредством использования анализа главных компонентов </a:t>
            </a:r>
            <a:r>
              <a:rPr lang="ru-RU" dirty="0">
                <a:solidFill>
                  <a:srgbClr val="FF0000"/>
                </a:solidFill>
                <a:latin typeface="Times New Roman" panose="02020603050405020304" pitchFamily="18" charset="0"/>
                <a:cs typeface="Times New Roman" panose="02020603050405020304" pitchFamily="18" charset="0"/>
              </a:rPr>
              <a:t>или использования методов ассимиляции </a:t>
            </a:r>
            <a:r>
              <a:rPr lang="ru-RU" dirty="0" smtClean="0">
                <a:solidFill>
                  <a:srgbClr val="FF0000"/>
                </a:solidFill>
                <a:latin typeface="Times New Roman" panose="02020603050405020304" pitchFamily="18" charset="0"/>
                <a:cs typeface="Times New Roman" panose="02020603050405020304" pitchFamily="18" charset="0"/>
              </a:rPr>
              <a:t>данных, в параметризации подсеточных процессов (серая зона), в </a:t>
            </a:r>
            <a:r>
              <a:rPr lang="en-US" i="1" dirty="0" smtClean="0">
                <a:solidFill>
                  <a:srgbClr val="FF0000"/>
                </a:solidFill>
                <a:latin typeface="Times New Roman" panose="02020603050405020304" pitchFamily="18" charset="0"/>
                <a:cs typeface="Times New Roman" panose="02020603050405020304" pitchFamily="18" charset="0"/>
              </a:rPr>
              <a:t>nowcasting.</a:t>
            </a:r>
            <a:endParaRPr lang="en-US" i="1" dirty="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ru-RU" dirty="0" smtClean="0">
                <a:latin typeface="Times New Roman" panose="02020603050405020304" pitchFamily="18" charset="0"/>
                <a:cs typeface="Times New Roman" panose="02020603050405020304" pitchFamily="18" charset="0"/>
              </a:rPr>
              <a:t>Погода </a:t>
            </a:r>
            <a:r>
              <a:rPr lang="ru-RU" dirty="0" smtClean="0">
                <a:latin typeface="Times New Roman" panose="02020603050405020304" pitchFamily="18" charset="0"/>
                <a:cs typeface="Times New Roman" panose="02020603050405020304" pitchFamily="18" charset="0"/>
              </a:rPr>
              <a:t>меняется в соответствии с законами физики. Метеорологические агентства во всем мире используют различные инструменты для мониторинга элементов погоды, таких как ветер, температура, влажность и давление, измеряемые непосредственно с наземных метеорологических станций, радиозондов и самолетов; интенсивность осадков и местоположения с доплеровского метеорологического радиолокатора; изображения облаков, полученные с помощью приборов на борту метеорологических спутников. Синоптики используют огромные массивы данных о погоде в режиме реального времени для анализа и отслеживания текущего состояния погоды и его тенденций. </a:t>
            </a:r>
          </a:p>
          <a:p>
            <a:pPr algn="just">
              <a:lnSpc>
                <a:spcPct val="150000"/>
              </a:lnSpc>
            </a:pPr>
            <a:r>
              <a:rPr lang="ru-RU" b="1" dirty="0" smtClean="0">
                <a:latin typeface="Times New Roman" panose="02020603050405020304" pitchFamily="18" charset="0"/>
                <a:cs typeface="Times New Roman" panose="02020603050405020304" pitchFamily="18" charset="0"/>
              </a:rPr>
              <a:t>Данные наблюдений вводятся в численные модели для прогнозирования изменений погоды.</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1635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98764" y="1138765"/>
            <a:ext cx="11069782" cy="1754326"/>
          </a:xfrm>
          <a:prstGeom prst="rect">
            <a:avLst/>
          </a:prstGeom>
        </p:spPr>
        <p:txBody>
          <a:bodyPr wrap="square">
            <a:spAutoFit/>
          </a:bodyPr>
          <a:lstStyle/>
          <a:p>
            <a:pPr algn="just">
              <a:lnSpc>
                <a:spcPct val="150000"/>
              </a:lnSpc>
            </a:pPr>
            <a:r>
              <a:rPr lang="ru-RU" dirty="0" smtClean="0">
                <a:solidFill>
                  <a:schemeClr val="accent1">
                    <a:lumMod val="50000"/>
                  </a:schemeClr>
                </a:solidFill>
                <a:latin typeface="Times New Roman" panose="02020603050405020304" pitchFamily="18" charset="0"/>
                <a:cs typeface="Times New Roman" panose="02020603050405020304" pitchFamily="18" charset="0"/>
              </a:rPr>
              <a:t>Выходные данные  модели численного прогноза предоставляются прогнозистам для справки или используются непосредственно для создания новых продуктов. Однако точность прогноза численной модели ограничена многими факторами. В частности, остается значительный потенциал для улучшения прогнозов быстро меняющихся и мелкомасштабных погодных явлений, таких как сильный дождь и грозы.</a:t>
            </a:r>
            <a:endParaRPr lang="ru-RU"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471055" y="3161621"/>
            <a:ext cx="11139054" cy="3000821"/>
          </a:xfrm>
          <a:prstGeom prst="rect">
            <a:avLst/>
          </a:prstGeom>
        </p:spPr>
        <p:txBody>
          <a:bodyPr wrap="square">
            <a:spAutoFit/>
          </a:bodyPr>
          <a:lstStyle/>
          <a:p>
            <a:pPr algn="just">
              <a:lnSpc>
                <a:spcPct val="150000"/>
              </a:lnSpc>
            </a:pPr>
            <a:r>
              <a:rPr lang="ru-RU" dirty="0" smtClean="0">
                <a:solidFill>
                  <a:schemeClr val="accent1">
                    <a:lumMod val="50000"/>
                  </a:schemeClr>
                </a:solidFill>
                <a:latin typeface="Times New Roman" panose="02020603050405020304" pitchFamily="18" charset="0"/>
                <a:cs typeface="Times New Roman" panose="02020603050405020304" pitchFamily="18" charset="0"/>
              </a:rPr>
              <a:t>Метеорологические сообщества давно применяют </a:t>
            </a:r>
            <a:r>
              <a:rPr lang="ru-RU" b="1" dirty="0" smtClean="0">
                <a:solidFill>
                  <a:schemeClr val="accent1">
                    <a:lumMod val="50000"/>
                  </a:schemeClr>
                </a:solidFill>
                <a:latin typeface="Times New Roman" panose="02020603050405020304" pitchFamily="18" charset="0"/>
                <a:cs typeface="Times New Roman" panose="02020603050405020304" pitchFamily="18" charset="0"/>
              </a:rPr>
              <a:t>Искусственный интеллект (ИИ) </a:t>
            </a:r>
            <a:r>
              <a:rPr lang="ru-RU" dirty="0" smtClean="0">
                <a:solidFill>
                  <a:schemeClr val="accent1">
                    <a:lumMod val="50000"/>
                  </a:schemeClr>
                </a:solidFill>
                <a:latin typeface="Times New Roman" panose="02020603050405020304" pitchFamily="18" charset="0"/>
                <a:cs typeface="Times New Roman" panose="02020603050405020304" pitchFamily="18" charset="0"/>
              </a:rPr>
              <a:t>для анализа и прогнозов погоды. Например, в </a:t>
            </a:r>
            <a:r>
              <a:rPr lang="ru-RU" b="1" dirty="0" smtClean="0">
                <a:solidFill>
                  <a:schemeClr val="accent1">
                    <a:lumMod val="50000"/>
                  </a:schemeClr>
                </a:solidFill>
                <a:latin typeface="Times New Roman" panose="02020603050405020304" pitchFamily="18" charset="0"/>
                <a:cs typeface="Times New Roman" panose="02020603050405020304" pitchFamily="18" charset="0"/>
              </a:rPr>
              <a:t>системе прогнозирования наукастинга </a:t>
            </a:r>
            <a:r>
              <a:rPr lang="ru-RU" dirty="0" smtClean="0">
                <a:solidFill>
                  <a:schemeClr val="accent1">
                    <a:lumMod val="50000"/>
                  </a:schemeClr>
                </a:solidFill>
                <a:latin typeface="Times New Roman" panose="02020603050405020304" pitchFamily="18" charset="0"/>
                <a:cs typeface="Times New Roman" panose="02020603050405020304" pitchFamily="18" charset="0"/>
              </a:rPr>
              <a:t>(текущей погоды) SWIRLS, разработанной в Обсерватории Гонконга, основной компонент отслеживания объектов на основе  компьютерной технологии с применением методики искусственного интеллекта</a:t>
            </a:r>
          </a:p>
          <a:p>
            <a:pPr algn="just">
              <a:lnSpc>
                <a:spcPct val="150000"/>
              </a:lnSpc>
            </a:pPr>
            <a:r>
              <a:rPr lang="ru-RU" dirty="0" smtClean="0">
                <a:solidFill>
                  <a:schemeClr val="accent1">
                    <a:lumMod val="50000"/>
                  </a:schemeClr>
                </a:solidFill>
                <a:latin typeface="Times New Roman" panose="02020603050405020304" pitchFamily="18" charset="0"/>
                <a:cs typeface="Times New Roman" panose="02020603050405020304" pitchFamily="18" charset="0"/>
              </a:rPr>
              <a:t>Радиолокационные эхо-сигналы прогнозируются путем экстраполяции областей дождя и гроз на следующие несколько часов. Однако в этом методе предполагается, что интенсивность области дождя и поле движения неизменны.</a:t>
            </a:r>
            <a:endParaRPr lang="ru-RU"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24592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57199" y="570914"/>
            <a:ext cx="11263746" cy="2951064"/>
          </a:xfrm>
          <a:prstGeom prst="rect">
            <a:avLst/>
          </a:prstGeom>
        </p:spPr>
        <p:txBody>
          <a:bodyPr wrap="square">
            <a:spAutoFit/>
          </a:bodyPr>
          <a:lstStyle/>
          <a:p>
            <a:pPr algn="just">
              <a:lnSpc>
                <a:spcPct val="150000"/>
              </a:lnSpc>
            </a:pPr>
            <a:r>
              <a:rPr lang="ru-RU" b="1" dirty="0" smtClean="0">
                <a:solidFill>
                  <a:schemeClr val="accent1">
                    <a:lumMod val="50000"/>
                  </a:schemeClr>
                </a:solidFill>
                <a:latin typeface="Times New Roman" panose="02020603050405020304" pitchFamily="18" charset="0"/>
                <a:cs typeface="Times New Roman" panose="02020603050405020304" pitchFamily="18" charset="0"/>
              </a:rPr>
              <a:t>В действительности ливень может развиваться очень быстро, когда движение и изменение интенсивности гроз и областей дождя значительно различаются в пределах нескольких минут или около того. Если характеристики изменений в областях с грозами и дождями могут быть получены из радиолокационных изображений во время прошлых сильных дождей, они будут полезны для улучшения прогнозирования роста и затухания ливней. В методе глубокого обучения используются данные радиолокационных изображений за последние много лет при обучении для анализа характеристик осадков в пространстве и времени.</a:t>
            </a:r>
            <a:endParaRPr lang="ru-RU"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471053" y="3549595"/>
            <a:ext cx="11166764" cy="2951064"/>
          </a:xfrm>
          <a:prstGeom prst="rect">
            <a:avLst/>
          </a:prstGeom>
        </p:spPr>
        <p:txBody>
          <a:bodyPr wrap="square">
            <a:spAutoFit/>
          </a:bodyPr>
          <a:lstStyle/>
          <a:p>
            <a:pPr algn="just">
              <a:lnSpc>
                <a:spcPct val="150000"/>
              </a:lnSpc>
            </a:pPr>
            <a:r>
              <a:rPr lang="ru-RU" b="1" dirty="0" smtClean="0">
                <a:solidFill>
                  <a:schemeClr val="accent1">
                    <a:lumMod val="50000"/>
                  </a:schemeClr>
                </a:solidFill>
                <a:latin typeface="Times New Roman" panose="02020603050405020304" pitchFamily="18" charset="0"/>
                <a:cs typeface="Times New Roman" panose="02020603050405020304" pitchFamily="18" charset="0"/>
              </a:rPr>
              <a:t>Метод глубокого обучения также ищет оптимизированные алгоритмы для создания эффективной нейронной сети для регистрации особенностей изменения интенсивности и движения радарных осадков во время прошлых погодных процессов. Когда будет доступно новое радиолокационное изображение, модель глубокого обучения определит области дождя на этом текущем изображении и сравнит их изменения с недавними радиолокационными изображениями. Затем функции, хранящиеся в нейронной сети, применяются для создания прогноза распределения и интенсивности осадков на следующие пару часов.</a:t>
            </a:r>
            <a:endParaRPr lang="ru-RU"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9793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75854" y="764785"/>
            <a:ext cx="10432473" cy="2535566"/>
          </a:xfrm>
          <a:prstGeom prst="rect">
            <a:avLst/>
          </a:prstGeom>
        </p:spPr>
        <p:txBody>
          <a:bodyPr wrap="square">
            <a:spAutoFit/>
          </a:bodyPr>
          <a:lstStyle/>
          <a:p>
            <a:pPr algn="just">
              <a:lnSpc>
                <a:spcPct val="150000"/>
              </a:lnSpc>
            </a:pPr>
            <a:r>
              <a:rPr lang="ru-RU" b="1" dirty="0" smtClean="0">
                <a:solidFill>
                  <a:schemeClr val="accent1">
                    <a:lumMod val="50000"/>
                  </a:schemeClr>
                </a:solidFill>
                <a:latin typeface="Times New Roman" panose="02020603050405020304" pitchFamily="18" charset="0"/>
                <a:cs typeface="Times New Roman" panose="02020603050405020304" pitchFamily="18" charset="0"/>
              </a:rPr>
              <a:t>Процесс обучения требует большого количества прошлых данных. Более обширные и разнообразные наборы обучающих данных могут улучшить способность нейронной сети определять различные погодные сценарии на основе данных. Последние исследования моделей глубокого обучения также активно использовали или включали физические законы, управляющие изменениями погоды, для улучшения прогнозов сильных дождей или для изучения приложений для прогнозирования экстремальных погодных явлений.</a:t>
            </a:r>
            <a:endParaRPr lang="ru-RU"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748146" y="3494038"/>
            <a:ext cx="10474036" cy="3000821"/>
          </a:xfrm>
          <a:prstGeom prst="rect">
            <a:avLst/>
          </a:prstGeom>
        </p:spPr>
        <p:txBody>
          <a:bodyPr wrap="square">
            <a:spAutoFit/>
          </a:bodyPr>
          <a:lstStyle/>
          <a:p>
            <a:pPr algn="just">
              <a:lnSpc>
                <a:spcPct val="150000"/>
              </a:lnSpc>
            </a:pPr>
            <a:r>
              <a:rPr lang="ru-RU" b="1" dirty="0" smtClean="0">
                <a:solidFill>
                  <a:schemeClr val="accent1">
                    <a:lumMod val="50000"/>
                  </a:schemeClr>
                </a:solidFill>
                <a:latin typeface="Times New Roman" panose="02020603050405020304" pitchFamily="18" charset="0"/>
                <a:cs typeface="Times New Roman" panose="02020603050405020304" pitchFamily="18" charset="0"/>
              </a:rPr>
              <a:t>Надежность и стабильность работы продуктов прогнозирования глубокого обучения еще предстоит проверить. Более того, ИИ, машинное обучение и глубокое обучение, несомненно, могут предоставить более ценные инструменты, полученные на основе больших метеорологических данных, которые могут помочь прогнозистам улучшить или разработать метеорологические прогнозы и службы предупреждений</a:t>
            </a:r>
            <a:r>
              <a:rPr lang="ru-RU" dirty="0" smtClean="0">
                <a:latin typeface="Times New Roman" panose="02020603050405020304" pitchFamily="18" charset="0"/>
                <a:cs typeface="Times New Roman" panose="02020603050405020304" pitchFamily="18" charset="0"/>
              </a:rPr>
              <a:t>.</a:t>
            </a:r>
          </a:p>
          <a:p>
            <a:pPr algn="ctr"/>
            <a:endParaRPr lang="ru-RU" dirty="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ct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1410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9456</TotalTime>
  <Words>2899</Words>
  <Application>Microsoft Office PowerPoint</Application>
  <PresentationFormat>Широкоэкранный</PresentationFormat>
  <Paragraphs>113</Paragraphs>
  <Slides>21</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Calibri</vt:lpstr>
      <vt:lpstr>Calibri Light</vt:lpstr>
      <vt:lpstr>Times New Roman</vt:lpstr>
      <vt:lpstr>Тема Office</vt:lpstr>
      <vt:lpstr> Machine Learning Weather Forecast - quick overview  Kolker A., A. Gochakov, M. Zdereva, V. Krupchatnikov  (SibNIGMI RosHydroMet)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Прогноз погоды на основе машинного обучения: обзор Гочаков А., А. Колкер, М. Здерева, В. Крупчатников (СибНИГМИ РосГидроМета)</dc:title>
  <dc:creator>Vladimir Krupchatnikov</dc:creator>
  <cp:lastModifiedBy>Vladimir Krupchatnikov</cp:lastModifiedBy>
  <cp:revision>55</cp:revision>
  <dcterms:created xsi:type="dcterms:W3CDTF">2021-10-12T03:35:29Z</dcterms:created>
  <dcterms:modified xsi:type="dcterms:W3CDTF">2021-10-21T01:41:00Z</dcterms:modified>
</cp:coreProperties>
</file>