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6" r:id="rId5"/>
    <p:sldId id="257" r:id="rId6"/>
    <p:sldId id="258" r:id="rId7"/>
    <p:sldId id="259" r:id="rId8"/>
    <p:sldId id="260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5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8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1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2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8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8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0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6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0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7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FFF1E-85FE-4D57-81D7-71B8866908A4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7D02-EBC1-45B6-A6FD-73AA31B6B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0" y="682752"/>
            <a:ext cx="1133856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возможности использования данных спутниковых измерений для прогнозирования урожайности зерновых и зернобобовых культур в субъектах Уральского федерального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и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Западной Сибири</a:t>
            </a:r>
            <a:endParaRPr lang="ru-RU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8320" y="3769223"/>
            <a:ext cx="6096000" cy="25622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5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А.И.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Страшная, </a:t>
            </a:r>
            <a:r>
              <a:rPr lang="ru-RU" sz="25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в.н.с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25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к.г.н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О.В</a:t>
            </a:r>
            <a:r>
              <a:rPr lang="ru-RU" sz="25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Береза, начальник отдела, </a:t>
            </a:r>
            <a:r>
              <a:rPr lang="ru-RU" sz="25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к.г.н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П.С</a:t>
            </a:r>
            <a:r>
              <a:rPr lang="ru-RU" sz="25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Кланг, агрометеоролог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5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агрометеорологических прогнозов</a:t>
            </a:r>
            <a:endParaRPr lang="ru-RU" sz="25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ФГБУ </a:t>
            </a:r>
            <a:r>
              <a:rPr lang="ru-RU" sz="25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«Гидрометцентр России»</a:t>
            </a:r>
            <a:endParaRPr lang="ru-RU" sz="25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8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955" y="5116068"/>
            <a:ext cx="115733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БЛАГОДАРИМ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026" y="-1961"/>
            <a:ext cx="2918974" cy="45017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9" y="21513"/>
            <a:ext cx="3038151" cy="45181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75" y="0"/>
            <a:ext cx="3094175" cy="44998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2" y="2"/>
            <a:ext cx="3177731" cy="45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536" y="0"/>
            <a:ext cx="11899392" cy="89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Изменение 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урожайности зерновых культур в субъектах </a:t>
            </a:r>
            <a:endParaRPr lang="ru-RU" sz="25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Уральского 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федерального округа и Западной Сибири </a:t>
            </a: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2001–2020 гг.</a:t>
            </a:r>
            <a:endParaRPr lang="ru-RU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75813"/>
              </p:ext>
            </p:extLst>
          </p:nvPr>
        </p:nvGraphicFramePr>
        <p:xfrm>
          <a:off x="97533" y="895310"/>
          <a:ext cx="11984740" cy="58488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99081"/>
                <a:gridCol w="1272141"/>
                <a:gridCol w="1246179"/>
                <a:gridCol w="1207236"/>
                <a:gridCol w="2206776"/>
                <a:gridCol w="1207236"/>
                <a:gridCol w="1328557"/>
                <a:gridCol w="1470405"/>
                <a:gridCol w="47129"/>
              </a:tblGrid>
              <a:tr h="559050">
                <a:tc gridSpan="8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Урожайность (ц/га) по тренду за период 2001–2020 гг.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590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</a:t>
                      </a:r>
                      <a:endParaRPr lang="ru-RU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Уральский ФО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Западная Сибирь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88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периода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периода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периода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периода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88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Свердловская область</a:t>
                      </a:r>
                      <a:endParaRPr lang="ru-RU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+6,46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+0,15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88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  <a:endParaRPr lang="ru-RU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-0,53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14,21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+1,93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88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Курганская область</a:t>
                      </a:r>
                      <a:endParaRPr lang="ru-RU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+2,37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88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endParaRPr lang="ru-RU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11,99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12,19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+0,2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Томская область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+5,81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88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18,49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+2,85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33" marR="9233" marT="9233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31168" y="47545"/>
            <a:ext cx="4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2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112" y="0"/>
            <a:ext cx="11935968" cy="88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Изменение условий увлажнения (ГТК₅₋₆) в субъектах Уральского федерального округа и Западной Сибири в 2001–2020 гг</a:t>
            </a:r>
            <a:r>
              <a:rPr lang="ru-RU" sz="25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94524"/>
              </p:ext>
            </p:extLst>
          </p:nvPr>
        </p:nvGraphicFramePr>
        <p:xfrm>
          <a:off x="134111" y="999747"/>
          <a:ext cx="12057889" cy="56936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19912"/>
                <a:gridCol w="1379452"/>
                <a:gridCol w="1305553"/>
                <a:gridCol w="1305553"/>
                <a:gridCol w="2315509"/>
                <a:gridCol w="1305553"/>
                <a:gridCol w="1280309"/>
                <a:gridCol w="1146048"/>
              </a:tblGrid>
              <a:tr h="416320">
                <a:tc gridSpan="8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ГТК</a:t>
                      </a:r>
                      <a:r>
                        <a:rPr lang="ru-RU" sz="2500" b="1" baseline="-25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 </a:t>
                      </a:r>
                      <a:r>
                        <a:rPr lang="ru-RU" sz="25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2001–2020 гг.</a:t>
                      </a:r>
                      <a:endParaRPr lang="ru-RU" sz="25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5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</a:t>
                      </a:r>
                      <a:endParaRPr lang="ru-RU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Уральский ФО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Западная Сибирь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8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периода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периода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периода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периода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</a:tr>
              <a:tr h="761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Свердловская область</a:t>
                      </a:r>
                      <a:endParaRPr lang="ru-RU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-0,32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0,83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</a:t>
                      </a:r>
                      <a:endParaRPr lang="ru-RU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  <a:endParaRPr lang="ru-RU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</a:tr>
              <a:tr h="761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  <a:endParaRPr lang="ru-RU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</a:t>
                      </a:r>
                      <a:endParaRPr lang="ru-RU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1,39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</a:tr>
              <a:tr h="761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Курганская область</a:t>
                      </a:r>
                      <a:endParaRPr lang="ru-RU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</a:t>
                      </a:r>
                      <a:endParaRPr lang="ru-RU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0,92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0,97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</a:t>
                      </a:r>
                      <a:endParaRPr lang="ru-RU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</a:tr>
              <a:tr h="761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endParaRPr lang="ru-RU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</a:t>
                      </a:r>
                      <a:endParaRPr lang="ru-RU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-0,47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Томская область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</a:tr>
              <a:tr h="761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1,67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00" marR="6770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31168" y="47545"/>
            <a:ext cx="4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1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" descr="Рис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3" y="207264"/>
            <a:ext cx="11572924" cy="54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953" y="5725219"/>
            <a:ext cx="115898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Временно-корреляционные функции зависимости урожайности зерновых культур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(Y, ц/га) по Курганской (а) и Новосибирской (б) областям от агрометеорологических факторов по месяцам вегетации (май–июль)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1168" y="47545"/>
            <a:ext cx="4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1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0" descr="Рисюююа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05" y="0"/>
            <a:ext cx="9227379" cy="58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7536" y="5925567"/>
            <a:ext cx="119969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Динамика средних многолетних значений (2001-2020 гг.) </a:t>
            </a:r>
            <a:r>
              <a:rPr kumimoji="0" lang="en-US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NDVI</a:t>
            </a: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неделям вегетации в Омской и Челябинской областях.</a:t>
            </a: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1168" y="47545"/>
            <a:ext cx="4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2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4592" y="5950624"/>
            <a:ext cx="119115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Динамика значений 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NDVI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2011 и 2012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гг.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неделям вегетации по сравнению со средней многолетней динамикой по Челябинской (а) и Омской (б) областям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1168" y="47545"/>
            <a:ext cx="4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44"/>
            <a:ext cx="11631168" cy="57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777041"/>
            <a:ext cx="119725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Состояние посевов яровой пшеницы в Уральском федеральном округе и Западной Сибири по данным ГМС (а) и спутниковым данным (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NDVI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– (б) во второй декаде июля 2012 года.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1168" y="47545"/>
            <a:ext cx="4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" y="1057137"/>
            <a:ext cx="5482435" cy="390500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5" y="4200563"/>
            <a:ext cx="2353053" cy="656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5" y="3421258"/>
            <a:ext cx="1523997" cy="592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0690" y="4933817"/>
            <a:ext cx="559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Фазы развития и оценки состояния яровой 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пшеницы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декаде июля 2012 года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1057136"/>
            <a:ext cx="2777906" cy="390500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15" y="1057135"/>
            <a:ext cx="970976" cy="390500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72" y="1057135"/>
            <a:ext cx="2709564" cy="390500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07921" y="486741"/>
            <a:ext cx="536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5779" y="502692"/>
            <a:ext cx="536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5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11" descr="Рис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0" y="179832"/>
            <a:ext cx="9787170" cy="55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8016" y="5863324"/>
            <a:ext cx="119359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Связь урожайности зерновых культур (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ц/га) с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NDVI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(динамика коэффициентов корреляции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период 2001–2020 гг. в Челябинской, Курганской, Омской областях по неделям вегетации.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1168" y="47545"/>
            <a:ext cx="4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1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072" y="109745"/>
            <a:ext cx="11826240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Значения коэффициентов регрессии в прогностических моделях урожайности (ΔУ) и множественные коэффициенты корреляции: </a:t>
            </a:r>
            <a:r>
              <a:rPr lang="de-AT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июнь; </a:t>
            </a:r>
            <a:r>
              <a:rPr lang="de-AT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июль (УФО)</a:t>
            </a:r>
            <a:endParaRPr lang="ru-RU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85111"/>
              </p:ext>
            </p:extLst>
          </p:nvPr>
        </p:nvGraphicFramePr>
        <p:xfrm>
          <a:off x="195072" y="836804"/>
          <a:ext cx="11679934" cy="163595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243327"/>
                <a:gridCol w="646176"/>
                <a:gridCol w="942559"/>
                <a:gridCol w="1056537"/>
                <a:gridCol w="1056537"/>
                <a:gridCol w="1057746"/>
                <a:gridCol w="1173796"/>
                <a:gridCol w="1236657"/>
                <a:gridCol w="1236657"/>
                <a:gridCol w="1029942"/>
              </a:tblGrid>
              <a:tr h="3054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-0,768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31,589</a:t>
                      </a:r>
                      <a:r>
                        <a:rPr lang="ru-RU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-7,230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-0,013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47,317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-40,641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0,948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0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Курганская область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-0,368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-0,057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32,554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-11,675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6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29,962</a:t>
                      </a:r>
                      <a:r>
                        <a:rPr lang="ru-RU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-22,104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0,836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5072" y="2493744"/>
            <a:ext cx="11826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Примечание. a₁ -коэффициент при Т₅; a₂ - коэффициент при Т₆; a₃ - коэффициент при ГТК₅; a₄ - коэффициент при ГТК₅₋₆; a₅ - коэффициент при 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₆; a₆ - коэффициент при 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NDVI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₂₅,₂₈; С- свободный член уравнения; 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множественный коэффициент корреляции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568" y="3324741"/>
            <a:ext cx="112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Значение коэффициентов регрессии в прогностических моделях урожайности (ΔУ) и множественные коэффициенты корреляции: </a:t>
            </a:r>
            <a:r>
              <a:rPr lang="de-AT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июль (Западная Сибирь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64350"/>
              </p:ext>
            </p:extLst>
          </p:nvPr>
        </p:nvGraphicFramePr>
        <p:xfrm>
          <a:off x="195072" y="4067996"/>
          <a:ext cx="11826241" cy="155348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987040"/>
                <a:gridCol w="329184"/>
                <a:gridCol w="816864"/>
                <a:gridCol w="963168"/>
                <a:gridCol w="943556"/>
                <a:gridCol w="1081758"/>
                <a:gridCol w="1081758"/>
                <a:gridCol w="1332705"/>
                <a:gridCol w="1208450"/>
                <a:gridCol w="1081758"/>
              </a:tblGrid>
              <a:tr h="2998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AT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98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-0,663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2,622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8,742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89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-0,733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1,988</a:t>
                      </a:r>
                      <a:r>
                        <a:rPr lang="ru-RU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8,907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98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-0,565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-0,651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-3,983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20,488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0,760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5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-0,456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-0,334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62,730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-38,618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0,721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92" y="5811846"/>
            <a:ext cx="12192000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Примечание. a₁ -коэффициент при Т₆; a₂ - коэффициент при Т₇; a₃ - коэффициент при ГТК₅₋₇; a₄ - коэффициент при ГТК₆;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₅ - коэффициент при 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₆; a₆ - коэффициент при 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NDVI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₂₇, ₂₉, ₃₀; С - свободный член уравнения; 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множественный коэффициент корреляции.</a:t>
            </a:r>
            <a:endPara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31168" y="47545"/>
            <a:ext cx="4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2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674</Words>
  <Application>Microsoft Office PowerPoint</Application>
  <PresentationFormat>Широкоэкранный</PresentationFormat>
  <Paragraphs>233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agro9</dc:creator>
  <cp:lastModifiedBy>agro4</cp:lastModifiedBy>
  <cp:revision>35</cp:revision>
  <cp:lastPrinted>2021-10-22T09:37:20Z</cp:lastPrinted>
  <dcterms:created xsi:type="dcterms:W3CDTF">2021-10-20T07:45:01Z</dcterms:created>
  <dcterms:modified xsi:type="dcterms:W3CDTF">2021-10-22T11:48:09Z</dcterms:modified>
</cp:coreProperties>
</file>