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29" r:id="rId3"/>
    <p:sldId id="278" r:id="rId4"/>
    <p:sldId id="320" r:id="rId5"/>
    <p:sldId id="325" r:id="rId6"/>
    <p:sldId id="269" r:id="rId7"/>
    <p:sldId id="297" r:id="rId8"/>
    <p:sldId id="327" r:id="rId9"/>
    <p:sldId id="298" r:id="rId10"/>
    <p:sldId id="305" r:id="rId11"/>
    <p:sldId id="328" r:id="rId12"/>
    <p:sldId id="321" r:id="rId13"/>
    <p:sldId id="315" r:id="rId14"/>
    <p:sldId id="290" r:id="rId15"/>
  </p:sldIdLst>
  <p:sldSz cx="10383838" cy="72548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9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7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17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57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19629" algn="l" defTabSz="10078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23555" algn="l" defTabSz="10078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27481" algn="l" defTabSz="10078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31407" algn="l" defTabSz="100785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60000"/>
    <a:srgbClr val="990099"/>
    <a:srgbClr val="FF6600"/>
    <a:srgbClr val="CC6600"/>
    <a:srgbClr val="CC0000"/>
    <a:srgbClr val="008000"/>
    <a:srgbClr val="DBF8FD"/>
    <a:srgbClr val="CCF5F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6448" autoAdjust="0"/>
  </p:normalViewPr>
  <p:slideViewPr>
    <p:cSldViewPr>
      <p:cViewPr>
        <p:scale>
          <a:sx n="80" d="100"/>
          <a:sy n="80" d="100"/>
        </p:scale>
        <p:origin x="-528" y="-534"/>
      </p:cViewPr>
      <p:guideLst>
        <p:guide orient="horz" pos="2285"/>
        <p:guide pos="32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6313" y="685800"/>
            <a:ext cx="4905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756F73-2A5C-4037-949C-25A2641D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392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78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1177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157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19629" algn="l" defTabSz="1007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555" algn="l" defTabSz="1007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481" algn="l" defTabSz="1007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407" algn="l" defTabSz="1007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6313" y="685800"/>
            <a:ext cx="4905375" cy="34290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6A9E-D0F2-404A-8D8D-7E6AA609B61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53714"/>
            <a:ext cx="8826262" cy="15550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111096"/>
            <a:ext cx="7268687" cy="1854024"/>
          </a:xfrm>
        </p:spPr>
        <p:txBody>
          <a:bodyPr/>
          <a:lstStyle>
            <a:lvl1pPr marL="0" indent="0" algn="ctr">
              <a:buNone/>
              <a:defRPr/>
            </a:lvl1pPr>
            <a:lvl2pPr marL="503926" indent="0" algn="ctr">
              <a:buNone/>
              <a:defRPr/>
            </a:lvl2pPr>
            <a:lvl3pPr marL="1007852" indent="0" algn="ctr">
              <a:buNone/>
              <a:defRPr/>
            </a:lvl3pPr>
            <a:lvl4pPr marL="1511778" indent="0" algn="ctr">
              <a:buNone/>
              <a:defRPr/>
            </a:lvl4pPr>
            <a:lvl5pPr marL="2015703" indent="0" algn="ctr">
              <a:buNone/>
              <a:defRPr/>
            </a:lvl5pPr>
            <a:lvl6pPr marL="2519629" indent="0" algn="ctr">
              <a:buNone/>
              <a:defRPr/>
            </a:lvl6pPr>
            <a:lvl7pPr marL="3023555" indent="0" algn="ctr">
              <a:buNone/>
              <a:defRPr/>
            </a:lvl7pPr>
            <a:lvl8pPr marL="3527481" indent="0" algn="ctr">
              <a:buNone/>
              <a:defRPr/>
            </a:lvl8pPr>
            <a:lvl9pPr marL="403140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2A34-E21A-4199-A7D9-609263AA1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A9C7-B5CE-433E-8AE2-F1C9159D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90532"/>
            <a:ext cx="2336364" cy="6190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90532"/>
            <a:ext cx="6836027" cy="6190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1C6B-4C8C-48EF-B276-A55A03B3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8451" y="1692804"/>
            <a:ext cx="4586195" cy="23124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8451" y="4166516"/>
            <a:ext cx="4586195" cy="2314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26DC-1493-4BD7-83F0-768B7BA5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9834-1820-4DE0-A3C7-BB3324E0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661929"/>
            <a:ext cx="8826262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74926"/>
            <a:ext cx="8826262" cy="1587003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26" indent="0">
              <a:buNone/>
              <a:defRPr sz="2000"/>
            </a:lvl2pPr>
            <a:lvl3pPr marL="1007852" indent="0">
              <a:buNone/>
              <a:defRPr sz="1800"/>
            </a:lvl3pPr>
            <a:lvl4pPr marL="1511778" indent="0">
              <a:buNone/>
              <a:defRPr sz="1500"/>
            </a:lvl4pPr>
            <a:lvl5pPr marL="2015703" indent="0">
              <a:buNone/>
              <a:defRPr sz="1500"/>
            </a:lvl5pPr>
            <a:lvl6pPr marL="2519629" indent="0">
              <a:buNone/>
              <a:defRPr sz="1500"/>
            </a:lvl6pPr>
            <a:lvl7pPr marL="3023555" indent="0">
              <a:buNone/>
              <a:defRPr sz="1500"/>
            </a:lvl7pPr>
            <a:lvl8pPr marL="3527481" indent="0">
              <a:buNone/>
              <a:defRPr sz="1500"/>
            </a:lvl8pPr>
            <a:lvl9pPr marL="403140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7834-4495-401A-A307-69E7DB1F0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7741-1EE8-4DEC-8B3A-8F9E3E5B7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23951"/>
            <a:ext cx="4587998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92" y="2300736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6" y="1623951"/>
            <a:ext cx="4589801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46" y="2300736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71D5-5280-438C-AD19-6BC83FE23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61DB-96F1-4241-9AA6-1555071E6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B99F-904A-43A8-9344-927BF968F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3" y="288852"/>
            <a:ext cx="3416211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792" y="288852"/>
            <a:ext cx="5804854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3" y="1518150"/>
            <a:ext cx="3416211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2B31-B09E-4D81-9E75-9D2D68478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5078413"/>
            <a:ext cx="6230303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48237"/>
            <a:ext cx="6230303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677948"/>
            <a:ext cx="6230303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E148-4ACA-4468-9D3B-F38BBBFC6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92" y="290531"/>
            <a:ext cx="9345454" cy="12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92" y="1692805"/>
            <a:ext cx="9345454" cy="47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9192" y="6606638"/>
            <a:ext cx="2422896" cy="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7812" y="6606638"/>
            <a:ext cx="3288215" cy="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1750" y="6606638"/>
            <a:ext cx="2422896" cy="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cs typeface="+mn-cs"/>
              </a:defRPr>
            </a:lvl1pPr>
          </a:lstStyle>
          <a:p>
            <a:pPr>
              <a:defRPr/>
            </a:pPr>
            <a:fld id="{1C22973A-3A49-49E1-900F-E4630904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5039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100785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51177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201570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7944" indent="-377944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879" indent="-314954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9815" indent="-2519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40" indent="-25196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7666" indent="-25196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592" indent="-25196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518" indent="-25196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444" indent="-25196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370" indent="-25196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0145"/>
            <a:ext cx="10383838" cy="6574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0" y="4912164"/>
            <a:ext cx="10383838" cy="8404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990033"/>
                </a:solidFill>
                <a:cs typeface="+mn-cs"/>
              </a:rPr>
              <a:t> </a:t>
            </a:r>
            <a:r>
              <a:rPr lang="ru-RU" sz="2200" b="1" cap="all" dirty="0">
                <a:solidFill>
                  <a:srgbClr val="6C0000"/>
                </a:solidFill>
                <a:cs typeface="+mn-cs"/>
              </a:rPr>
              <a:t>К</a:t>
            </a:r>
            <a:r>
              <a:rPr lang="ru-RU" sz="2200" b="1" dirty="0">
                <a:solidFill>
                  <a:srgbClr val="6C0000"/>
                </a:solidFill>
                <a:cs typeface="+mn-cs"/>
              </a:rPr>
              <a:t>опылов В.Н., д.т.н., </a:t>
            </a:r>
            <a:r>
              <a:rPr lang="ru-RU" sz="2200" b="1" dirty="0" err="1">
                <a:solidFill>
                  <a:srgbClr val="6C0000"/>
                </a:solidFill>
                <a:cs typeface="+mn-cs"/>
              </a:rPr>
              <a:t>г.н.с</a:t>
            </a:r>
            <a:r>
              <a:rPr lang="ru-RU" sz="2200" b="1" dirty="0">
                <a:solidFill>
                  <a:srgbClr val="6C0000"/>
                </a:solidFill>
                <a:cs typeface="+mn-cs"/>
              </a:rPr>
              <a:t>. </a:t>
            </a:r>
            <a:r>
              <a:rPr lang="ru-RU" sz="2200" b="1" dirty="0" err="1">
                <a:solidFill>
                  <a:srgbClr val="6C0000"/>
                </a:solidFill>
                <a:cs typeface="+mn-cs"/>
              </a:rPr>
              <a:t>СибНИГМИ</a:t>
            </a:r>
            <a:r>
              <a:rPr lang="ru-RU" sz="2200" b="1" dirty="0">
                <a:solidFill>
                  <a:srgbClr val="6C0000"/>
                </a:solidFill>
                <a:cs typeface="+mn-cs"/>
              </a:rPr>
              <a:t>, профессор НГАСУ,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6C0000"/>
                </a:solidFill>
                <a:cs typeface="+mn-cs"/>
              </a:rPr>
              <a:t>г. Новосибирск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185111" y="6196891"/>
            <a:ext cx="8013616" cy="932767"/>
          </a:xfrm>
          <a:prstGeom prst="rect">
            <a:avLst/>
          </a:prstGeom>
          <a:solidFill>
            <a:srgbClr val="DBF8FD"/>
          </a:soli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Научно-практическая конференция по проблемам гидрометеорологических прогнозов, экологии, климата Сибири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г. Новосибирск, 20-22 октября 2021 г.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76294"/>
            <a:ext cx="10383838" cy="1302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6C0000"/>
                </a:solidFill>
              </a:rPr>
              <a:t>Современные тенденции изменения в Сибири климатических параметров, влияющих на строительную отрасль</a:t>
            </a:r>
            <a:endParaRPr lang="ru-RU" sz="2400" dirty="0">
              <a:solidFill>
                <a:srgbClr val="6C0000"/>
              </a:solidFill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83838" cy="1455987"/>
          </a:xfrm>
          <a:prstGeom prst="rect">
            <a:avLst/>
          </a:prstGeom>
          <a:solidFill>
            <a:srgbClr val="DBF8FD"/>
          </a:solidFill>
        </p:spPr>
        <p:txBody>
          <a:bodyPr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+mj-lt"/>
              </a:rPr>
              <a:t>Сибирский региональный научно-исследовательский гидрометеорологический институт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Новосибирский государственный архитектурно-строительный университет (</a:t>
            </a:r>
            <a:r>
              <a:rPr lang="ru-RU" sz="2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Сибстрин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3854154"/>
            <a:ext cx="10383838" cy="317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r>
              <a:rPr lang="ru-RU" b="1" dirty="0">
                <a:solidFill>
                  <a:srgbClr val="002060"/>
                </a:solidFill>
              </a:rPr>
              <a:t>Средняя скорость изменения параметров снежного покрова на территории России в 1976-2020 гг.</a:t>
            </a:r>
          </a:p>
          <a:p>
            <a:r>
              <a:rPr lang="ru-RU" b="1" dirty="0">
                <a:solidFill>
                  <a:srgbClr val="002060"/>
                </a:solidFill>
              </a:rPr>
              <a:t>а) Коэффициенты линейного тренда(см/ 10лет) в рядах </a:t>
            </a:r>
            <a:r>
              <a:rPr lang="ru-RU" b="1" dirty="0">
                <a:solidFill>
                  <a:srgbClr val="CC0000"/>
                </a:solidFill>
              </a:rPr>
              <a:t>максимальной за зимний период высоты снежного покрова</a:t>
            </a:r>
            <a:r>
              <a:rPr lang="ru-RU" b="1" dirty="0"/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б) Коэффициенты линейного тренда(дни/ 10лет) в рядах </a:t>
            </a:r>
            <a:r>
              <a:rPr lang="ru-RU" b="1" dirty="0">
                <a:solidFill>
                  <a:srgbClr val="CC0000"/>
                </a:solidFill>
              </a:rPr>
              <a:t>числа дней со степенью покрытия окрестностей станций наблюдений снегом более 50</a:t>
            </a:r>
            <a:r>
              <a:rPr lang="ru-RU" b="1" dirty="0"/>
              <a:t>%.</a:t>
            </a:r>
            <a:r>
              <a:rPr lang="ru-RU" dirty="0"/>
              <a:t> </a:t>
            </a:r>
          </a:p>
          <a:p>
            <a:r>
              <a:rPr lang="ru-RU" b="1" dirty="0" smtClean="0"/>
              <a:t>Наблюдается </a:t>
            </a:r>
            <a:r>
              <a:rPr lang="ru-RU" b="1" dirty="0"/>
              <a:t>увеличение максимальной за зимний период высоты снежного покрова в Западной Сибири, и её уменьшение и в центре Средней и Восточной Сибири. Тенденция уменьшения продолжительности залегания снежного покрова проявляется на арктическом побережье Восточной Сибири, юге Западной Сибири, тенденция увеличения – на севере Западной Сибири.</a:t>
            </a:r>
            <a:endParaRPr lang="ru-RU" b="1" spc="44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" y="123382"/>
            <a:ext cx="10261757" cy="3730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638655" y="6640728"/>
            <a:ext cx="540544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75521"/>
              </p:ext>
            </p:extLst>
          </p:nvPr>
        </p:nvGraphicFramePr>
        <p:xfrm>
          <a:off x="28321" y="511479"/>
          <a:ext cx="10261755" cy="406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222"/>
                <a:gridCol w="817716"/>
                <a:gridCol w="899487"/>
                <a:gridCol w="899487"/>
                <a:gridCol w="981259"/>
                <a:gridCol w="1142988"/>
                <a:gridCol w="909532"/>
                <a:gridCol w="909532"/>
                <a:gridCol w="909532"/>
              </a:tblGrid>
              <a:tr h="833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60000"/>
                          </a:solidFill>
                          <a:effectLst/>
                        </a:rPr>
                        <a:t> </a:t>
                      </a:r>
                      <a:endParaRPr lang="ru-RU" sz="17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60000"/>
                          </a:solidFill>
                          <a:effectLst/>
                        </a:rPr>
                        <a:t>Средняя сезонная скорость ветра, (м/с)/10 лет</a:t>
                      </a:r>
                      <a:endParaRPr lang="ru-RU" sz="17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Число дней со скоростью ветра больше 15 м/с, дни/10 лет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60000"/>
                          </a:solidFill>
                          <a:effectLst/>
                        </a:rPr>
                        <a:t>Регион</a:t>
                      </a:r>
                      <a:endParaRPr lang="ru-RU" sz="17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Зима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Весна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Лето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Осень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Зима 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Весна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Лето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Осень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59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Центр и юг Западной Сибири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-1,06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-0,32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-0,32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-0,94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59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Север ЕЧР и Западной Сибири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-0,23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-0,21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-0,74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-0,32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-0,32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-0,76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59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Север Восточной Сибири и Якутии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-0,11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59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Центр и юг Восточной Сибири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296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60000"/>
                          </a:solidFill>
                          <a:effectLst/>
                        </a:rPr>
                        <a:t>Россия</a:t>
                      </a:r>
                      <a:endParaRPr lang="ru-RU" sz="17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-0,11</a:t>
                      </a:r>
                      <a:endParaRPr lang="ru-RU" sz="1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-0,28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-0,29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397" y="4739561"/>
            <a:ext cx="10383838" cy="21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altLang="ru-RU" sz="2200" b="1" i="1" dirty="0">
                <a:solidFill>
                  <a:srgbClr val="002060"/>
                </a:solidFill>
                <a:latin typeface="+mn-lt"/>
                <a:ea typeface="Times New Roman,Bold"/>
                <a:cs typeface="Times New Roman" pitchFamily="18" charset="0"/>
              </a:rPr>
              <a:t>Оценки линейного тренда регионально осредненных характеристик ветра по сезонам </a:t>
            </a:r>
            <a:r>
              <a:rPr lang="ru-RU" sz="2200" b="1" i="1" dirty="0">
                <a:solidFill>
                  <a:srgbClr val="002060"/>
                </a:solidFill>
              </a:rPr>
              <a:t>1976-2020 гг.</a:t>
            </a:r>
            <a:endParaRPr lang="ru-RU" altLang="ru-RU" sz="2200" b="1" i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0" algn="just" eaLnBrk="0" hangingPunct="0"/>
            <a:r>
              <a:rPr lang="ru-RU" sz="2200" b="1" dirty="0"/>
              <a:t>Во все сезоны года средняя по регионам Сибири скорость ветра уменьшается. В изменении числа дней с ветром более 15 м/с также отмечена тенденция уменьшения на большей части Сибири. Наибольшие изменения выявлены зимой и осенью. </a:t>
            </a:r>
            <a:endParaRPr lang="ru-RU" altLang="ru-RU" sz="2200" b="1" dirty="0"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689"/>
            <a:ext cx="10383838" cy="440324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sz="2200" b="1" dirty="0">
                <a:solidFill>
                  <a:srgbClr val="760000"/>
                </a:solidFill>
                <a:latin typeface="+mn-lt"/>
              </a:rPr>
              <a:t>Тенденции изменений режима приземного ветра</a:t>
            </a:r>
            <a:endParaRPr lang="ru-RU" sz="2200" dirty="0">
              <a:solidFill>
                <a:srgbClr val="76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2577" y="6640728"/>
            <a:ext cx="520731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0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20817" y="22316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2176528" y="1065750"/>
            <a:ext cx="5687315" cy="46108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100785" tIns="50393" rIns="100785" bIns="50393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102"/>
              </a:spcAft>
            </a:pPr>
            <a:endParaRPr lang="ru-RU" sz="120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40" y="1171483"/>
            <a:ext cx="2734411" cy="219258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85" y="1171483"/>
            <a:ext cx="2734411" cy="219258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66" y="3364067"/>
            <a:ext cx="2734411" cy="219258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97" y="3387532"/>
            <a:ext cx="2734411" cy="2192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2523" y="0"/>
            <a:ext cx="10139677" cy="932767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Региональные осредненные аномалии годовых сумм прямой солнечной радиации, поступающей на горизонтальную </a:t>
            </a:r>
            <a:r>
              <a:rPr lang="ru-RU" b="1" dirty="0" smtClean="0">
                <a:solidFill>
                  <a:srgbClr val="002060"/>
                </a:solidFill>
              </a:rPr>
              <a:t>поверхность на </a:t>
            </a:r>
            <a:r>
              <a:rPr lang="ru-RU" b="1" dirty="0">
                <a:solidFill>
                  <a:srgbClr val="002060"/>
                </a:solidFill>
              </a:rPr>
              <a:t>интервале 1961-2019 гг. (в процентах от </a:t>
            </a:r>
            <a:r>
              <a:rPr lang="ru-RU" b="1" dirty="0" smtClean="0">
                <a:solidFill>
                  <a:srgbClr val="002060"/>
                </a:solidFill>
              </a:rPr>
              <a:t>среднего за 1961-1990 гг.)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523" y="5676618"/>
            <a:ext cx="10345748" cy="1486765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just"/>
            <a:r>
              <a:rPr lang="ru-RU" b="1" dirty="0" smtClean="0"/>
              <a:t>На территории </a:t>
            </a:r>
            <a:r>
              <a:rPr lang="ru-RU" b="1" dirty="0"/>
              <a:t>Сибири сохраняется положительная тенденция в изменении прямой радиации. </a:t>
            </a:r>
            <a:r>
              <a:rPr lang="ru-RU" b="1" dirty="0" smtClean="0"/>
              <a:t>Лишь в Средней </a:t>
            </a:r>
            <a:r>
              <a:rPr lang="ru-RU" b="1" dirty="0"/>
              <a:t>Сибири в </a:t>
            </a:r>
            <a:r>
              <a:rPr lang="ru-RU" b="1" dirty="0" smtClean="0"/>
              <a:t>21 веке </a:t>
            </a:r>
            <a:r>
              <a:rPr lang="ru-RU" b="1" dirty="0"/>
              <a:t>наметилась тенденция к снижению приходящей радиации. В последние годы здесь наблюдались крупные </a:t>
            </a:r>
            <a:r>
              <a:rPr lang="ru-RU" b="1" dirty="0" smtClean="0"/>
              <a:t>аномалии</a:t>
            </a:r>
            <a:r>
              <a:rPr lang="ru-RU" b="1" dirty="0"/>
              <a:t>, сопоставимые с рекордно низкими значениями, которые проявляются на фоне сильной межгодовой изменчивости.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4079" y="6755568"/>
            <a:ext cx="540544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110089"/>
            <a:ext cx="10383838" cy="70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5" tIns="50393" rIns="100785" bIns="50393" anchor="ctr">
            <a:spAutoFit/>
          </a:bodyPr>
          <a:lstStyle/>
          <a:p>
            <a:pPr algn="ctr">
              <a:defRPr/>
            </a:pPr>
            <a:endParaRPr lang="ru-RU" sz="900" b="1" dirty="0">
              <a:solidFill>
                <a:srgbClr val="C00000"/>
              </a:solidFill>
              <a:cs typeface="+mn-cs"/>
            </a:endParaRPr>
          </a:p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cs typeface="+mn-cs"/>
              </a:rPr>
              <a:t>ЗАКЛЮЧЕНИЕ</a:t>
            </a:r>
            <a:endParaRPr lang="ru-RU" sz="2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9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476150" algn="just">
              <a:defRPr/>
            </a:pP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Строительная отрасль является </a:t>
            </a:r>
            <a:r>
              <a:rPr lang="ru-RU" sz="24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погодно</a:t>
            </a:r>
            <a:r>
              <a:rPr lang="ru-RU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климатозависимой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, так как долговечность зданий и сооружений во многом зависит от ветровой нагрузки, температуры воздуха, количества жидких осадков, снеговой нагрузки, уровня грунтовых вод, температуры грунта и т.д. </a:t>
            </a:r>
            <a:endParaRPr lang="ru-RU" sz="2400" dirty="0">
              <a:cs typeface="+mn-cs"/>
            </a:endParaRPr>
          </a:p>
          <a:p>
            <a:pPr indent="476150" algn="just"/>
            <a:r>
              <a:rPr lang="ru-RU" sz="2400" b="1" dirty="0">
                <a:cs typeface="+mn-cs"/>
              </a:rPr>
              <a:t>Принятие климатически обусловленных решений в строительной отрасли сопряжено со значительными экономическими рисками, существенно возрастающими в условиях изменения климата. </a:t>
            </a:r>
          </a:p>
          <a:p>
            <a:pPr indent="476150" algn="just"/>
            <a:r>
              <a:rPr lang="ru-RU" sz="2400" b="1" dirty="0">
                <a:cs typeface="+mn-cs"/>
              </a:rPr>
              <a:t> </a:t>
            </a:r>
            <a:r>
              <a:rPr lang="ru-RU" sz="2400" b="1" dirty="0"/>
              <a:t>В докладе сделан обзор современных тенденций изменения в  Сибири климатических параметров, которые значимы для строительной отрасли.</a:t>
            </a:r>
            <a:endParaRPr lang="ru-RU" sz="2400" b="1" dirty="0">
              <a:cs typeface="+mn-cs"/>
            </a:endParaRPr>
          </a:p>
          <a:p>
            <a:pPr indent="476150" algn="just"/>
            <a:r>
              <a:rPr lang="ru-RU" sz="2400" b="1" dirty="0">
                <a:cs typeface="+mn-cs"/>
              </a:rPr>
              <a:t>Обзор сделан по заказу Ассоциации строительных организаций Новосибирской области для использования при разработке рекомендаций по созданию оптимального сценария адаптации строительной индустрии к происходящим и предполагаемым изменениям климата в Сибири.</a:t>
            </a:r>
            <a:endParaRPr lang="ru-RU" sz="2400" b="1" dirty="0"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82671" y="6686620"/>
            <a:ext cx="540544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083978" y="1494639"/>
            <a:ext cx="6951403" cy="24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100" b="1">
                <a:solidFill>
                  <a:srgbClr val="00B050"/>
                </a:solidFill>
                <a:latin typeface="Segoe Script" pitchFamily="34" charset="0"/>
                <a:ea typeface="MS PGothic" pitchFamily="34" charset="-128"/>
                <a:cs typeface="Rod" pitchFamily="49" charset="-79"/>
              </a:rPr>
              <a:t>БЛАГОДАРЮ </a:t>
            </a:r>
          </a:p>
          <a:p>
            <a:pPr>
              <a:lnSpc>
                <a:spcPct val="150000"/>
              </a:lnSpc>
            </a:pPr>
            <a:r>
              <a:rPr lang="ru-RU" sz="5100" b="1">
                <a:solidFill>
                  <a:srgbClr val="00B050"/>
                </a:solidFill>
                <a:latin typeface="Segoe Script" pitchFamily="34" charset="0"/>
                <a:ea typeface="MS PGothic" pitchFamily="34" charset="-128"/>
                <a:cs typeface="Rod" pitchFamily="49" charset="-79"/>
              </a:rPr>
              <a:t>ЗА 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43454" y="0"/>
            <a:ext cx="10369469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76669" y="1951585"/>
            <a:ext cx="10055810" cy="49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pPr indent="476150" algn="just"/>
            <a:r>
              <a:rPr lang="ru-RU" sz="2600" dirty="0"/>
              <a:t>Обзор сделан по заказу Ассоциации строительных организаций Новосибирской области (АСОНО) для использования при</a:t>
            </a:r>
            <a:r>
              <a:rPr lang="ru-RU" sz="2600" b="1" dirty="0"/>
              <a:t> </a:t>
            </a:r>
            <a:r>
              <a:rPr lang="ru-RU" sz="2600" dirty="0"/>
              <a:t>разработке рекомендаций по созданию оптимального сценария адаптации строительной индустрии к происходящим и предполагаемым изменениям климата в Сибири</a:t>
            </a:r>
            <a:r>
              <a:rPr lang="ru-RU" dirty="0"/>
              <a:t>. </a:t>
            </a:r>
          </a:p>
          <a:p>
            <a:pPr indent="476150" algn="just"/>
            <a:r>
              <a:rPr lang="ru-RU" sz="2600" dirty="0"/>
              <a:t>Основными источниками информации, используемой в обзоре, являются официальные ежегодные доклады Росгидромета об особенностях климата на территории Российской Федерации за 2018-20 гг. и данные учреждений Росгидромета.</a:t>
            </a:r>
          </a:p>
          <a:p>
            <a:pPr indent="476150" algn="just"/>
            <a:endParaRPr lang="ru-RU" altLang="ru-RU" sz="2600" b="1" dirty="0"/>
          </a:p>
        </p:txBody>
      </p:sp>
      <p:sp>
        <p:nvSpPr>
          <p:cNvPr id="2" name="AutoShape 2" descr="https://asonsk.ru/local/templates/main/assets/images/logo.svg"/>
          <p:cNvSpPr>
            <a:spLocks noChangeAspect="1" noChangeArrowheads="1"/>
          </p:cNvSpPr>
          <p:nvPr/>
        </p:nvSpPr>
        <p:spPr bwMode="auto">
          <a:xfrm>
            <a:off x="176669" y="-152823"/>
            <a:ext cx="346128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sonsk.ru/local/templates/main/assets/images/logo.svg"/>
          <p:cNvSpPr>
            <a:spLocks noChangeAspect="1" noChangeArrowheads="1"/>
          </p:cNvSpPr>
          <p:nvPr/>
        </p:nvSpPr>
        <p:spPr bwMode="auto">
          <a:xfrm>
            <a:off x="349733" y="8397"/>
            <a:ext cx="346128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85" tIns="50393" rIns="100785" bIns="5039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4" y="387051"/>
            <a:ext cx="6046224" cy="10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00431" y="6593858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1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908" y="129854"/>
            <a:ext cx="10246849" cy="1875410"/>
          </a:xfrm>
          <a:prstGeom prst="rect">
            <a:avLst/>
          </a:prstGeom>
          <a:extLst/>
        </p:spPr>
        <p:txBody>
          <a:bodyPr lIns="100785" tIns="50393" rIns="100785" bIns="50393"/>
          <a:lstStyle/>
          <a:p>
            <a:pPr algn="ctr">
              <a:defRPr/>
            </a:pPr>
            <a:r>
              <a:rPr lang="ru-RU" sz="2400" b="1" dirty="0">
                <a:solidFill>
                  <a:srgbClr val="6C0000"/>
                </a:solidFill>
              </a:rPr>
              <a:t>СВОД ПРАВИЛ </a:t>
            </a:r>
            <a:r>
              <a:rPr lang="ru-RU" sz="2600" b="1" dirty="0">
                <a:solidFill>
                  <a:srgbClr val="6C0000"/>
                </a:solidFill>
              </a:rPr>
              <a:t>СП 131.13330.2020 “СНиП 23-01-99 Строительная климатология” </a:t>
            </a:r>
          </a:p>
          <a:p>
            <a:pPr>
              <a:spcBef>
                <a:spcPts val="661"/>
              </a:spcBef>
              <a:defRPr/>
            </a:pPr>
            <a:r>
              <a:rPr lang="ru-RU" sz="2200" dirty="0"/>
              <a:t>утверждён приказом Госстроя России от 24.12.2020 № 859/</a:t>
            </a:r>
            <a:r>
              <a:rPr lang="ru-RU" sz="2200" dirty="0" err="1"/>
              <a:t>пр</a:t>
            </a:r>
            <a:r>
              <a:rPr lang="ru-RU" sz="2200" dirty="0"/>
              <a:t> и введён в действие с 25.06.2021. Предыдущий СП утверждён 28 ноября 2018 и введен в действие с 29 мая 2019.</a:t>
            </a:r>
            <a:br>
              <a:rPr lang="ru-RU" sz="2200" dirty="0"/>
            </a:br>
            <a:endParaRPr lang="ru-RU" altLang="ru-RU" sz="2200" b="1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666" y="2027760"/>
            <a:ext cx="10383838" cy="504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 algn="ctr"/>
            <a:endParaRPr lang="ru-RU" sz="800" b="1" dirty="0"/>
          </a:p>
          <a:p>
            <a:pPr algn="ctr"/>
            <a:r>
              <a:rPr lang="ru-RU" b="1" dirty="0" smtClean="0"/>
              <a:t>СОДЕРЖАНИЕ 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Климатические параметры холодного периода года 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Климатические параметры теплого периода года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Средняя месячная и годовая температура воздуха</a:t>
            </a:r>
          </a:p>
          <a:p>
            <a:pPr>
              <a:lnSpc>
                <a:spcPct val="150000"/>
              </a:lnSpc>
            </a:pPr>
            <a:r>
              <a:rPr lang="ru-RU" altLang="ru-RU" sz="1900" b="1" dirty="0"/>
              <a:t>Средняя и максимальная суточная амплитуда температуры наружного воздуха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Среднее месячное и годовое парциальное давление водяного пара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Суммарная солнечная радиация (прямая и рассеянная) на горизонтальную поверхность при безоблачном небе</a:t>
            </a:r>
          </a:p>
          <a:p>
            <a:pPr>
              <a:lnSpc>
                <a:spcPct val="150000"/>
              </a:lnSpc>
            </a:pPr>
            <a:r>
              <a:rPr lang="ru-RU" sz="1900" b="1" dirty="0"/>
              <a:t>Суммарная солнечная радиация (прямая и рассеянная) на вертикальную поверхность при безоблачном небе</a:t>
            </a:r>
          </a:p>
          <a:p>
            <a:pPr>
              <a:lnSpc>
                <a:spcPct val="150000"/>
              </a:lnSpc>
            </a:pPr>
            <a:r>
              <a:rPr lang="ru-RU" altLang="ru-RU" sz="1900" b="1" dirty="0"/>
              <a:t>Удельная энтальпия и влагосодержание наружного воздуха в тёплый период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65529" y="6724689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1"/>
            <a:ext cx="10383838" cy="53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pPr marL="79358" algn="ctr">
              <a:spcBef>
                <a:spcPts val="661"/>
              </a:spcBef>
              <a:spcAft>
                <a:spcPts val="0"/>
              </a:spcAft>
              <a:defRPr/>
            </a:pPr>
            <a:endParaRPr lang="ru-RU" sz="2600" b="1" spc="44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36882"/>
              </p:ext>
            </p:extLst>
          </p:nvPr>
        </p:nvGraphicFramePr>
        <p:xfrm>
          <a:off x="81088" y="226691"/>
          <a:ext cx="10140538" cy="6960291"/>
        </p:xfrm>
        <a:graphic>
          <a:graphicData uri="http://schemas.openxmlformats.org/drawingml/2006/table">
            <a:tbl>
              <a:tblPr/>
              <a:tblGrid>
                <a:gridCol w="10140538"/>
              </a:tblGrid>
              <a:tr h="429916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Перечень потенциальных рисков для строительной отрасли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C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Разрушение строительных конструкций под действием аномальных снеговых, ветровых и гололедных нагрузок.</a:t>
                      </a: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756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Ускорение старения ограждающих конструкций зданий, автодорог и других сооружений из-за изменения т</a:t>
                      </a: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еплового режима местности, </a:t>
                      </a: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увеличения числа суточных и </a:t>
                      </a:r>
                      <a:r>
                        <a:rPr lang="ru-RU" sz="2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внутрисуточных</a:t>
                      </a: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переходов температуры воздуха через 0ºС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17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Разрушение зданий и сооружений, возведенных в потенциально опасных местах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горных долинах, на склонах, подверженных лавинам, оползням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01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Подтопление подвалов, протечка кровель (ливневые дожди). Аварии в системах водоотведения из-за недостаточной пропускной способности ливневой канализации.</a:t>
                      </a: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7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Деформация фундаментов зданий и сооружений из-за повышения уровня грунтовых вод и подтопления равнинных территорий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87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Отрицательное влияние солнечной радиации на ограждающие конструкции и на микроклимат помещений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294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Риски при работах на открытом воздухе при наступлении ОГЯ: сильный ветер, смерч, шквал, гроза и др.</a:t>
                      </a: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696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Увеличение скорости развития карстовых процессов.</a:t>
                      </a:r>
                    </a:p>
                  </a:txBody>
                  <a:tcPr marL="0" marR="81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56415" y="6640728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1"/>
            <a:ext cx="10383838" cy="5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pPr marL="79358" indent="-377944" algn="ctr">
              <a:lnSpc>
                <a:spcPct val="150000"/>
              </a:lnSpc>
              <a:spcBef>
                <a:spcPts val="661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C0000"/>
                </a:solidFill>
              </a:rPr>
              <a:t>Изменения температуры приземного воздуха в Сибири</a:t>
            </a:r>
            <a:r>
              <a:rPr lang="ru-RU" sz="2600" spc="44" dirty="0">
                <a:solidFill>
                  <a:srgbClr val="6C0000"/>
                </a:solidFill>
                <a:cs typeface="+mn-cs"/>
              </a:rPr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7818"/>
              </p:ext>
            </p:extLst>
          </p:nvPr>
        </p:nvGraphicFramePr>
        <p:xfrm>
          <a:off x="122081" y="681543"/>
          <a:ext cx="10057904" cy="600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558"/>
                <a:gridCol w="1180275"/>
                <a:gridCol w="1500125"/>
                <a:gridCol w="1511993"/>
                <a:gridCol w="1648862"/>
                <a:gridCol w="2044290"/>
                <a:gridCol w="1144801"/>
              </a:tblGrid>
              <a:tr h="100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Сезон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№ года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Западная Сибирь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Средняя Сибирь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Восточная Сибирь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Сибирский федеральный округ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Россия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Зима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2,38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1,60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4,13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1,26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2,50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0,85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3,47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1,10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1,27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2,12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7,04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6,01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1,50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6,02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5,00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Весна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-0,92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1,45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2,08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1,15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0,81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3,03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3,63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3,28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3,26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2,86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2020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6,54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5,43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3,49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5,56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3,94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Лето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0,93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1,08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1,37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1,28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0,90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2,34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1,23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1,68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0,98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2020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1,40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1,43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1,40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1,34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Осень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1,70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2,58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3,48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1,87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2,32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0,93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1,72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1,00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1,60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2020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2,73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4,39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4,33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2,93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3,29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6C0000"/>
                          </a:solidFill>
                          <a:effectLst/>
                        </a:rPr>
                        <a:t>Весь год</a:t>
                      </a:r>
                      <a:endParaRPr lang="ru-RU" sz="1900" dirty="0">
                        <a:solidFill>
                          <a:srgbClr val="6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0,67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1,92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2,62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1,30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1,58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1,86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2,82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2,28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2,07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2020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3,99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4,48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2,58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3,65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3,22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067" y="6563343"/>
            <a:ext cx="10261757" cy="655768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Средние годовые и сезонные аномалии температуры приземного </a:t>
            </a:r>
            <a:r>
              <a:rPr lang="ru-RU" b="1" dirty="0" smtClean="0">
                <a:solidFill>
                  <a:srgbClr val="002060"/>
                </a:solidFill>
              </a:rPr>
              <a:t>воздуха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2018-20  – отклонения от нормы 1961-1990 (3 наибольших- с 1936 г.-39%)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56622" y="6733252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1"/>
            <a:ext cx="10383838" cy="5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pPr marL="79358" indent="-377944" algn="ctr">
              <a:lnSpc>
                <a:spcPct val="150000"/>
              </a:lnSpc>
              <a:spcBef>
                <a:spcPts val="661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60000"/>
                </a:solidFill>
              </a:rPr>
              <a:t>Изменения температуры приземного воздуха в Сибири</a:t>
            </a:r>
            <a:r>
              <a:rPr lang="ru-RU" sz="2600" spc="44" dirty="0">
                <a:solidFill>
                  <a:srgbClr val="6C0000"/>
                </a:solidFill>
                <a:cs typeface="+mn-cs"/>
              </a:rPr>
              <a:t> 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31724" y="2923286"/>
            <a:ext cx="10383838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52" eaLnBrk="0" hangingPunct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Оценки линейного тренда (ºС /10 лет) температуры приземного </a:t>
            </a:r>
          </a:p>
          <a:p>
            <a:pPr lvl="0" algn="ctr" eaLnBrk="0" hangingPunct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воздуха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за 1976-2020 </a:t>
            </a:r>
            <a:r>
              <a:rPr lang="ru-RU" b="1" i="1" dirty="0">
                <a:solidFill>
                  <a:srgbClr val="002060"/>
                </a:solidFill>
                <a:latin typeface="+mn-lt"/>
              </a:rPr>
              <a:t>гг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779788"/>
            <a:ext cx="10383838" cy="33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38" algn="just">
              <a:spcBef>
                <a:spcPts val="661"/>
              </a:spcBef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Из таблицы видно, что среднегодовые и </a:t>
            </a:r>
            <a:r>
              <a:rPr lang="ru-RU" sz="2000" b="1" i="1" dirty="0" err="1">
                <a:solidFill>
                  <a:srgbClr val="C00000"/>
                </a:solidFill>
              </a:rPr>
              <a:t>среднесезонные</a:t>
            </a:r>
            <a:r>
              <a:rPr lang="ru-RU" sz="2000" b="1" i="1" dirty="0">
                <a:solidFill>
                  <a:srgbClr val="C00000"/>
                </a:solidFill>
              </a:rPr>
              <a:t> температуры растут во всех регионах Сибири. При этом:</a:t>
            </a:r>
          </a:p>
          <a:p>
            <a:pPr marL="1190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зимой</a:t>
            </a:r>
            <a:r>
              <a:rPr lang="ru-RU" sz="2000" dirty="0"/>
              <a:t> теплеет интенсивнее в Средней Сибири. </a:t>
            </a:r>
          </a:p>
          <a:p>
            <a:pPr marL="1190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весной</a:t>
            </a:r>
            <a:r>
              <a:rPr lang="ru-RU" sz="2000" dirty="0"/>
              <a:t> во всех регионах Сибири наблюдается более интенсивное потепление, чем по России в среднем; </a:t>
            </a:r>
          </a:p>
          <a:p>
            <a:pPr marL="1190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летом</a:t>
            </a:r>
            <a:r>
              <a:rPr lang="ru-RU" sz="2000" dirty="0"/>
              <a:t> в Западной Сибири потепление существенно слабее, чем в остальных регионах Сибири;</a:t>
            </a:r>
          </a:p>
          <a:p>
            <a:pPr marL="1190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/>
              <a:t>осенью</a:t>
            </a:r>
            <a:r>
              <a:rPr lang="ru-RU" sz="2000" dirty="0"/>
              <a:t>- в Западной и Средней Сибири потепление слабее, чем в по России, а в Восточной Сибири- наиболее интенсивное в России.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/>
              <a:t>В годовом осреднении </a:t>
            </a:r>
            <a:r>
              <a:rPr lang="ru-RU" sz="2000" dirty="0"/>
              <a:t>потепление в Западной Сибири слабее, чем в Средней и Восточной Сибири, в которых оно примерно одинаково.</a:t>
            </a:r>
            <a:endParaRPr lang="ru-RU" sz="2400" b="1" spc="44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15618"/>
              </p:ext>
            </p:extLst>
          </p:nvPr>
        </p:nvGraphicFramePr>
        <p:xfrm>
          <a:off x="81088" y="656609"/>
          <a:ext cx="10180671" cy="219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227"/>
                <a:gridCol w="1754728"/>
                <a:gridCol w="1401179"/>
                <a:gridCol w="1401179"/>
                <a:gridCol w="1401179"/>
                <a:gridCol w="1401179"/>
              </a:tblGrid>
              <a:tr h="372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Регион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Год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Зима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Весна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Лето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Осень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7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Западная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0,42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0,35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0,75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0,26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0,31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7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Средняя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0,59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0,54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0,87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0,45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0,44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Восточная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0,60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0,35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0,81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0,40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0,85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7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СФО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0,44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0,34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0,79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0,36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0,25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7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Россия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0,51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0,48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0,66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0,39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0,50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36781" y="6733252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ussia_n"/>
          <p:cNvPicPr>
            <a:picLocks noChangeAspect="1" noChangeArrowheads="1"/>
          </p:cNvPicPr>
          <p:nvPr/>
        </p:nvPicPr>
        <p:blipFill>
          <a:blip r:embed="rId3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5516716"/>
            <a:ext cx="10383838" cy="17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r>
              <a:rPr lang="ru-RU" sz="2200" b="1" dirty="0">
                <a:solidFill>
                  <a:srgbClr val="002060"/>
                </a:solidFill>
              </a:rPr>
              <a:t>Изменение с 1981 г. климатических факторов, влияющих на старение ограждающих конструкций зданий, автодорог и других сооружений :</a:t>
            </a:r>
          </a:p>
          <a:p>
            <a:r>
              <a:rPr lang="ru-RU" sz="2200" b="1" dirty="0">
                <a:solidFill>
                  <a:srgbClr val="CC0000"/>
                </a:solidFill>
              </a:rPr>
              <a:t>а) изменение числа переходов </a:t>
            </a:r>
            <a:r>
              <a:rPr lang="ru-RU" sz="2200" b="1" dirty="0" err="1">
                <a:solidFill>
                  <a:srgbClr val="CC0000"/>
                </a:solidFill>
              </a:rPr>
              <a:t>сут</a:t>
            </a:r>
            <a:r>
              <a:rPr lang="ru-RU" sz="2200" b="1" dirty="0">
                <a:solidFill>
                  <a:srgbClr val="CC0000"/>
                </a:solidFill>
              </a:rPr>
              <a:t>. температуры воздуха через 0ºС;</a:t>
            </a:r>
          </a:p>
          <a:p>
            <a:r>
              <a:rPr lang="ru-RU" sz="2200" b="1" dirty="0">
                <a:solidFill>
                  <a:srgbClr val="CC0000"/>
                </a:solidFill>
              </a:rPr>
              <a:t>б) изменение числа </a:t>
            </a:r>
            <a:r>
              <a:rPr lang="ru-RU" sz="2200" b="1" dirty="0" err="1">
                <a:solidFill>
                  <a:srgbClr val="CC0000"/>
                </a:solidFill>
              </a:rPr>
              <a:t>внутрисут</a:t>
            </a:r>
            <a:r>
              <a:rPr lang="ru-RU" sz="2200" b="1" dirty="0">
                <a:solidFill>
                  <a:srgbClr val="CC0000"/>
                </a:solidFill>
              </a:rPr>
              <a:t>. переходов температуры воздуха через 0ºС.</a:t>
            </a:r>
          </a:p>
        </p:txBody>
      </p:sp>
      <p:pic>
        <p:nvPicPr>
          <p:cNvPr id="9261" name="Picture 45" descr="Переход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569" y="151119"/>
            <a:ext cx="5669250" cy="53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872439" y="6702971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0"/>
            <a:ext cx="10383838" cy="5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pPr algn="ctr"/>
            <a:r>
              <a:rPr lang="ru-RU" sz="2600" b="1" dirty="0">
                <a:solidFill>
                  <a:srgbClr val="CC0000"/>
                </a:solidFill>
              </a:rPr>
              <a:t>Тенденции изменений режимов осадков в Сибири</a:t>
            </a:r>
            <a:endParaRPr lang="ru-RU" sz="2600" dirty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54708"/>
              </p:ext>
            </p:extLst>
          </p:nvPr>
        </p:nvGraphicFramePr>
        <p:xfrm>
          <a:off x="122081" y="505618"/>
          <a:ext cx="10139679" cy="600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913"/>
                <a:gridCol w="1171920"/>
                <a:gridCol w="1530272"/>
                <a:gridCol w="1524286"/>
                <a:gridCol w="1606423"/>
                <a:gridCol w="2040248"/>
                <a:gridCol w="1230617"/>
              </a:tblGrid>
              <a:tr h="1001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Сезон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№ года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Западная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Средняя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Восточная Сибирь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Сибирский федеральный округ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Россия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Зима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80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130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115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113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90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93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140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136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95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133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Весна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149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96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134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113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112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132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121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Лето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96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83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97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2019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95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79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101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75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Осень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111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2020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97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760000"/>
                          </a:solidFill>
                          <a:effectLst/>
                        </a:rPr>
                        <a:t>Весь год</a:t>
                      </a:r>
                      <a:endParaRPr lang="ru-RU" sz="1900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111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2019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105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33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2020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111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115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990099"/>
                          </a:solidFill>
                          <a:effectLst/>
                        </a:rPr>
                        <a:t>92</a:t>
                      </a:r>
                      <a:endParaRPr lang="ru-RU" sz="1900" b="1" i="1" dirty="0">
                        <a:solidFill>
                          <a:srgbClr val="99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endParaRPr lang="ru-RU" sz="1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106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3061" y="6630054"/>
            <a:ext cx="9137715" cy="4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85" tIns="50393" rIns="100785" bIns="5039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07852"/>
            <a:r>
              <a:rPr lang="ru-RU" altLang="ru-RU" sz="22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Годовые и сезонные суммы осадков в 2018-20 гг. в % от нормы</a:t>
            </a:r>
            <a:endParaRPr lang="ru-RU" altLang="ru-RU" sz="22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4447" y="6662290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ussia_n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14332" y="-71005"/>
            <a:ext cx="10383838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0"/>
            <a:ext cx="10383838" cy="5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/>
          <a:lstStyle/>
          <a:p>
            <a:pPr algn="ctr"/>
            <a:r>
              <a:rPr lang="ru-RU" sz="2600" b="1" dirty="0">
                <a:solidFill>
                  <a:srgbClr val="CC0000"/>
                </a:solidFill>
              </a:rPr>
              <a:t>Тенденции изменений режимов осадков в Сибири</a:t>
            </a:r>
            <a:endParaRPr lang="ru-RU" sz="2600" dirty="0">
              <a:solidFill>
                <a:srgbClr val="CC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32850" y="3231549"/>
            <a:ext cx="8522482" cy="7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85" tIns="50393" rIns="100785" bIns="5039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52" eaLnBrk="0" hangingPunct="0"/>
            <a:r>
              <a:rPr lang="ru-RU" sz="2200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Оценки линейного тренда(%/10 лет) сумм атмосферных </a:t>
            </a:r>
          </a:p>
          <a:p>
            <a:pPr algn="ctr" defTabSz="1007852" eaLnBrk="0" hangingPunct="0"/>
            <a:r>
              <a:rPr lang="ru-RU" sz="2200" b="1" i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осадков для регионов Сибири и России за 1976-2020 гг.</a:t>
            </a:r>
            <a:endParaRPr lang="ru-RU" sz="2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995413"/>
            <a:ext cx="10302750" cy="32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Из таблицы видно, что среднегодовое и </a:t>
            </a:r>
            <a:r>
              <a:rPr lang="ru-RU" sz="2000" b="1" dirty="0" err="1"/>
              <a:t>среднесезонное</a:t>
            </a:r>
            <a:r>
              <a:rPr lang="ru-RU" sz="2000" b="1" dirty="0"/>
              <a:t> количество атмосферных осадков растёт во всех регионах Сибири за исключением лета в Восточной Сибири (-0,3%). При этом в СФО все оценки выше, чем в целом в России за исключением «отставания» на 0,1% весной. Наиболее значительный рост сезонных сумм осадков по территории СФО наблюдается </a:t>
            </a:r>
            <a:r>
              <a:rPr lang="ru-RU" sz="2000" b="1" dirty="0">
                <a:solidFill>
                  <a:srgbClr val="760000"/>
                </a:solidFill>
              </a:rPr>
              <a:t>весной (5,7%) </a:t>
            </a:r>
            <a:r>
              <a:rPr lang="ru-RU" sz="2000" b="1" dirty="0"/>
              <a:t>и </a:t>
            </a:r>
            <a:r>
              <a:rPr lang="ru-RU" sz="2000" b="1" dirty="0">
                <a:solidFill>
                  <a:srgbClr val="760000"/>
                </a:solidFill>
              </a:rPr>
              <a:t>зимой (3,0%)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760000"/>
                </a:solidFill>
              </a:rPr>
              <a:t>осенью</a:t>
            </a:r>
            <a:r>
              <a:rPr lang="ru-RU" sz="2000" b="1" dirty="0"/>
              <a:t> рост меньше </a:t>
            </a:r>
            <a:r>
              <a:rPr lang="ru-RU" sz="2000" b="1" dirty="0">
                <a:solidFill>
                  <a:srgbClr val="760000"/>
                </a:solidFill>
              </a:rPr>
              <a:t>(2,3%)</a:t>
            </a:r>
            <a:r>
              <a:rPr lang="ru-RU" sz="2000" b="1" dirty="0"/>
              <a:t>, а </a:t>
            </a:r>
            <a:r>
              <a:rPr lang="ru-RU" sz="2000" b="1" dirty="0">
                <a:solidFill>
                  <a:srgbClr val="760000"/>
                </a:solidFill>
              </a:rPr>
              <a:t>летом</a:t>
            </a:r>
            <a:r>
              <a:rPr lang="ru-RU" sz="2000" b="1" dirty="0"/>
              <a:t>- наименьший </a:t>
            </a:r>
            <a:r>
              <a:rPr lang="ru-RU" sz="2000" b="1" dirty="0">
                <a:solidFill>
                  <a:srgbClr val="760000"/>
                </a:solidFill>
              </a:rPr>
              <a:t>(1,5%)</a:t>
            </a:r>
            <a:r>
              <a:rPr lang="ru-RU" sz="2000" b="1" dirty="0"/>
              <a:t>. </a:t>
            </a:r>
            <a:r>
              <a:rPr lang="ru-RU" sz="2000" b="1" dirty="0">
                <a:solidFill>
                  <a:srgbClr val="760000"/>
                </a:solidFill>
              </a:rPr>
              <a:t>Среднегодовые</a:t>
            </a:r>
            <a:r>
              <a:rPr lang="ru-RU" sz="2000" b="1" dirty="0"/>
              <a:t> осадки растут быстрее </a:t>
            </a:r>
            <a:r>
              <a:rPr lang="ru-RU" sz="2000" b="1" dirty="0">
                <a:solidFill>
                  <a:srgbClr val="760000"/>
                </a:solidFill>
              </a:rPr>
              <a:t>в Средней Сибири </a:t>
            </a:r>
            <a:r>
              <a:rPr lang="ru-RU" sz="2000" b="1" dirty="0"/>
              <a:t>(3,3%). </a:t>
            </a:r>
            <a:r>
              <a:rPr lang="ru-RU" sz="2000" b="1" dirty="0">
                <a:solidFill>
                  <a:srgbClr val="760000"/>
                </a:solidFill>
              </a:rPr>
              <a:t>Весной</a:t>
            </a:r>
            <a:r>
              <a:rPr lang="ru-RU" sz="2000" b="1" dirty="0"/>
              <a:t> наблюдается наиболее значительный рост осадков </a:t>
            </a:r>
            <a:r>
              <a:rPr lang="ru-RU" sz="2000" b="1" dirty="0">
                <a:solidFill>
                  <a:srgbClr val="760000"/>
                </a:solidFill>
              </a:rPr>
              <a:t>в Западной </a:t>
            </a:r>
            <a:r>
              <a:rPr lang="ru-RU" sz="2000" b="1" dirty="0" smtClean="0">
                <a:solidFill>
                  <a:srgbClr val="760000"/>
                </a:solidFill>
              </a:rPr>
              <a:t>Сибири (8,3%)</a:t>
            </a:r>
            <a:r>
              <a:rPr lang="ru-RU" sz="2000" b="1" dirty="0" smtClean="0"/>
              <a:t>. </a:t>
            </a:r>
            <a:r>
              <a:rPr lang="ru-RU" sz="2000" b="1" dirty="0">
                <a:solidFill>
                  <a:srgbClr val="760000"/>
                </a:solidFill>
              </a:rPr>
              <a:t>Летом</a:t>
            </a:r>
            <a:r>
              <a:rPr lang="ru-RU" sz="2000" b="1" dirty="0"/>
              <a:t>  заметно интенсивнее стали осадки </a:t>
            </a:r>
            <a:r>
              <a:rPr lang="ru-RU" sz="2000" b="1" dirty="0">
                <a:solidFill>
                  <a:srgbClr val="760000"/>
                </a:solidFill>
              </a:rPr>
              <a:t>в Средней </a:t>
            </a:r>
            <a:r>
              <a:rPr lang="ru-RU" sz="2000" b="1" dirty="0" smtClean="0">
                <a:solidFill>
                  <a:srgbClr val="760000"/>
                </a:solidFill>
              </a:rPr>
              <a:t>Сибири (2,6%)</a:t>
            </a:r>
            <a:r>
              <a:rPr lang="ru-RU" sz="2000" b="1" dirty="0" smtClean="0"/>
              <a:t>. </a:t>
            </a:r>
            <a:r>
              <a:rPr lang="ru-RU" sz="2000" b="1" dirty="0">
                <a:solidFill>
                  <a:srgbClr val="760000"/>
                </a:solidFill>
              </a:rPr>
              <a:t>Осенью</a:t>
            </a:r>
            <a:r>
              <a:rPr lang="ru-RU" sz="2000" b="1" dirty="0"/>
              <a:t> значительно увеличились осадки </a:t>
            </a:r>
            <a:r>
              <a:rPr lang="ru-RU" sz="2000" b="1" dirty="0">
                <a:solidFill>
                  <a:srgbClr val="760000"/>
                </a:solidFill>
              </a:rPr>
              <a:t>в Восточной </a:t>
            </a:r>
            <a:r>
              <a:rPr lang="ru-RU" sz="2000" b="1" dirty="0" smtClean="0">
                <a:solidFill>
                  <a:srgbClr val="760000"/>
                </a:solidFill>
              </a:rPr>
              <a:t>Сибири (5,8%).</a:t>
            </a:r>
            <a:endParaRPr lang="ru-RU" sz="2000" b="1" dirty="0">
              <a:solidFill>
                <a:srgbClr val="760000"/>
              </a:solidFill>
            </a:endParaRPr>
          </a:p>
          <a:p>
            <a:pPr marL="79358" algn="ctr">
              <a:spcBef>
                <a:spcPts val="661"/>
              </a:spcBef>
              <a:spcAft>
                <a:spcPts val="0"/>
              </a:spcAft>
              <a:defRPr/>
            </a:pPr>
            <a:endParaRPr lang="ru-RU" sz="2400" b="1" spc="44" dirty="0">
              <a:solidFill>
                <a:srgbClr val="C00000"/>
              </a:solidFill>
            </a:endParaRPr>
          </a:p>
          <a:p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27204"/>
              </p:ext>
            </p:extLst>
          </p:nvPr>
        </p:nvGraphicFramePr>
        <p:xfrm>
          <a:off x="122081" y="428082"/>
          <a:ext cx="10057903" cy="281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691"/>
                <a:gridCol w="1717203"/>
                <a:gridCol w="1571163"/>
                <a:gridCol w="1384282"/>
                <a:gridCol w="1384282"/>
                <a:gridCol w="1384282"/>
              </a:tblGrid>
              <a:tr h="469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Регион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Год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Зима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Весна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Лето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Осень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4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Западная Сибирь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1,5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8,3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1,4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1,0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4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Средняя Сибирь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6,7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2,6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2,3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4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Восточная Сибирь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3,0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1,9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6,2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760000"/>
                          </a:solidFill>
                          <a:effectLst/>
                        </a:rPr>
                        <a:t>-0,3</a:t>
                      </a:r>
                      <a:endParaRPr lang="ru-RU" sz="1900" b="1" i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5,8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4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СФО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3,0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5,7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2,3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  <a:tr h="46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760000"/>
                          </a:solidFill>
                          <a:effectLst/>
                        </a:rPr>
                        <a:t>Россия</a:t>
                      </a:r>
                      <a:endParaRPr lang="ru-RU" sz="19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2,2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</a:rPr>
                        <a:t>2,9</a:t>
                      </a:r>
                      <a:endParaRPr lang="ru-RU" sz="1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5,8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0,7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1,5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879" marR="77879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44447" y="6733252"/>
            <a:ext cx="361007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1495</Words>
  <Application>Microsoft Office PowerPoint</Application>
  <PresentationFormat>Произвольный</PresentationFormat>
  <Paragraphs>415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лдшьщм</cp:lastModifiedBy>
  <cp:revision>272</cp:revision>
  <dcterms:created xsi:type="dcterms:W3CDTF">2013-10-23T08:58:35Z</dcterms:created>
  <dcterms:modified xsi:type="dcterms:W3CDTF">2021-10-20T11:48:34Z</dcterms:modified>
</cp:coreProperties>
</file>