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8" r:id="rId4"/>
    <p:sldId id="259" r:id="rId5"/>
    <p:sldId id="260" r:id="rId6"/>
    <p:sldId id="262" r:id="rId7"/>
    <p:sldId id="261" r:id="rId8"/>
    <p:sldId id="263" r:id="rId9"/>
    <p:sldId id="265" r:id="rId10"/>
    <p:sldId id="269" r:id="rId11"/>
    <p:sldId id="264" r:id="rId12"/>
    <p:sldId id="266" r:id="rId13"/>
    <p:sldId id="274" r:id="rId14"/>
    <p:sldId id="275" r:id="rId15"/>
    <p:sldId id="258" r:id="rId16"/>
    <p:sldId id="267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52;&#1101;&#1088;&#1075;&#1101;&#1085;%20&#1057;&#1086;&#1083;&#1073;&#1086;&#1085;&#1086;&#1074;&#1080;&#1095;\Desktop\&#1082;&#1091;&#1088;&#1089;&#1072;&#1095;%20(&#1088;&#1072;&#1089;&#1095;&#1077;&#1090;&#1099;)\&#1058;&#1091;&#1085;&#1082;&#1072;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52;&#1101;&#1088;&#1075;&#1101;&#1085;%20&#1057;&#1086;&#1083;&#1073;&#1086;&#1085;&#1086;&#1074;&#1080;&#1095;\Desktop\&#1082;&#1091;&#1088;&#1089;&#1072;&#1095;%20(&#1088;&#1072;&#1089;&#1095;&#1077;&#1090;&#1099;)\&#1041;&#1072;&#1088;&#1075;&#1091;&#1079;&#1080;&#1085;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52;&#1101;&#1088;&#1075;&#1101;&#1085;%20&#1057;&#1086;&#1083;&#1073;&#1086;&#1085;&#1086;&#1074;&#1080;&#1095;\Desktop\&#1082;&#1091;&#1088;&#1089;&#1072;&#1095;%20(&#1088;&#1072;&#1089;&#1095;&#1077;&#1090;&#1099;)\&#1054;&#1088;&#1083;&#1080;&#1082;.xlsx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01307566377827"/>
          <c:y val="6.9549102061167045E-2"/>
          <c:w val="0.86747008841960005"/>
          <c:h val="0.687171092860704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'Сред.знач (май)'!$A$2:$A$40</c:f>
              <c:numCache>
                <c:formatCode>General</c:formatCode>
                <c:ptCount val="39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  <c:pt idx="37">
                  <c:v>2018</c:v>
                </c:pt>
                <c:pt idx="38">
                  <c:v>2019</c:v>
                </c:pt>
              </c:numCache>
            </c:numRef>
          </c:cat>
          <c:val>
            <c:numRef>
              <c:f>'Сред.знач (май)'!$V$2:$V$40</c:f>
              <c:numCache>
                <c:formatCode>General</c:formatCode>
                <c:ptCount val="39"/>
                <c:pt idx="0">
                  <c:v>28.05263157894737</c:v>
                </c:pt>
                <c:pt idx="1">
                  <c:v>38.842105263157897</c:v>
                </c:pt>
                <c:pt idx="2">
                  <c:v>41.126315789473686</c:v>
                </c:pt>
                <c:pt idx="3">
                  <c:v>38.336842105263166</c:v>
                </c:pt>
                <c:pt idx="4">
                  <c:v>30.564999999999998</c:v>
                </c:pt>
                <c:pt idx="5">
                  <c:v>31.220000000000006</c:v>
                </c:pt>
                <c:pt idx="6">
                  <c:v>30.7</c:v>
                </c:pt>
                <c:pt idx="7">
                  <c:v>25.74</c:v>
                </c:pt>
                <c:pt idx="8">
                  <c:v>32.555000000000014</c:v>
                </c:pt>
                <c:pt idx="9">
                  <c:v>19.149999999999999</c:v>
                </c:pt>
                <c:pt idx="10">
                  <c:v>43.03</c:v>
                </c:pt>
                <c:pt idx="11">
                  <c:v>15.425000000000001</c:v>
                </c:pt>
                <c:pt idx="12">
                  <c:v>29.585000000000001</c:v>
                </c:pt>
                <c:pt idx="13">
                  <c:v>30.074999999999999</c:v>
                </c:pt>
                <c:pt idx="14">
                  <c:v>31.54</c:v>
                </c:pt>
                <c:pt idx="15">
                  <c:v>14.910000000000002</c:v>
                </c:pt>
                <c:pt idx="16">
                  <c:v>50.424999999999997</c:v>
                </c:pt>
                <c:pt idx="17">
                  <c:v>38.530000000000008</c:v>
                </c:pt>
                <c:pt idx="18">
                  <c:v>26.18</c:v>
                </c:pt>
                <c:pt idx="19">
                  <c:v>24.615000000000002</c:v>
                </c:pt>
                <c:pt idx="20">
                  <c:v>26.173684210526314</c:v>
                </c:pt>
                <c:pt idx="21">
                  <c:v>29.95</c:v>
                </c:pt>
                <c:pt idx="22">
                  <c:v>26.3</c:v>
                </c:pt>
                <c:pt idx="23">
                  <c:v>35.285000000000004</c:v>
                </c:pt>
                <c:pt idx="24">
                  <c:v>35.964999999999989</c:v>
                </c:pt>
                <c:pt idx="25">
                  <c:v>41.64500000000001</c:v>
                </c:pt>
                <c:pt idx="26">
                  <c:v>61.39</c:v>
                </c:pt>
                <c:pt idx="27">
                  <c:v>47.055</c:v>
                </c:pt>
                <c:pt idx="28">
                  <c:v>37.695000000000007</c:v>
                </c:pt>
                <c:pt idx="29">
                  <c:v>30.71</c:v>
                </c:pt>
                <c:pt idx="30">
                  <c:v>40.43</c:v>
                </c:pt>
                <c:pt idx="31">
                  <c:v>48.954999999999998</c:v>
                </c:pt>
                <c:pt idx="32">
                  <c:v>38.99499999999999</c:v>
                </c:pt>
                <c:pt idx="33">
                  <c:v>47.01</c:v>
                </c:pt>
                <c:pt idx="34">
                  <c:v>32.449999999999989</c:v>
                </c:pt>
                <c:pt idx="35">
                  <c:v>29.110000000000007</c:v>
                </c:pt>
                <c:pt idx="36">
                  <c:v>33.965000000000003</c:v>
                </c:pt>
                <c:pt idx="37">
                  <c:v>33.695</c:v>
                </c:pt>
                <c:pt idx="38">
                  <c:v>30.690000000000005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59-6B47-B8C6-28D2871883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225641600"/>
        <c:axId val="225643520"/>
      </c:barChart>
      <c:catAx>
        <c:axId val="225641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50885180774102867"/>
              <c:y val="0.9027178054356108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643520"/>
        <c:crosses val="autoZero"/>
        <c:auto val="1"/>
        <c:lblAlgn val="ctr"/>
        <c:lblOffset val="100"/>
        <c:noMultiLvlLbl val="0"/>
      </c:catAx>
      <c:valAx>
        <c:axId val="2256435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Средняя</a:t>
                </a:r>
                <a:r>
                  <a:rPr lang="ru-RU" baseline="0"/>
                  <a:t> сумма осадков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1.1581582103561559E-2"/>
              <c:y val="8.545008262856031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64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01307566377827"/>
          <c:y val="6.9549102061167045E-2"/>
          <c:w val="0.86747008841960005"/>
          <c:h val="0.687171092860704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'Сред.знач (июнь)'!$A$2:$A$40</c:f>
              <c:numCache>
                <c:formatCode>General</c:formatCode>
                <c:ptCount val="39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  <c:pt idx="37">
                  <c:v>2018</c:v>
                </c:pt>
                <c:pt idx="38">
                  <c:v>2019</c:v>
                </c:pt>
              </c:numCache>
            </c:numRef>
          </c:cat>
          <c:val>
            <c:numRef>
              <c:f>'Сред.знач (июнь)'!$V$2:$V$40</c:f>
              <c:numCache>
                <c:formatCode>General</c:formatCode>
                <c:ptCount val="39"/>
                <c:pt idx="0">
                  <c:v>47.631578947368425</c:v>
                </c:pt>
                <c:pt idx="1">
                  <c:v>63.773684210526319</c:v>
                </c:pt>
                <c:pt idx="2">
                  <c:v>62.442105263157899</c:v>
                </c:pt>
                <c:pt idx="3">
                  <c:v>52.221052631578949</c:v>
                </c:pt>
                <c:pt idx="4">
                  <c:v>108.56499999999998</c:v>
                </c:pt>
                <c:pt idx="5">
                  <c:v>94.284999999999997</c:v>
                </c:pt>
                <c:pt idx="6">
                  <c:v>48.519999999999996</c:v>
                </c:pt>
                <c:pt idx="7">
                  <c:v>94.60499999999999</c:v>
                </c:pt>
                <c:pt idx="8">
                  <c:v>46.855000000000004</c:v>
                </c:pt>
                <c:pt idx="9">
                  <c:v>76.384999999999991</c:v>
                </c:pt>
                <c:pt idx="10">
                  <c:v>65.344999999999999</c:v>
                </c:pt>
                <c:pt idx="11">
                  <c:v>77.72999999999999</c:v>
                </c:pt>
                <c:pt idx="12">
                  <c:v>28.395000000000003</c:v>
                </c:pt>
                <c:pt idx="13">
                  <c:v>69.789999999999992</c:v>
                </c:pt>
                <c:pt idx="14">
                  <c:v>62.104999999999997</c:v>
                </c:pt>
                <c:pt idx="15">
                  <c:v>87.704999999999984</c:v>
                </c:pt>
                <c:pt idx="16">
                  <c:v>50.250000000000007</c:v>
                </c:pt>
                <c:pt idx="17">
                  <c:v>86.185000000000002</c:v>
                </c:pt>
                <c:pt idx="18">
                  <c:v>28.024999999999999</c:v>
                </c:pt>
                <c:pt idx="19">
                  <c:v>55.820000000000007</c:v>
                </c:pt>
                <c:pt idx="20">
                  <c:v>39.678947368421049</c:v>
                </c:pt>
                <c:pt idx="21">
                  <c:v>67.75</c:v>
                </c:pt>
                <c:pt idx="22">
                  <c:v>36.165000000000006</c:v>
                </c:pt>
                <c:pt idx="23">
                  <c:v>60.21</c:v>
                </c:pt>
                <c:pt idx="24">
                  <c:v>72.42</c:v>
                </c:pt>
                <c:pt idx="25">
                  <c:v>60.064999999999998</c:v>
                </c:pt>
                <c:pt idx="26">
                  <c:v>101.51000000000002</c:v>
                </c:pt>
                <c:pt idx="27">
                  <c:v>91.72999999999999</c:v>
                </c:pt>
                <c:pt idx="28">
                  <c:v>68.11</c:v>
                </c:pt>
                <c:pt idx="29">
                  <c:v>53.055000000000007</c:v>
                </c:pt>
                <c:pt idx="30">
                  <c:v>46.365000000000002</c:v>
                </c:pt>
                <c:pt idx="31">
                  <c:v>79.594999999999999</c:v>
                </c:pt>
                <c:pt idx="32">
                  <c:v>60.425000000000011</c:v>
                </c:pt>
                <c:pt idx="33">
                  <c:v>50.64</c:v>
                </c:pt>
                <c:pt idx="34">
                  <c:v>46.980000000000004</c:v>
                </c:pt>
                <c:pt idx="35">
                  <c:v>42.484999999999999</c:v>
                </c:pt>
                <c:pt idx="36">
                  <c:v>34.830000000000005</c:v>
                </c:pt>
                <c:pt idx="37">
                  <c:v>52.826315789473689</c:v>
                </c:pt>
                <c:pt idx="38">
                  <c:v>78.5842105263158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08-A344-9E31-CAEDDB0D00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225641600"/>
        <c:axId val="225643520"/>
      </c:barChart>
      <c:catAx>
        <c:axId val="225641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50885180774102867"/>
              <c:y val="0.9027178054356108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643520"/>
        <c:crosses val="autoZero"/>
        <c:auto val="1"/>
        <c:lblAlgn val="ctr"/>
        <c:lblOffset val="100"/>
        <c:noMultiLvlLbl val="0"/>
      </c:catAx>
      <c:valAx>
        <c:axId val="2256435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Средняя</a:t>
                </a:r>
                <a:r>
                  <a:rPr lang="ru-RU" baseline="0"/>
                  <a:t> сумма осадков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4.9589389561598921E-3"/>
              <c:y val="0.113227981918926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64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01307566377827"/>
          <c:y val="6.9549102061167045E-2"/>
          <c:w val="0.86747008841960005"/>
          <c:h val="0.687171092860704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май!$I$1:$I$51</c:f>
              <c:numCache>
                <c:formatCode>General</c:formatCode>
                <c:ptCount val="51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  <c:pt idx="44">
                  <c:v>2013</c:v>
                </c:pt>
                <c:pt idx="45">
                  <c:v>2014</c:v>
                </c:pt>
                <c:pt idx="46">
                  <c:v>2015</c:v>
                </c:pt>
                <c:pt idx="47">
                  <c:v>2016</c:v>
                </c:pt>
                <c:pt idx="48">
                  <c:v>2017</c:v>
                </c:pt>
                <c:pt idx="49">
                  <c:v>2018</c:v>
                </c:pt>
                <c:pt idx="50">
                  <c:v>2019</c:v>
                </c:pt>
              </c:numCache>
            </c:numRef>
          </c:cat>
          <c:val>
            <c:numRef>
              <c:f>май!$J$1:$J$51</c:f>
              <c:numCache>
                <c:formatCode>General</c:formatCode>
                <c:ptCount val="51"/>
                <c:pt idx="0">
                  <c:v>0.4</c:v>
                </c:pt>
                <c:pt idx="1">
                  <c:v>3.7</c:v>
                </c:pt>
                <c:pt idx="2">
                  <c:v>0.8</c:v>
                </c:pt>
                <c:pt idx="3">
                  <c:v>2.5</c:v>
                </c:pt>
                <c:pt idx="4">
                  <c:v>0.5</c:v>
                </c:pt>
                <c:pt idx="5">
                  <c:v>0.8</c:v>
                </c:pt>
                <c:pt idx="6">
                  <c:v>0.70000000000000062</c:v>
                </c:pt>
                <c:pt idx="7">
                  <c:v>0.9</c:v>
                </c:pt>
                <c:pt idx="8">
                  <c:v>0.8</c:v>
                </c:pt>
                <c:pt idx="9">
                  <c:v>0.30000000000000032</c:v>
                </c:pt>
                <c:pt idx="10">
                  <c:v>1.05</c:v>
                </c:pt>
                <c:pt idx="11">
                  <c:v>2.5</c:v>
                </c:pt>
                <c:pt idx="12">
                  <c:v>0.2</c:v>
                </c:pt>
                <c:pt idx="13">
                  <c:v>1.9000000000000001</c:v>
                </c:pt>
                <c:pt idx="14">
                  <c:v>1.6</c:v>
                </c:pt>
                <c:pt idx="15">
                  <c:v>1.2</c:v>
                </c:pt>
                <c:pt idx="16">
                  <c:v>2.2000000000000002</c:v>
                </c:pt>
                <c:pt idx="17">
                  <c:v>0.2</c:v>
                </c:pt>
                <c:pt idx="18">
                  <c:v>2.4</c:v>
                </c:pt>
                <c:pt idx="19">
                  <c:v>1.03</c:v>
                </c:pt>
                <c:pt idx="20">
                  <c:v>1.5</c:v>
                </c:pt>
                <c:pt idx="21">
                  <c:v>0.2</c:v>
                </c:pt>
                <c:pt idx="22">
                  <c:v>5.2</c:v>
                </c:pt>
                <c:pt idx="23">
                  <c:v>0.30000000000000032</c:v>
                </c:pt>
                <c:pt idx="24">
                  <c:v>2.5</c:v>
                </c:pt>
                <c:pt idx="25">
                  <c:v>1</c:v>
                </c:pt>
                <c:pt idx="26">
                  <c:v>0.1</c:v>
                </c:pt>
                <c:pt idx="27">
                  <c:v>0.1</c:v>
                </c:pt>
                <c:pt idx="28">
                  <c:v>0.9</c:v>
                </c:pt>
                <c:pt idx="29">
                  <c:v>3.1</c:v>
                </c:pt>
                <c:pt idx="30">
                  <c:v>0.8</c:v>
                </c:pt>
                <c:pt idx="31">
                  <c:v>0.5</c:v>
                </c:pt>
                <c:pt idx="32">
                  <c:v>0.30000000000000032</c:v>
                </c:pt>
                <c:pt idx="33">
                  <c:v>0.1</c:v>
                </c:pt>
                <c:pt idx="34">
                  <c:v>0.1</c:v>
                </c:pt>
                <c:pt idx="35">
                  <c:v>2.9</c:v>
                </c:pt>
                <c:pt idx="36">
                  <c:v>0.4</c:v>
                </c:pt>
                <c:pt idx="37">
                  <c:v>4.0999999999999996</c:v>
                </c:pt>
                <c:pt idx="38">
                  <c:v>2.06</c:v>
                </c:pt>
                <c:pt idx="39">
                  <c:v>1.6</c:v>
                </c:pt>
                <c:pt idx="40">
                  <c:v>1.3</c:v>
                </c:pt>
                <c:pt idx="41">
                  <c:v>1.04</c:v>
                </c:pt>
                <c:pt idx="42">
                  <c:v>1.4</c:v>
                </c:pt>
                <c:pt idx="43">
                  <c:v>1.5</c:v>
                </c:pt>
                <c:pt idx="44">
                  <c:v>2.9</c:v>
                </c:pt>
                <c:pt idx="45">
                  <c:v>0.9</c:v>
                </c:pt>
                <c:pt idx="46">
                  <c:v>0.1</c:v>
                </c:pt>
                <c:pt idx="47">
                  <c:v>0.60000000000000064</c:v>
                </c:pt>
                <c:pt idx="48">
                  <c:v>0.8</c:v>
                </c:pt>
                <c:pt idx="49">
                  <c:v>2.6</c:v>
                </c:pt>
                <c:pt idx="50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2E-2A4C-BB22-D67A0B7EF45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179480832"/>
        <c:axId val="179442048"/>
      </c:barChart>
      <c:catAx>
        <c:axId val="1794808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baseline="0"/>
                  <a:t>  </a:t>
                </a:r>
                <a:r>
                  <a:rPr lang="ru-RU" baseline="0"/>
                  <a:t>Годы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9442048"/>
        <c:crosses val="autoZero"/>
        <c:auto val="1"/>
        <c:lblAlgn val="ctr"/>
        <c:lblOffset val="100"/>
        <c:noMultiLvlLbl val="0"/>
      </c:catAx>
      <c:valAx>
        <c:axId val="1794420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200" b="0" i="0" baseline="0">
                    <a:effectLst/>
                  </a:rPr>
                  <a:t>ГТК</a:t>
                </a:r>
                <a:endParaRPr lang="ru-RU" sz="120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rich>
          </c:tx>
          <c:layout>
            <c:manualLayout>
              <c:xMode val="edge"/>
              <c:yMode val="edge"/>
              <c:x val="2.6674006993513268E-2"/>
              <c:y val="0.2873777281809197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948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01307566377827"/>
          <c:y val="6.9549102061167045E-2"/>
          <c:w val="0.86747008841960005"/>
          <c:h val="0.687171092860704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июнь!$J$1:$J$51</c:f>
              <c:numCache>
                <c:formatCode>General</c:formatCode>
                <c:ptCount val="51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  <c:pt idx="44">
                  <c:v>2013</c:v>
                </c:pt>
                <c:pt idx="45">
                  <c:v>2014</c:v>
                </c:pt>
                <c:pt idx="46">
                  <c:v>2015</c:v>
                </c:pt>
                <c:pt idx="47">
                  <c:v>2016</c:v>
                </c:pt>
                <c:pt idx="48">
                  <c:v>2017</c:v>
                </c:pt>
                <c:pt idx="49">
                  <c:v>2018</c:v>
                </c:pt>
                <c:pt idx="50">
                  <c:v>2019</c:v>
                </c:pt>
              </c:numCache>
            </c:numRef>
          </c:cat>
          <c:val>
            <c:numRef>
              <c:f>июнь!$K$1:$K$51</c:f>
              <c:numCache>
                <c:formatCode>General</c:formatCode>
                <c:ptCount val="51"/>
                <c:pt idx="0">
                  <c:v>0.5</c:v>
                </c:pt>
                <c:pt idx="1">
                  <c:v>1.2</c:v>
                </c:pt>
                <c:pt idx="2">
                  <c:v>1.3</c:v>
                </c:pt>
                <c:pt idx="3">
                  <c:v>1.3</c:v>
                </c:pt>
                <c:pt idx="4">
                  <c:v>1.6</c:v>
                </c:pt>
                <c:pt idx="5">
                  <c:v>2.2999999999999998</c:v>
                </c:pt>
                <c:pt idx="6">
                  <c:v>2.2999999999999998</c:v>
                </c:pt>
                <c:pt idx="7">
                  <c:v>0.8</c:v>
                </c:pt>
                <c:pt idx="8">
                  <c:v>1</c:v>
                </c:pt>
                <c:pt idx="9">
                  <c:v>1.1000000000000001</c:v>
                </c:pt>
                <c:pt idx="10">
                  <c:v>0.5</c:v>
                </c:pt>
                <c:pt idx="11">
                  <c:v>1.1000000000000001</c:v>
                </c:pt>
                <c:pt idx="12">
                  <c:v>1.1000000000000001</c:v>
                </c:pt>
                <c:pt idx="13">
                  <c:v>0.5</c:v>
                </c:pt>
                <c:pt idx="14">
                  <c:v>1.5</c:v>
                </c:pt>
                <c:pt idx="15">
                  <c:v>1.7</c:v>
                </c:pt>
                <c:pt idx="16">
                  <c:v>1.6</c:v>
                </c:pt>
                <c:pt idx="17">
                  <c:v>1.4</c:v>
                </c:pt>
                <c:pt idx="18">
                  <c:v>3.8</c:v>
                </c:pt>
                <c:pt idx="19">
                  <c:v>2.7</c:v>
                </c:pt>
                <c:pt idx="20">
                  <c:v>1.6</c:v>
                </c:pt>
                <c:pt idx="21">
                  <c:v>1.8</c:v>
                </c:pt>
                <c:pt idx="22">
                  <c:v>1.3</c:v>
                </c:pt>
                <c:pt idx="23">
                  <c:v>1.7</c:v>
                </c:pt>
                <c:pt idx="24">
                  <c:v>1.2</c:v>
                </c:pt>
                <c:pt idx="25">
                  <c:v>1.3</c:v>
                </c:pt>
                <c:pt idx="26">
                  <c:v>0.9</c:v>
                </c:pt>
                <c:pt idx="27">
                  <c:v>1.4</c:v>
                </c:pt>
                <c:pt idx="28">
                  <c:v>0.70000000000000062</c:v>
                </c:pt>
                <c:pt idx="29">
                  <c:v>2.34</c:v>
                </c:pt>
                <c:pt idx="30">
                  <c:v>1.9000000000000001</c:v>
                </c:pt>
                <c:pt idx="31">
                  <c:v>1.1000000000000001</c:v>
                </c:pt>
                <c:pt idx="32">
                  <c:v>1.9000000000000001</c:v>
                </c:pt>
                <c:pt idx="33">
                  <c:v>1.6</c:v>
                </c:pt>
                <c:pt idx="34">
                  <c:v>0.4</c:v>
                </c:pt>
                <c:pt idx="35">
                  <c:v>1.9000000000000001</c:v>
                </c:pt>
                <c:pt idx="36">
                  <c:v>1.8</c:v>
                </c:pt>
                <c:pt idx="37">
                  <c:v>1.6</c:v>
                </c:pt>
                <c:pt idx="38">
                  <c:v>1.9000000000000001</c:v>
                </c:pt>
                <c:pt idx="39">
                  <c:v>1.6</c:v>
                </c:pt>
                <c:pt idx="40">
                  <c:v>0.70000000000000062</c:v>
                </c:pt>
                <c:pt idx="41">
                  <c:v>2.4</c:v>
                </c:pt>
                <c:pt idx="42">
                  <c:v>1.5</c:v>
                </c:pt>
                <c:pt idx="43">
                  <c:v>2.2000000000000002</c:v>
                </c:pt>
                <c:pt idx="44">
                  <c:v>1.6</c:v>
                </c:pt>
                <c:pt idx="45">
                  <c:v>1.9000000000000001</c:v>
                </c:pt>
                <c:pt idx="46">
                  <c:v>0.70000000000000062</c:v>
                </c:pt>
                <c:pt idx="47">
                  <c:v>1.5</c:v>
                </c:pt>
                <c:pt idx="48">
                  <c:v>0.8</c:v>
                </c:pt>
                <c:pt idx="49">
                  <c:v>1.5</c:v>
                </c:pt>
                <c:pt idx="50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34-EC4F-B90A-C8056BFC718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215049728"/>
        <c:axId val="215051648"/>
      </c:barChart>
      <c:catAx>
        <c:axId val="215049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50885180774102867"/>
              <c:y val="0.9027178054356108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5051648"/>
        <c:crosses val="autoZero"/>
        <c:auto val="1"/>
        <c:lblAlgn val="ctr"/>
        <c:lblOffset val="100"/>
        <c:noMultiLvlLbl val="0"/>
      </c:catAx>
      <c:valAx>
        <c:axId val="2150516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ГТК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5049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01307566377827"/>
          <c:y val="6.9549102061167045E-2"/>
          <c:w val="0.86747008841960005"/>
          <c:h val="0.687171092860704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июнь!$I$1:$I$51</c:f>
              <c:numCache>
                <c:formatCode>General</c:formatCode>
                <c:ptCount val="51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  <c:pt idx="44">
                  <c:v>2013</c:v>
                </c:pt>
                <c:pt idx="45">
                  <c:v>2014</c:v>
                </c:pt>
                <c:pt idx="46">
                  <c:v>2015</c:v>
                </c:pt>
                <c:pt idx="47">
                  <c:v>2016</c:v>
                </c:pt>
                <c:pt idx="48">
                  <c:v>2017</c:v>
                </c:pt>
                <c:pt idx="49">
                  <c:v>2018</c:v>
                </c:pt>
                <c:pt idx="50">
                  <c:v>2019</c:v>
                </c:pt>
              </c:numCache>
            </c:numRef>
          </c:cat>
          <c:val>
            <c:numRef>
              <c:f>июнь!$J$1:$J$51</c:f>
              <c:numCache>
                <c:formatCode>General</c:formatCode>
                <c:ptCount val="51"/>
                <c:pt idx="0">
                  <c:v>0.2</c:v>
                </c:pt>
                <c:pt idx="1">
                  <c:v>1</c:v>
                </c:pt>
                <c:pt idx="2">
                  <c:v>0.2</c:v>
                </c:pt>
                <c:pt idx="3">
                  <c:v>0.2</c:v>
                </c:pt>
                <c:pt idx="4">
                  <c:v>1.2</c:v>
                </c:pt>
                <c:pt idx="5">
                  <c:v>0.8</c:v>
                </c:pt>
                <c:pt idx="6">
                  <c:v>1.3</c:v>
                </c:pt>
                <c:pt idx="7">
                  <c:v>0.2</c:v>
                </c:pt>
                <c:pt idx="8">
                  <c:v>0.5</c:v>
                </c:pt>
                <c:pt idx="9">
                  <c:v>0.30000000000000032</c:v>
                </c:pt>
                <c:pt idx="10">
                  <c:v>0.2</c:v>
                </c:pt>
                <c:pt idx="11">
                  <c:v>1.1000000000000001</c:v>
                </c:pt>
                <c:pt idx="12">
                  <c:v>9.0000000000000024E-2</c:v>
                </c:pt>
                <c:pt idx="13">
                  <c:v>1.8</c:v>
                </c:pt>
                <c:pt idx="14">
                  <c:v>1</c:v>
                </c:pt>
                <c:pt idx="15">
                  <c:v>0.30000000000000032</c:v>
                </c:pt>
                <c:pt idx="16">
                  <c:v>2.2000000000000002</c:v>
                </c:pt>
                <c:pt idx="17">
                  <c:v>1.3</c:v>
                </c:pt>
                <c:pt idx="18">
                  <c:v>0.30000000000000032</c:v>
                </c:pt>
                <c:pt idx="19">
                  <c:v>1.3</c:v>
                </c:pt>
                <c:pt idx="20">
                  <c:v>0.70000000000000062</c:v>
                </c:pt>
                <c:pt idx="21">
                  <c:v>1</c:v>
                </c:pt>
                <c:pt idx="22">
                  <c:v>0.2</c:v>
                </c:pt>
                <c:pt idx="23">
                  <c:v>2.6</c:v>
                </c:pt>
                <c:pt idx="24">
                  <c:v>1.0000000000000005E-2</c:v>
                </c:pt>
                <c:pt idx="25">
                  <c:v>0.60000000000000064</c:v>
                </c:pt>
                <c:pt idx="26">
                  <c:v>1.6</c:v>
                </c:pt>
                <c:pt idx="27">
                  <c:v>1.1000000000000001</c:v>
                </c:pt>
                <c:pt idx="28">
                  <c:v>0.30000000000000032</c:v>
                </c:pt>
                <c:pt idx="29">
                  <c:v>0.70000000000000062</c:v>
                </c:pt>
                <c:pt idx="30">
                  <c:v>0.2</c:v>
                </c:pt>
                <c:pt idx="31">
                  <c:v>0.2</c:v>
                </c:pt>
                <c:pt idx="32">
                  <c:v>0.1</c:v>
                </c:pt>
                <c:pt idx="33">
                  <c:v>0.8</c:v>
                </c:pt>
                <c:pt idx="34">
                  <c:v>0.60000000000000064</c:v>
                </c:pt>
                <c:pt idx="35">
                  <c:v>0.30000000000000032</c:v>
                </c:pt>
                <c:pt idx="36">
                  <c:v>1.0900000000000001</c:v>
                </c:pt>
                <c:pt idx="37">
                  <c:v>0.2</c:v>
                </c:pt>
                <c:pt idx="38">
                  <c:v>1.2</c:v>
                </c:pt>
                <c:pt idx="39">
                  <c:v>1.2</c:v>
                </c:pt>
                <c:pt idx="40">
                  <c:v>0.4</c:v>
                </c:pt>
                <c:pt idx="41">
                  <c:v>1.2</c:v>
                </c:pt>
                <c:pt idx="42">
                  <c:v>0.1</c:v>
                </c:pt>
                <c:pt idx="43">
                  <c:v>1.3</c:v>
                </c:pt>
                <c:pt idx="44">
                  <c:v>0.8</c:v>
                </c:pt>
                <c:pt idx="45">
                  <c:v>1.1000000000000001</c:v>
                </c:pt>
                <c:pt idx="46">
                  <c:v>0.5</c:v>
                </c:pt>
                <c:pt idx="47">
                  <c:v>0.2</c:v>
                </c:pt>
                <c:pt idx="48">
                  <c:v>0.70000000000000062</c:v>
                </c:pt>
                <c:pt idx="49">
                  <c:v>0.8</c:v>
                </c:pt>
                <c:pt idx="50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C3-B541-B238-3492BA4790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214907136"/>
        <c:axId val="214917504"/>
      </c:barChart>
      <c:catAx>
        <c:axId val="2149071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50885180774102867"/>
              <c:y val="0.9027178054356108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4917504"/>
        <c:crosses val="autoZero"/>
        <c:auto val="1"/>
        <c:lblAlgn val="ctr"/>
        <c:lblOffset val="100"/>
        <c:noMultiLvlLbl val="0"/>
      </c:catAx>
      <c:valAx>
        <c:axId val="2149175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ГТК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490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01307566377827"/>
          <c:y val="6.9549102061167045E-2"/>
          <c:w val="0.86747008841960005"/>
          <c:h val="0.687171092860704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'июнь(6)'!$I$1:$I$51</c:f>
              <c:numCache>
                <c:formatCode>General</c:formatCode>
                <c:ptCount val="51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  <c:pt idx="44">
                  <c:v>2013</c:v>
                </c:pt>
                <c:pt idx="45">
                  <c:v>2014</c:v>
                </c:pt>
                <c:pt idx="46">
                  <c:v>2015</c:v>
                </c:pt>
                <c:pt idx="47">
                  <c:v>2016</c:v>
                </c:pt>
                <c:pt idx="48">
                  <c:v>2017</c:v>
                </c:pt>
                <c:pt idx="49">
                  <c:v>2018</c:v>
                </c:pt>
                <c:pt idx="50">
                  <c:v>2019</c:v>
                </c:pt>
              </c:numCache>
            </c:numRef>
          </c:cat>
          <c:val>
            <c:numRef>
              <c:f>'июнь(6)'!$J$1:$J$51</c:f>
              <c:numCache>
                <c:formatCode>General</c:formatCode>
                <c:ptCount val="51"/>
                <c:pt idx="0">
                  <c:v>0.70000000000000062</c:v>
                </c:pt>
                <c:pt idx="1">
                  <c:v>2.4</c:v>
                </c:pt>
                <c:pt idx="2">
                  <c:v>2.1</c:v>
                </c:pt>
                <c:pt idx="3">
                  <c:v>1</c:v>
                </c:pt>
                <c:pt idx="4">
                  <c:v>0.70000000000000062</c:v>
                </c:pt>
                <c:pt idx="5">
                  <c:v>2.9</c:v>
                </c:pt>
                <c:pt idx="6">
                  <c:v>2.7</c:v>
                </c:pt>
                <c:pt idx="7">
                  <c:v>1.7</c:v>
                </c:pt>
                <c:pt idx="8">
                  <c:v>1.9000000000000001</c:v>
                </c:pt>
                <c:pt idx="9">
                  <c:v>0.9</c:v>
                </c:pt>
                <c:pt idx="10">
                  <c:v>0.8</c:v>
                </c:pt>
                <c:pt idx="11">
                  <c:v>2.9</c:v>
                </c:pt>
                <c:pt idx="12">
                  <c:v>2.2000000000000002</c:v>
                </c:pt>
                <c:pt idx="13">
                  <c:v>1.1000000000000001</c:v>
                </c:pt>
                <c:pt idx="14">
                  <c:v>3.5</c:v>
                </c:pt>
                <c:pt idx="15">
                  <c:v>1.1000000000000001</c:v>
                </c:pt>
                <c:pt idx="16">
                  <c:v>2.2000000000000002</c:v>
                </c:pt>
                <c:pt idx="17">
                  <c:v>3.5</c:v>
                </c:pt>
                <c:pt idx="18">
                  <c:v>3.9</c:v>
                </c:pt>
                <c:pt idx="19">
                  <c:v>4.5999999999999996</c:v>
                </c:pt>
                <c:pt idx="20">
                  <c:v>4.4000000000000004</c:v>
                </c:pt>
                <c:pt idx="21">
                  <c:v>2.9</c:v>
                </c:pt>
                <c:pt idx="22">
                  <c:v>2.6</c:v>
                </c:pt>
                <c:pt idx="23">
                  <c:v>3.8</c:v>
                </c:pt>
                <c:pt idx="24">
                  <c:v>1.4</c:v>
                </c:pt>
                <c:pt idx="25">
                  <c:v>3.9</c:v>
                </c:pt>
                <c:pt idx="26">
                  <c:v>2.2000000000000002</c:v>
                </c:pt>
                <c:pt idx="27">
                  <c:v>2</c:v>
                </c:pt>
                <c:pt idx="28">
                  <c:v>1.7</c:v>
                </c:pt>
                <c:pt idx="29">
                  <c:v>3.7</c:v>
                </c:pt>
                <c:pt idx="30">
                  <c:v>2</c:v>
                </c:pt>
                <c:pt idx="31">
                  <c:v>1.9000000000000001</c:v>
                </c:pt>
                <c:pt idx="32">
                  <c:v>3</c:v>
                </c:pt>
                <c:pt idx="33">
                  <c:v>1.1000000000000001</c:v>
                </c:pt>
                <c:pt idx="34">
                  <c:v>2.4</c:v>
                </c:pt>
                <c:pt idx="35">
                  <c:v>1.8</c:v>
                </c:pt>
                <c:pt idx="36">
                  <c:v>1.9000000000000001</c:v>
                </c:pt>
                <c:pt idx="37">
                  <c:v>1.2</c:v>
                </c:pt>
                <c:pt idx="38">
                  <c:v>1.6</c:v>
                </c:pt>
                <c:pt idx="39">
                  <c:v>4.3</c:v>
                </c:pt>
                <c:pt idx="40">
                  <c:v>5</c:v>
                </c:pt>
                <c:pt idx="41">
                  <c:v>3</c:v>
                </c:pt>
                <c:pt idx="42">
                  <c:v>0.9</c:v>
                </c:pt>
                <c:pt idx="43">
                  <c:v>0.5</c:v>
                </c:pt>
                <c:pt idx="44">
                  <c:v>2.7</c:v>
                </c:pt>
                <c:pt idx="45">
                  <c:v>1.2</c:v>
                </c:pt>
                <c:pt idx="46">
                  <c:v>0.1</c:v>
                </c:pt>
                <c:pt idx="47">
                  <c:v>2.9</c:v>
                </c:pt>
                <c:pt idx="48">
                  <c:v>1.6</c:v>
                </c:pt>
                <c:pt idx="49">
                  <c:v>1.7</c:v>
                </c:pt>
                <c:pt idx="50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42-1A42-A476-4D5071193B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215216896"/>
        <c:axId val="215218816"/>
      </c:barChart>
      <c:catAx>
        <c:axId val="2152168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Годы</a:t>
                </a:r>
              </a:p>
            </c:rich>
          </c:tx>
          <c:layout>
            <c:manualLayout>
              <c:xMode val="edge"/>
              <c:yMode val="edge"/>
              <c:x val="0.50885180774102867"/>
              <c:y val="0.9027178054356108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5218816"/>
        <c:crosses val="autoZero"/>
        <c:auto val="1"/>
        <c:lblAlgn val="ctr"/>
        <c:lblOffset val="100"/>
        <c:noMultiLvlLbl val="0"/>
      </c:catAx>
      <c:valAx>
        <c:axId val="2152188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ГТК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5216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0.78091</cdr:x>
      <cdr:y>0</cdr:y>
    </cdr:from>
    <cdr:to>
      <cdr:x>1</cdr:x>
      <cdr:y>0.18881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ED0A6EDD-B2E3-334B-B870-EBE1379A484F}"/>
            </a:ext>
          </a:extLst>
        </cdr:cNvPr>
        <cdr:cNvSpPr txBox="1"/>
      </cdr:nvSpPr>
      <cdr:spPr>
        <a:xfrm xmlns:a="http://schemas.openxmlformats.org/drawingml/2006/main">
          <a:off x="4285192" y="-4722754"/>
          <a:ext cx="120226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i="1" dirty="0"/>
            <a:t>Баргузин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4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10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90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3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78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51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1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36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24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69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648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"/>
            <a:ext cx="9144000" cy="68401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4"/>
            <a:ext cx="9143999" cy="68401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t>17.10.21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chart" Target="../charts/chart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1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.scert.ru/adaptation/library/coefficients/Selyaninov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958773"/>
            <a:ext cx="8640960" cy="1470025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Изменение </a:t>
            </a:r>
            <a:r>
              <a:rPr lang="ru-RU" sz="40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засушливости климата на </a:t>
            </a:r>
            <a:r>
              <a:rPr lang="ru-RU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территории Бурятии</a:t>
            </a:r>
            <a:endParaRPr lang="uk-UA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068DB-C33B-CD47-8A42-5045A3B7A02A}"/>
              </a:ext>
            </a:extLst>
          </p:cNvPr>
          <p:cNvSpPr txBox="1"/>
          <p:nvPr/>
        </p:nvSpPr>
        <p:spPr>
          <a:xfrm>
            <a:off x="251520" y="5733256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Е. А. </a:t>
            </a:r>
            <a:r>
              <a:rPr lang="ru-RU" dirty="0" err="1"/>
              <a:t>Кочугова</a:t>
            </a:r>
            <a:r>
              <a:rPr lang="ru-RU" dirty="0"/>
              <a:t> </a:t>
            </a:r>
          </a:p>
          <a:p>
            <a:r>
              <a:rPr lang="ru-RU" i="1" dirty="0"/>
              <a:t>ФГБУН «Институт географии СО РАН им. В.Б. </a:t>
            </a:r>
            <a:r>
              <a:rPr lang="ru-RU" i="1" dirty="0" err="1"/>
              <a:t>Сочавы</a:t>
            </a:r>
            <a:r>
              <a:rPr lang="ru-RU" i="1" dirty="0"/>
              <a:t>», г. Иркутск</a:t>
            </a:r>
            <a:endParaRPr lang="ru-RU" dirty="0"/>
          </a:p>
          <a:p>
            <a:r>
              <a:rPr lang="ru-RU" i="1" dirty="0"/>
              <a:t>ФГБОУ ВО «Иркутский государственный университет», г. Иркутск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364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129F7-CA3F-E245-8159-3316E645B2B7}"/>
              </a:ext>
            </a:extLst>
          </p:cNvPr>
          <p:cNvSpPr txBox="1"/>
          <p:nvPr/>
        </p:nvSpPr>
        <p:spPr>
          <a:xfrm>
            <a:off x="107504" y="590350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Средние месячные  значения температуры воздуха  в периоды очень сильных засух на территории Республики Бурятия: май 1992 г. (а), май 1996 г. (б), июнь 1999 г. (в) и июнь 2016 г. (г)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22931F-57C1-584D-A1A7-8E521DBF0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125001"/>
            <a:ext cx="6146800" cy="5791200"/>
          </a:xfrm>
          <a:prstGeom prst="rect">
            <a:avLst/>
          </a:prstGeom>
        </p:spPr>
      </p:pic>
      <p:pic>
        <p:nvPicPr>
          <p:cNvPr id="1028" name="Рисунок 213">
            <a:extLst>
              <a:ext uri="{FF2B5EF4-FFF2-40B4-BE49-F238E27FC236}">
                <a16:creationId xmlns:a16="http://schemas.microsoft.com/office/drawing/2014/main" id="{965C4CD8-4099-014D-8E2C-CD59DBD99A4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829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216">
            <a:extLst>
              <a:ext uri="{FF2B5EF4-FFF2-40B4-BE49-F238E27FC236}">
                <a16:creationId xmlns:a16="http://schemas.microsoft.com/office/drawing/2014/main" id="{F26BA0C0-4DC0-7E44-AC0E-A2E8570B47C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07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223">
            <a:extLst>
              <a:ext uri="{FF2B5EF4-FFF2-40B4-BE49-F238E27FC236}">
                <a16:creationId xmlns:a16="http://schemas.microsoft.com/office/drawing/2014/main" id="{C7BF82C4-F5A2-C046-886D-BAB59A361C0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64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226">
            <a:extLst>
              <a:ext uri="{FF2B5EF4-FFF2-40B4-BE49-F238E27FC236}">
                <a16:creationId xmlns:a16="http://schemas.microsoft.com/office/drawing/2014/main" id="{33B55059-9331-B54B-8F7B-BED33DDDBB20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64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231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10CCDE-7F09-514D-9E0F-65EF07886B31}"/>
              </a:ext>
            </a:extLst>
          </p:cNvPr>
          <p:cNvSpPr txBox="1"/>
          <p:nvPr/>
        </p:nvSpPr>
        <p:spPr>
          <a:xfrm>
            <a:off x="282351" y="764704"/>
            <a:ext cx="9083352" cy="116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b="1" dirty="0">
                <a:latin typeface="+mj-lt"/>
                <a:ea typeface="+mj-ea"/>
                <a:cs typeface="Times New Roman" panose="02020603050405020304" pitchFamily="18" charset="0"/>
              </a:rPr>
              <a:t>Суммарное количество “очень сильных”, “сильных” и “средней засушливости”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b="1" dirty="0">
                <a:latin typeface="+mj-lt"/>
                <a:ea typeface="+mj-ea"/>
                <a:cs typeface="Times New Roman" panose="02020603050405020304" pitchFamily="18" charset="0"/>
              </a:rPr>
              <a:t>погодных условий на метеорологических станциях Республики Бурятия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2E997ED-4FF1-CC4E-8280-686EC783D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662325"/>
              </p:ext>
            </p:extLst>
          </p:nvPr>
        </p:nvGraphicFramePr>
        <p:xfrm>
          <a:off x="1043609" y="2132856"/>
          <a:ext cx="7128791" cy="3783404"/>
        </p:xfrm>
        <a:graphic>
          <a:graphicData uri="http://schemas.openxmlformats.org/drawingml/2006/table">
            <a:tbl>
              <a:tblPr firstRow="1" firstCol="1" bandRow="1"/>
              <a:tblGrid>
                <a:gridCol w="1689360">
                  <a:extLst>
                    <a:ext uri="{9D8B030D-6E8A-4147-A177-3AD203B41FA5}">
                      <a16:colId xmlns:a16="http://schemas.microsoft.com/office/drawing/2014/main" val="1224662894"/>
                    </a:ext>
                  </a:extLst>
                </a:gridCol>
                <a:gridCol w="849587">
                  <a:extLst>
                    <a:ext uri="{9D8B030D-6E8A-4147-A177-3AD203B41FA5}">
                      <a16:colId xmlns:a16="http://schemas.microsoft.com/office/drawing/2014/main" val="2390594707"/>
                    </a:ext>
                  </a:extLst>
                </a:gridCol>
                <a:gridCol w="1021359">
                  <a:extLst>
                    <a:ext uri="{9D8B030D-6E8A-4147-A177-3AD203B41FA5}">
                      <a16:colId xmlns:a16="http://schemas.microsoft.com/office/drawing/2014/main" val="2450325199"/>
                    </a:ext>
                  </a:extLst>
                </a:gridCol>
                <a:gridCol w="1013180">
                  <a:extLst>
                    <a:ext uri="{9D8B030D-6E8A-4147-A177-3AD203B41FA5}">
                      <a16:colId xmlns:a16="http://schemas.microsoft.com/office/drawing/2014/main" val="662467019"/>
                    </a:ext>
                  </a:extLst>
                </a:gridCol>
                <a:gridCol w="1135874">
                  <a:extLst>
                    <a:ext uri="{9D8B030D-6E8A-4147-A177-3AD203B41FA5}">
                      <a16:colId xmlns:a16="http://schemas.microsoft.com/office/drawing/2014/main" val="116182149"/>
                    </a:ext>
                  </a:extLst>
                </a:gridCol>
                <a:gridCol w="1419431">
                  <a:extLst>
                    <a:ext uri="{9D8B030D-6E8A-4147-A177-3AD203B41FA5}">
                      <a16:colId xmlns:a16="http://schemas.microsoft.com/office/drawing/2014/main" val="2672489838"/>
                    </a:ext>
                  </a:extLst>
                </a:gridCol>
              </a:tblGrid>
              <a:tr h="408716"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Станции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613" marR="112613" marT="56306" marB="56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случаев с ГТК &lt; 0,7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613" marR="112613" marT="56306" marB="56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5035"/>
                  </a:ext>
                </a:extLst>
              </a:tr>
              <a:tr h="301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516334"/>
                  </a:ext>
                </a:extLst>
              </a:tr>
              <a:tr h="301028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Бабушкин 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779572"/>
                  </a:ext>
                </a:extLst>
              </a:tr>
              <a:tr h="301028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Багдарин 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154030"/>
                  </a:ext>
                </a:extLst>
              </a:tr>
              <a:tr h="301028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Баргузин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478364"/>
                  </a:ext>
                </a:extLst>
              </a:tr>
              <a:tr h="301028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Иволгинск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275171"/>
                  </a:ext>
                </a:extLst>
              </a:tr>
              <a:tr h="301028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Орлик 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891360"/>
                  </a:ext>
                </a:extLst>
              </a:tr>
              <a:tr h="301028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Романовка 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5736548"/>
                  </a:ext>
                </a:extLst>
              </a:tr>
              <a:tr h="364408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Сосно-Озерское 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069708"/>
                  </a:ext>
                </a:extLst>
              </a:tr>
              <a:tr h="301028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Таксимо 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270193"/>
                  </a:ext>
                </a:extLst>
              </a:tr>
              <a:tr h="301028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Тунка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896062"/>
                  </a:ext>
                </a:extLst>
              </a:tr>
              <a:tr h="301028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Улан-Удэ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59" marR="84459" marT="11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652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372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8D6414-CBA7-C04E-B1B9-B09C7DAC75F9}"/>
              </a:ext>
            </a:extLst>
          </p:cNvPr>
          <p:cNvSpPr txBox="1"/>
          <p:nvPr/>
        </p:nvSpPr>
        <p:spPr>
          <a:xfrm>
            <a:off x="1103161" y="540921"/>
            <a:ext cx="7747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МНОГОЛЕТНИЕ ИЗМЕНЕНИЯ ГИДРОТЕРМИЧЕСКОГО КОЭФФИЦИЕНТА СЕЛЯНИНОВА В МАЕ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061CCE1-3445-1145-B694-769A8CC7B19C}"/>
              </a:ext>
            </a:extLst>
          </p:cNvPr>
          <p:cNvGraphicFramePr>
            <a:graphicFrameLocks noGrp="1"/>
          </p:cNvGraphicFramePr>
          <p:nvPr/>
        </p:nvGraphicFramePr>
        <p:xfrm>
          <a:off x="302078" y="1293347"/>
          <a:ext cx="8384722" cy="4899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2361">
                  <a:extLst>
                    <a:ext uri="{9D8B030D-6E8A-4147-A177-3AD203B41FA5}">
                      <a16:colId xmlns:a16="http://schemas.microsoft.com/office/drawing/2014/main" val="3312117361"/>
                    </a:ext>
                  </a:extLst>
                </a:gridCol>
                <a:gridCol w="4192361">
                  <a:extLst>
                    <a:ext uri="{9D8B030D-6E8A-4147-A177-3AD203B41FA5}">
                      <a16:colId xmlns:a16="http://schemas.microsoft.com/office/drawing/2014/main" val="3239574352"/>
                    </a:ext>
                  </a:extLst>
                </a:gridCol>
              </a:tblGrid>
              <a:tr h="1508760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1982303"/>
                  </a:ext>
                </a:extLst>
              </a:tr>
              <a:tr h="1508760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196936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575200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22EB64-25FD-C04D-A4E0-C5D83DDA7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64" y="1326815"/>
            <a:ext cx="4153976" cy="1411514"/>
          </a:xfrm>
          <a:prstGeom prst="rect">
            <a:avLst/>
          </a:prstGeom>
        </p:spPr>
      </p:pic>
      <p:pic>
        <p:nvPicPr>
          <p:cNvPr id="6" name="Объект 7">
            <a:extLst>
              <a:ext uri="{FF2B5EF4-FFF2-40B4-BE49-F238E27FC236}">
                <a16:creationId xmlns:a16="http://schemas.microsoft.com/office/drawing/2014/main" id="{73A73AA6-E3B8-CD49-A76F-D773A5A32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18" y="2858239"/>
            <a:ext cx="4153975" cy="14121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12D113-2A33-4740-9558-5198A2B04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64" y="4390249"/>
            <a:ext cx="4115589" cy="1506664"/>
          </a:xfrm>
          <a:prstGeom prst="rect">
            <a:avLst/>
          </a:prstGeom>
        </p:spPr>
      </p:pic>
      <p:pic>
        <p:nvPicPr>
          <p:cNvPr id="8" name="Объект 10">
            <a:extLst>
              <a:ext uri="{FF2B5EF4-FFF2-40B4-BE49-F238E27FC236}">
                <a16:creationId xmlns:a16="http://schemas.microsoft.com/office/drawing/2014/main" id="{232D2FCF-0538-D141-8BDB-0485C77CB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826" y="1326815"/>
            <a:ext cx="4063160" cy="14115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CC6CDB-C572-3C43-8E3F-774C0144B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510" y="2858239"/>
            <a:ext cx="4153975" cy="1412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69B71F-3F4A-654B-BE85-A97C560758B8}"/>
              </a:ext>
            </a:extLst>
          </p:cNvPr>
          <p:cNvSpPr txBox="1"/>
          <p:nvPr/>
        </p:nvSpPr>
        <p:spPr>
          <a:xfrm>
            <a:off x="3591112" y="1302580"/>
            <a:ext cx="1058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i="1" dirty="0"/>
              <a:t>Иволгинск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52E121-7C32-D24A-869A-6869E4572ADB}"/>
              </a:ext>
            </a:extLst>
          </p:cNvPr>
          <p:cNvSpPr txBox="1"/>
          <p:nvPr/>
        </p:nvSpPr>
        <p:spPr>
          <a:xfrm>
            <a:off x="3769506" y="2844136"/>
            <a:ext cx="1058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i="1" dirty="0"/>
              <a:t>Орлик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45524-5B5F-9A4D-92FB-11EA8D29C692}"/>
              </a:ext>
            </a:extLst>
          </p:cNvPr>
          <p:cNvSpPr txBox="1"/>
          <p:nvPr/>
        </p:nvSpPr>
        <p:spPr>
          <a:xfrm>
            <a:off x="3513550" y="4367455"/>
            <a:ext cx="1058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i="1" dirty="0"/>
              <a:t>Романовка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52707-9D62-344C-90DA-EE45B175AF2D}"/>
              </a:ext>
            </a:extLst>
          </p:cNvPr>
          <p:cNvSpPr txBox="1"/>
          <p:nvPr/>
        </p:nvSpPr>
        <p:spPr>
          <a:xfrm>
            <a:off x="7792060" y="1302580"/>
            <a:ext cx="1058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i="1" dirty="0"/>
              <a:t>Бабушкин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0A6EDD-B2E3-334B-B870-EBE1379A484F}"/>
              </a:ext>
            </a:extLst>
          </p:cNvPr>
          <p:cNvSpPr txBox="1"/>
          <p:nvPr/>
        </p:nvSpPr>
        <p:spPr>
          <a:xfrm>
            <a:off x="7280753" y="2844092"/>
            <a:ext cx="17744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i="1" dirty="0"/>
              <a:t>Сосново-Озерское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4EBBE05F-2DD7-4513-8437-F6514E3E3745}"/>
              </a:ext>
            </a:extLst>
          </p:cNvPr>
          <p:cNvGraphicFramePr/>
          <p:nvPr/>
        </p:nvGraphicFramePr>
        <p:xfrm>
          <a:off x="4540685" y="4399316"/>
          <a:ext cx="4115589" cy="1467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83220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B9B32E25-2A44-4EAE-8ABF-CBBBBC91975B}"/>
              </a:ext>
            </a:extLst>
          </p:cNvPr>
          <p:cNvGraphicFramePr/>
          <p:nvPr/>
        </p:nvGraphicFramePr>
        <p:xfrm>
          <a:off x="4555104" y="2846636"/>
          <a:ext cx="4073575" cy="147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035B1E0E-121C-45B0-A542-86851ABAA036}"/>
              </a:ext>
            </a:extLst>
          </p:cNvPr>
          <p:cNvGraphicFramePr/>
          <p:nvPr/>
        </p:nvGraphicFramePr>
        <p:xfrm>
          <a:off x="4562259" y="4333656"/>
          <a:ext cx="4092225" cy="153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DD98A5BF-FE12-49C0-A256-07340CD3DCC2}"/>
              </a:ext>
            </a:extLst>
          </p:cNvPr>
          <p:cNvGraphicFramePr/>
          <p:nvPr/>
        </p:nvGraphicFramePr>
        <p:xfrm>
          <a:off x="4526313" y="1273571"/>
          <a:ext cx="4102367" cy="1511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96964C-A761-3E4A-86AD-0C7074A9C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27" y="4333657"/>
            <a:ext cx="4084274" cy="163528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BF2EB4-5FDE-2346-BA2A-213653556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826" y="2842653"/>
            <a:ext cx="4102367" cy="14910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E076C8-344F-394C-AFA8-BD324FA35D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29" y="1319488"/>
            <a:ext cx="4084211" cy="1484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8D6414-CBA7-C04E-B1B9-B09C7DAC75F9}"/>
              </a:ext>
            </a:extLst>
          </p:cNvPr>
          <p:cNvSpPr txBox="1"/>
          <p:nvPr/>
        </p:nvSpPr>
        <p:spPr>
          <a:xfrm>
            <a:off x="967037" y="502815"/>
            <a:ext cx="7747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МНОГОЛЕТНИЕ ИЗМЕНЕНИЯ ГИДРОТЕРМИЧЕСКОГО КОЭФФИЦИЕНТА СЕЛЯНИНОВА В ИЮНЕ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061CCE1-3445-1145-B694-769A8CC7B19C}"/>
              </a:ext>
            </a:extLst>
          </p:cNvPr>
          <p:cNvGraphicFramePr>
            <a:graphicFrameLocks noGrp="1"/>
          </p:cNvGraphicFramePr>
          <p:nvPr/>
        </p:nvGraphicFramePr>
        <p:xfrm>
          <a:off x="302078" y="1293347"/>
          <a:ext cx="8384722" cy="4899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2361">
                  <a:extLst>
                    <a:ext uri="{9D8B030D-6E8A-4147-A177-3AD203B41FA5}">
                      <a16:colId xmlns:a16="http://schemas.microsoft.com/office/drawing/2014/main" val="3312117361"/>
                    </a:ext>
                  </a:extLst>
                </a:gridCol>
                <a:gridCol w="4192361">
                  <a:extLst>
                    <a:ext uri="{9D8B030D-6E8A-4147-A177-3AD203B41FA5}">
                      <a16:colId xmlns:a16="http://schemas.microsoft.com/office/drawing/2014/main" val="3239574352"/>
                    </a:ext>
                  </a:extLst>
                </a:gridCol>
              </a:tblGrid>
              <a:tr h="1508760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1982303"/>
                  </a:ext>
                </a:extLst>
              </a:tr>
              <a:tr h="1508760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196936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57520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969B71F-3F4A-654B-BE85-A97C560758B8}"/>
              </a:ext>
            </a:extLst>
          </p:cNvPr>
          <p:cNvSpPr txBox="1"/>
          <p:nvPr/>
        </p:nvSpPr>
        <p:spPr>
          <a:xfrm>
            <a:off x="3591112" y="1302580"/>
            <a:ext cx="1058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i="1" dirty="0"/>
              <a:t>Иволгинск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52E121-7C32-D24A-869A-6869E4572ADB}"/>
              </a:ext>
            </a:extLst>
          </p:cNvPr>
          <p:cNvSpPr txBox="1"/>
          <p:nvPr/>
        </p:nvSpPr>
        <p:spPr>
          <a:xfrm>
            <a:off x="3591112" y="2844092"/>
            <a:ext cx="1058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i="1" dirty="0"/>
              <a:t>Улан-Удэ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45524-5B5F-9A4D-92FB-11EA8D29C692}"/>
              </a:ext>
            </a:extLst>
          </p:cNvPr>
          <p:cNvSpPr txBox="1"/>
          <p:nvPr/>
        </p:nvSpPr>
        <p:spPr>
          <a:xfrm>
            <a:off x="3513550" y="4367455"/>
            <a:ext cx="1058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i="1" dirty="0"/>
              <a:t>Романовка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52707-9D62-344C-90DA-EE45B175AF2D}"/>
              </a:ext>
            </a:extLst>
          </p:cNvPr>
          <p:cNvSpPr txBox="1"/>
          <p:nvPr/>
        </p:nvSpPr>
        <p:spPr>
          <a:xfrm>
            <a:off x="7792060" y="1302580"/>
            <a:ext cx="1058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i="1" dirty="0"/>
              <a:t>Орлик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0A6EDD-B2E3-334B-B870-EBE1379A484F}"/>
              </a:ext>
            </a:extLst>
          </p:cNvPr>
          <p:cNvSpPr txBox="1"/>
          <p:nvPr/>
        </p:nvSpPr>
        <p:spPr>
          <a:xfrm>
            <a:off x="6663161" y="2835625"/>
            <a:ext cx="17744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350" i="1" dirty="0" err="1"/>
              <a:t>Тунка</a:t>
            </a:r>
            <a:endParaRPr lang="ru-RU" sz="135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B5BCEA-178C-7C49-8571-2866CF50D185}"/>
              </a:ext>
            </a:extLst>
          </p:cNvPr>
          <p:cNvSpPr txBox="1"/>
          <p:nvPr/>
        </p:nvSpPr>
        <p:spPr>
          <a:xfrm>
            <a:off x="7331261" y="4367455"/>
            <a:ext cx="13178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350" i="1" dirty="0"/>
              <a:t>Баргузин</a:t>
            </a:r>
          </a:p>
        </p:txBody>
      </p:sp>
    </p:spTree>
    <p:extLst>
      <p:ext uri="{BB962C8B-B14F-4D97-AF65-F5344CB8AC3E}">
        <p14:creationId xmlns:p14="http://schemas.microsoft.com/office/powerpoint/2010/main" val="2095541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6B4E1-4F6B-AE42-AF69-E65F19CE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E0967-F174-3445-82ED-2B0C86717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28800"/>
            <a:ext cx="8686800" cy="4525963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dirty="0"/>
              <a:t>Засушливые районы занимают 38,6 % площади Республики Бурятия. Они расположены почти во всех физико-географических провинциях и пределах Бурятии.</a:t>
            </a:r>
          </a:p>
          <a:p>
            <a:pPr lvl="0"/>
            <a:r>
              <a:rPr lang="ru-RU" dirty="0"/>
              <a:t>При анализе  многолетних гидротермических условий Бурятии за период с 1970 по 2019 гг.  выявлено, что наступление атмосферной засухи возможно в любом месяце вегетационного периода. Особенности атмосферного увлажнения исследуемой территории приводят к тому, что чаще всего засухи наблюдаются в июне.</a:t>
            </a:r>
          </a:p>
          <a:p>
            <a:pPr lvl="0"/>
            <a:r>
              <a:rPr lang="ru-RU" dirty="0"/>
              <a:t>Анализ динамики ГТК показал, что  на большей части исследуемой территории засушливость увеличивается.</a:t>
            </a:r>
          </a:p>
          <a:p>
            <a:pPr lvl="0"/>
            <a:r>
              <a:rPr lang="ru-RU" dirty="0"/>
              <a:t>Наиболее часто на территории Бурятии наблюдаются сильные засухи. Их максимум повторяемости приходится на июнь.</a:t>
            </a:r>
          </a:p>
          <a:p>
            <a:pPr lvl="0"/>
            <a:r>
              <a:rPr lang="ru-RU" dirty="0"/>
              <a:t>Наиболее часто засухи наблюдались на станциях Иволгинск, Улан-Удэ и Баргузин. На эти станции приходится 68 %  от всех случаев с засухами.</a:t>
            </a:r>
          </a:p>
          <a:p>
            <a:pPr lvl="0"/>
            <a:r>
              <a:rPr lang="ru-RU" dirty="0"/>
              <a:t>В последние годы, начиная с 2002 г., засушливые периоды на территории Республики Бурятия стали наблюдаться все чаще.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160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C26731-874C-BC41-82C8-89F33D11BB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1465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9021A-EC4B-D841-AD59-16755DCB4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5194920" cy="1162050"/>
          </a:xfrm>
        </p:spPr>
        <p:txBody>
          <a:bodyPr>
            <a:normAutofit/>
          </a:bodyPr>
          <a:lstStyle/>
          <a:p>
            <a:r>
              <a:rPr lang="ru-RU" sz="3000" dirty="0"/>
              <a:t>Цель исследования: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D597FF-26D7-914A-A659-951C4FD98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12976"/>
            <a:ext cx="7958808" cy="301193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Задачи:</a:t>
            </a:r>
          </a:p>
          <a:p>
            <a:pPr>
              <a:buFont typeface="Wingdings" pitchFamily="2" charset="2"/>
              <a:buChar char="Ø"/>
            </a:pPr>
            <a:r>
              <a:rPr lang="ru-RU" sz="3000" dirty="0"/>
              <a:t>Установить причины формирования засух.</a:t>
            </a:r>
          </a:p>
          <a:p>
            <a:pPr>
              <a:buFont typeface="Wingdings" pitchFamily="2" charset="2"/>
              <a:buChar char="Ø"/>
            </a:pPr>
            <a:r>
              <a:rPr lang="ru-RU" sz="3000" dirty="0"/>
              <a:t>Рассмотреть особенности режима увлажнения региона исследования.</a:t>
            </a:r>
          </a:p>
          <a:p>
            <a:pPr>
              <a:buFont typeface="Wingdings" pitchFamily="2" charset="2"/>
              <a:buChar char="Ø"/>
            </a:pPr>
            <a:r>
              <a:rPr lang="ru-RU" sz="3000" dirty="0"/>
              <a:t>Изучить повторяемость засушливых периодов и ее изменения  за последние 50 лет.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F54645-8A6C-CE43-946C-47D39C901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1968" y="1455057"/>
            <a:ext cx="7660432" cy="841772"/>
          </a:xfrm>
        </p:spPr>
        <p:txBody>
          <a:bodyPr>
            <a:noAutofit/>
          </a:bodyPr>
          <a:lstStyle/>
          <a:p>
            <a:r>
              <a:rPr lang="ru-RU" sz="2800" dirty="0"/>
              <a:t>Оценить изменение засушливости климата Республики Бурятия</a:t>
            </a:r>
          </a:p>
        </p:txBody>
      </p:sp>
    </p:spTree>
    <p:extLst>
      <p:ext uri="{BB962C8B-B14F-4D97-AF65-F5344CB8AC3E}">
        <p14:creationId xmlns:p14="http://schemas.microsoft.com/office/powerpoint/2010/main" val="1907813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white">
          <a:xfrm>
            <a:off x="1356491" y="5642124"/>
            <a:ext cx="22268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EFEFE"/>
                </a:solidFill>
              </a:rPr>
              <a:t>Название графика</a:t>
            </a:r>
            <a:endParaRPr lang="en-US" sz="2000" b="1" dirty="0">
              <a:solidFill>
                <a:srgbClr val="FEFEFE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891240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EFEFE"/>
                </a:solidFill>
              </a:rPr>
              <a:t>200</a:t>
            </a:r>
            <a:r>
              <a:rPr lang="ru-RU" sz="1600" dirty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1681815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EFEFE"/>
                </a:solidFill>
              </a:rPr>
              <a:t>200</a:t>
            </a:r>
            <a:r>
              <a:rPr lang="ru-RU" sz="1600" dirty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2462865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EFEFE"/>
                </a:solidFill>
              </a:rPr>
              <a:t>20</a:t>
            </a:r>
            <a:r>
              <a:rPr lang="ru-RU" sz="1600" dirty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3320114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EFEFE"/>
                </a:solidFill>
              </a:rPr>
              <a:t>20</a:t>
            </a:r>
            <a:r>
              <a:rPr lang="ru-RU" sz="1600" dirty="0">
                <a:solidFill>
                  <a:srgbClr val="FEFEFE"/>
                </a:solidFill>
              </a:rPr>
              <a:t>11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966539" y="4191149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3293814" y="2076599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ED92E5-C6B1-CF42-B550-AEBB18960A6B}"/>
              </a:ext>
            </a:extLst>
          </p:cNvPr>
          <p:cNvSpPr txBox="1"/>
          <p:nvPr/>
        </p:nvSpPr>
        <p:spPr>
          <a:xfrm>
            <a:off x="0" y="783399"/>
            <a:ext cx="75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исследования: 1970 - 2019 гг.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F6555A2-400D-0642-B11E-9CE6E9C722F6}"/>
              </a:ext>
            </a:extLst>
          </p:cNvPr>
          <p:cNvSpPr/>
          <p:nvPr/>
        </p:nvSpPr>
        <p:spPr>
          <a:xfrm>
            <a:off x="5004049" y="5312764"/>
            <a:ext cx="4139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вегетационного периода изменяется от 136 до 156 дней.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29BF7-BEE2-7243-B5CC-125C1AB60410}"/>
              </a:ext>
            </a:extLst>
          </p:cNvPr>
          <p:cNvSpPr txBox="1"/>
          <p:nvPr/>
        </p:nvSpPr>
        <p:spPr>
          <a:xfrm>
            <a:off x="1576369" y="241950"/>
            <a:ext cx="4088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/>
              <a:t>Материалы и методы: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A3778A-AC95-0D45-8AC2-82E1B3E94C8B}"/>
              </a:ext>
            </a:extLst>
          </p:cNvPr>
          <p:cNvSpPr txBox="1"/>
          <p:nvPr/>
        </p:nvSpPr>
        <p:spPr>
          <a:xfrm>
            <a:off x="5004048" y="2823647"/>
            <a:ext cx="41399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Анализ ГТК проводился на примере метеорологических станций: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Бабушкин, Багдарин, Баргузин; Иволгинск, Орлик, Романовка, Сосново-Озерское,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Таксимо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Тунка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Улан-Удэ. 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4137B3-F70F-5341-A459-0268C5D2A5DB}"/>
              </a:ext>
            </a:extLst>
          </p:cNvPr>
          <p:cNvSpPr txBox="1"/>
          <p:nvPr/>
        </p:nvSpPr>
        <p:spPr>
          <a:xfrm>
            <a:off x="-33534" y="1241191"/>
            <a:ext cx="9033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Исходным материалом послужили данные наблюдений за температурой воздуха и атмосферными осадками суточного разрешения, размещенные на сайте ВНИИГМИ-МЦД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ECE02C8-F27C-714A-9AF9-98E8BFADBBA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83" y="2101290"/>
            <a:ext cx="4878373" cy="4756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11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white">
          <a:xfrm>
            <a:off x="1356491" y="5642124"/>
            <a:ext cx="22268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EFEFE"/>
                </a:solidFill>
              </a:rPr>
              <a:t>Название графика</a:t>
            </a:r>
            <a:endParaRPr lang="en-US" sz="2000" b="1" dirty="0">
              <a:solidFill>
                <a:srgbClr val="FEFEFE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891240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EFEFE"/>
                </a:solidFill>
              </a:rPr>
              <a:t>200</a:t>
            </a:r>
            <a:r>
              <a:rPr lang="ru-RU" sz="1600" dirty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1681815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EFEFE"/>
                </a:solidFill>
              </a:rPr>
              <a:t>200</a:t>
            </a:r>
            <a:r>
              <a:rPr lang="ru-RU" sz="1600" dirty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2462865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EFEFE"/>
                </a:solidFill>
              </a:rPr>
              <a:t>20</a:t>
            </a:r>
            <a:r>
              <a:rPr lang="ru-RU" sz="1600" dirty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3320114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EFEFE"/>
                </a:solidFill>
              </a:rPr>
              <a:t>20</a:t>
            </a:r>
            <a:r>
              <a:rPr lang="ru-RU" sz="1600" dirty="0">
                <a:solidFill>
                  <a:srgbClr val="FEFEFE"/>
                </a:solidFill>
              </a:rPr>
              <a:t>11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966539" y="4191149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3293814" y="2076599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0A5C9DB4-75C2-364B-9ADD-EE1C0A742BFB}"/>
              </a:ext>
            </a:extLst>
          </p:cNvPr>
          <p:cNvSpPr txBox="1">
            <a:spLocks/>
          </p:cNvSpPr>
          <p:nvPr/>
        </p:nvSpPr>
        <p:spPr>
          <a:xfrm>
            <a:off x="1401953" y="1080704"/>
            <a:ext cx="8744520" cy="779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Гидротермический коэффициент Селянинова (ГТК) </a:t>
            </a:r>
          </a:p>
          <a:p>
            <a:pPr algn="l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Таблица 5">
                <a:extLst>
                  <a:ext uri="{FF2B5EF4-FFF2-40B4-BE49-F238E27FC236}">
                    <a16:creationId xmlns:a16="http://schemas.microsoft.com/office/drawing/2014/main" id="{39B9C62E-EB98-214D-A42C-F70F70FB43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3037655"/>
                  </p:ext>
                </p:extLst>
              </p:nvPr>
            </p:nvGraphicFramePr>
            <p:xfrm>
              <a:off x="508000" y="2363667"/>
              <a:ext cx="8128000" cy="7366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2627670570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384956850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 – </a:t>
                          </a:r>
                          <a:r>
                            <a:rPr lang="ru-RU" dirty="0"/>
                            <a:t>сумма атмосферных осадков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13953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10°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nary>
                            </m:oMath>
                          </a14:m>
                          <a:r>
                            <a:rPr lang="en-US" dirty="0"/>
                            <a:t> - </a:t>
                          </a:r>
                          <a:r>
                            <a:rPr lang="ru-RU" dirty="0"/>
                            <a:t>сумма активных температур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44478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Таблица 5">
                <a:extLst>
                  <a:ext uri="{FF2B5EF4-FFF2-40B4-BE49-F238E27FC236}">
                    <a16:creationId xmlns:a16="http://schemas.microsoft.com/office/drawing/2014/main" id="{39B9C62E-EB98-214D-A42C-F70F70FB43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3037655"/>
                  </p:ext>
                </p:extLst>
              </p:nvPr>
            </p:nvGraphicFramePr>
            <p:xfrm>
              <a:off x="508000" y="2363667"/>
              <a:ext cx="8128000" cy="7366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2627670570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384956850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 – </a:t>
                          </a:r>
                          <a:r>
                            <a:rPr lang="ru-RU" dirty="0"/>
                            <a:t>сумма атмосферных осадков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13953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00313" t="-113333" r="-313" b="-16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44478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76AE115-3A5E-0148-8083-FDAB121D1071}"/>
              </a:ext>
            </a:extLst>
          </p:cNvPr>
          <p:cNvSpPr/>
          <p:nvPr/>
        </p:nvSpPr>
        <p:spPr>
          <a:xfrm>
            <a:off x="173579" y="3796046"/>
            <a:ext cx="4578572" cy="2054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200"/>
              </a:spcAft>
            </a:pP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ГТК &lt; 0,4 – очень сильная засуха</a:t>
            </a: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/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0,4 ≤ ГТК &lt; 0,5 – сильная засуха </a:t>
            </a: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200"/>
              </a:spcAft>
            </a:pP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0,5 ≤ ГТК &lt; 0,7 – средняя засушливость </a:t>
            </a: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2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0,7 ≤ ГТК ≤ 1,0 – недостаточно влажно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2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1,0 &lt; ГТК ≤ 2,0 – достаточно влажно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2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ГТК &gt; 2,0 – переувлажнено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2B495F1-94AD-7B40-BAD2-9FE9BBFED830}"/>
                  </a:ext>
                </a:extLst>
              </p:cNvPr>
              <p:cNvSpPr txBox="1"/>
              <p:nvPr/>
            </p:nvSpPr>
            <p:spPr>
              <a:xfrm>
                <a:off x="1115616" y="2363667"/>
                <a:ext cx="3189515" cy="1304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ГТК=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0,1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</m:nary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10°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                                 </m:t>
                      </m:r>
                      <m:r>
                        <a:rPr lang="ru-RU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     </m:t>
                      </m:r>
                      <m:r>
                        <a:rPr lang="en-US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2B495F1-94AD-7B40-BAD2-9FE9BBFED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363667"/>
                <a:ext cx="3189515" cy="1304716"/>
              </a:xfrm>
              <a:prstGeom prst="rect">
                <a:avLst/>
              </a:prstGeom>
              <a:blipFill>
                <a:blip r:embed="rId3"/>
                <a:stretch>
                  <a:fillRect t="-11650" b="-126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47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7BBF64-A249-5041-A2B8-88E2BCDD7D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63588" y="764704"/>
            <a:ext cx="7416824" cy="4320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B9A73C-59C5-A942-95D0-5BB647C79E48}"/>
              </a:ext>
            </a:extLst>
          </p:cNvPr>
          <p:cNvSpPr txBox="1"/>
          <p:nvPr/>
        </p:nvSpPr>
        <p:spPr>
          <a:xfrm>
            <a:off x="683568" y="5229200"/>
            <a:ext cx="8208912" cy="13813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9525" algn="ctr">
              <a:lnSpc>
                <a:spcPct val="150000"/>
              </a:lnSpc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Тренд гидротермического коэффициента Селянинова, 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525" algn="ctr">
              <a:lnSpc>
                <a:spcPct val="150000"/>
              </a:lnSpc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рассчитанный за период  1979-2018 гг. </a:t>
            </a:r>
          </a:p>
          <a:p>
            <a:pPr indent="9525">
              <a:lnSpc>
                <a:spcPct val="150000"/>
              </a:lnSpc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Веб–ГИС: Климат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http://climate.scert.ru/adaptation/library/coefficients/Selyaninov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30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6DD9DC-D0AB-394D-935F-AABF96CFA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0" y="908720"/>
            <a:ext cx="8795320" cy="1152128"/>
          </a:xfrm>
        </p:spPr>
        <p:txBody>
          <a:bodyPr>
            <a:noAutofit/>
          </a:bodyPr>
          <a:lstStyle/>
          <a:p>
            <a:r>
              <a:rPr lang="ru-RU" sz="2800" dirty="0"/>
              <a:t>Распределение числа случаев с очень сильными, сильными и средними засухами 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CA1C42-928B-3645-AAEE-1D73C557AD3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1648514"/>
            <a:ext cx="6408712" cy="2780472"/>
          </a:xfrm>
          <a:prstGeom prst="rect">
            <a:avLst/>
          </a:prstGeom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F222EC6B-C38B-E34E-A3B8-2E844D98A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99630" y="4221088"/>
            <a:ext cx="4120842" cy="24227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582A79-C1D3-544A-BAA5-8DCA8F2E48A4}"/>
              </a:ext>
            </a:extLst>
          </p:cNvPr>
          <p:cNvSpPr txBox="1"/>
          <p:nvPr/>
        </p:nvSpPr>
        <p:spPr>
          <a:xfrm>
            <a:off x="106951" y="4832320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Невысокий снежный покров и его ранний сход (за 50-60 дней до начала вегетации) лишают почву запаса влаги, поэтому засушливые условия могут наблюдаться уже весной. </a:t>
            </a:r>
          </a:p>
        </p:txBody>
      </p:sp>
    </p:spTree>
    <p:extLst>
      <p:ext uri="{BB962C8B-B14F-4D97-AF65-F5344CB8AC3E}">
        <p14:creationId xmlns:p14="http://schemas.microsoft.com/office/powerpoint/2010/main" val="3486954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3EE06A-48BC-214A-A01D-60B3FED2D5F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83" y="692696"/>
            <a:ext cx="4213860" cy="5212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E6C7BA-8D0F-6249-9FD0-1AEAFD5EB09C}"/>
              </a:ext>
            </a:extLst>
          </p:cNvPr>
          <p:cNvSpPr txBox="1"/>
          <p:nvPr/>
        </p:nvSpPr>
        <p:spPr>
          <a:xfrm>
            <a:off x="4283968" y="1124744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Многолетнее распределение  и динамика месячных сумм осадков  в мае </a:t>
            </a:r>
          </a:p>
          <a:p>
            <a:pPr algn="ctr"/>
            <a:r>
              <a:rPr lang="ru-RU" dirty="0"/>
              <a:t>на территории Республики Бурятии </a:t>
            </a:r>
          </a:p>
          <a:p>
            <a:pPr algn="ctr"/>
            <a:r>
              <a:rPr lang="ru-RU" dirty="0"/>
              <a:t>за период 1981-2019 гг.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6799CBCA-C2CF-4923-B5EC-DBC1E37027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3989160"/>
              </p:ext>
            </p:extLst>
          </p:nvPr>
        </p:nvGraphicFramePr>
        <p:xfrm>
          <a:off x="3398520" y="4077072"/>
          <a:ext cx="5745480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32511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E6C7BA-8D0F-6249-9FD0-1AEAFD5EB09C}"/>
              </a:ext>
            </a:extLst>
          </p:cNvPr>
          <p:cNvSpPr txBox="1"/>
          <p:nvPr/>
        </p:nvSpPr>
        <p:spPr>
          <a:xfrm>
            <a:off x="4283968" y="1124744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Многолетнее распределение  и динамика месячных сумм осадков  в июне </a:t>
            </a:r>
          </a:p>
          <a:p>
            <a:pPr algn="ctr"/>
            <a:r>
              <a:rPr lang="ru-RU" dirty="0"/>
              <a:t>на территории Республики Бурятии </a:t>
            </a:r>
          </a:p>
          <a:p>
            <a:pPr algn="ctr"/>
            <a:r>
              <a:rPr lang="ru-RU" dirty="0"/>
              <a:t>за период 1981-2019 гг.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2AACCF-F3C8-CA49-8CAE-F0B9121BBCF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" y="620688"/>
            <a:ext cx="4542656" cy="54368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7A974FFC-A70D-4C3C-ACBC-B401544EF4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252040"/>
              </p:ext>
            </p:extLst>
          </p:nvPr>
        </p:nvGraphicFramePr>
        <p:xfrm>
          <a:off x="3535680" y="4277677"/>
          <a:ext cx="5608320" cy="2369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3301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9C7155-E269-0A45-9973-203AB234DFE8}"/>
              </a:ext>
            </a:extLst>
          </p:cNvPr>
          <p:cNvSpPr txBox="1"/>
          <p:nvPr/>
        </p:nvSpPr>
        <p:spPr>
          <a:xfrm>
            <a:off x="503548" y="908720"/>
            <a:ext cx="8136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температуры определяет увеличение продолжительности вегетационного сезона. Рост сумм активных температур (выше 10 °С) характерен для всей рассматриваемой территории, но наибольшие изменения (на 7-8 °С в год) отмечаются на станциях Улан-Удэ, Иволгинск и Орлик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4A8DD4-CE69-3F4F-8916-82FFB1077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92" y="2464317"/>
            <a:ext cx="4637523" cy="1971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046F38-B724-554F-A989-7C6EDCD41A99}"/>
              </a:ext>
            </a:extLst>
          </p:cNvPr>
          <p:cNvSpPr txBox="1"/>
          <p:nvPr/>
        </p:nvSpPr>
        <p:spPr>
          <a:xfrm>
            <a:off x="1547664" y="227965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ст. Орлик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8465B1-B9E8-FC44-9867-61DD08279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549581"/>
            <a:ext cx="5230030" cy="21680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78A995-5A12-534B-9439-346D67E55D8C}"/>
              </a:ext>
            </a:extLst>
          </p:cNvPr>
          <p:cNvSpPr txBox="1"/>
          <p:nvPr/>
        </p:nvSpPr>
        <p:spPr>
          <a:xfrm>
            <a:off x="6660232" y="433416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ст. Улан-Удэ</a:t>
            </a:r>
          </a:p>
        </p:txBody>
      </p:sp>
    </p:spTree>
    <p:extLst>
      <p:ext uri="{BB962C8B-B14F-4D97-AF65-F5344CB8AC3E}">
        <p14:creationId xmlns:p14="http://schemas.microsoft.com/office/powerpoint/2010/main" val="1636677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714</Words>
  <Application>Microsoft Macintosh PowerPoint</Application>
  <PresentationFormat>Экран (4:3)</PresentationFormat>
  <Paragraphs>200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 Math</vt:lpstr>
      <vt:lpstr>Times New Roman</vt:lpstr>
      <vt:lpstr>Wingdings</vt:lpstr>
      <vt:lpstr>Тема Office</vt:lpstr>
      <vt:lpstr>Специальное оформление</vt:lpstr>
      <vt:lpstr>Изменение засушливости климата на территории Бурятии</vt:lpstr>
      <vt:lpstr>Цель исследования:</vt:lpstr>
      <vt:lpstr>Презентация PowerPoint</vt:lpstr>
      <vt:lpstr>Презентация PowerPoint</vt:lpstr>
      <vt:lpstr>Презентация PowerPoint</vt:lpstr>
      <vt:lpstr>Распределение числа случаев с очень сильными, сильными и средними засухами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Elena Kochugova</cp:lastModifiedBy>
  <cp:revision>34</cp:revision>
  <dcterms:created xsi:type="dcterms:W3CDTF">2009-01-08T12:15:48Z</dcterms:created>
  <dcterms:modified xsi:type="dcterms:W3CDTF">2021-10-17T13:09:15Z</dcterms:modified>
</cp:coreProperties>
</file>