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70" r:id="rId5"/>
    <p:sldId id="268" r:id="rId6"/>
    <p:sldId id="274" r:id="rId7"/>
    <p:sldId id="259" r:id="rId8"/>
    <p:sldId id="261" r:id="rId9"/>
    <p:sldId id="260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CC8"/>
    <a:srgbClr val="CCFF33"/>
    <a:srgbClr val="FF0066"/>
    <a:srgbClr val="FF00FF"/>
    <a:srgbClr val="0000FF"/>
    <a:srgbClr val="FEDAEE"/>
    <a:srgbClr val="B6FCE6"/>
    <a:srgbClr val="66FF33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-83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2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32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98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15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27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88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56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87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09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2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9E95-3BFD-4A6F-AC71-458BB4A7FD31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2C58-0400-4866-B301-8F595986B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0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vk.com/kontinent_sibir" TargetMode="External"/><Relationship Id="rId7" Type="http://schemas.openxmlformats.org/officeDocument/2006/relationships/hyperlink" Target="mailto:sales@cityair.io" TargetMode="External"/><Relationship Id="rId2" Type="http://schemas.openxmlformats.org/officeDocument/2006/relationships/hyperlink" Target="https://facebook.com/wwwksonline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ityair.io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airvoice.i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qair.com/" TargetMode="External"/><Relationship Id="rId4" Type="http://schemas.openxmlformats.org/officeDocument/2006/relationships/hyperlink" Target="https://aqicn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ticulates" TargetMode="External"/><Relationship Id="rId7" Type="http://schemas.openxmlformats.org/officeDocument/2006/relationships/hyperlink" Target="https://www3.epa.gov/airnow/" TargetMode="External"/><Relationship Id="rId2" Type="http://schemas.openxmlformats.org/officeDocument/2006/relationships/hyperlink" Target="https://en.wikipedia.org/wiki/Ozo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Sulfur_dioxide" TargetMode="External"/><Relationship Id="rId4" Type="http://schemas.openxmlformats.org/officeDocument/2006/relationships/hyperlink" Target="https://en.wikipedia.org/wiki/Carbon_monoxid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797" y="725792"/>
            <a:ext cx="10183308" cy="251834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ТЕСТИРОВАНИЕ   АЛГОРИТМА   РАСЧЕТА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ИНДЕКСА   КАЧЕСТВА  ВОЗДУХА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771" y="4299203"/>
            <a:ext cx="11497455" cy="13381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Кузнецова И.Н.</a:t>
            </a:r>
            <a:r>
              <a:rPr lang="ru-RU" sz="1600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, Ткачева Ю.В.</a:t>
            </a:r>
            <a:r>
              <a:rPr lang="ru-RU" sz="1600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, Шалыгина И.Ю.</a:t>
            </a:r>
            <a:r>
              <a:rPr lang="ru-RU" sz="1600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</a:rPr>
              <a:t>Лезина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Е.А.</a:t>
            </a:r>
            <a:r>
              <a:rPr lang="ru-RU" sz="1600" baseline="30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i="1" baseline="30000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ФГБУ «Гидрометцентр России», Москва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i="1" baseline="30000" dirty="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ГПБУ «Мосэкомониторинг», Москва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365" y="6211669"/>
            <a:ext cx="1172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НАУЧНО-ПРАКТИЧЕСКАЯ  КОНФЕРЕНЦИЯ ПО ПРОБЛЕМАМ ГИДРОМЕТЕОРОЛОГИЧЕСКИХ ПРОГНОЗОВ, ЭКОЛОГИИ, КЛИМАТА СИБИРИ </a:t>
            </a:r>
          </a:p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(к 50-летию образования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</a:rPr>
              <a:t>СибНИГМИ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).   20-22 ОКТЯБРЯ 2021. НОВОСИБИРСК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325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8418" t="24866" r="29269" b="17343"/>
          <a:stretch>
            <a:fillRect/>
          </a:stretch>
        </p:blipFill>
        <p:spPr bwMode="auto">
          <a:xfrm>
            <a:off x="0" y="1653987"/>
            <a:ext cx="4299044" cy="33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7" y="188259"/>
            <a:ext cx="11685494" cy="457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Национальный ИКВ, его мобильная реализация – единственная альтернатива «горячей» информации в </a:t>
            </a:r>
            <a:r>
              <a:rPr lang="ru-RU" sz="2800" dirty="0" err="1" smtClean="0"/>
              <a:t>соцсетях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54036" y="3576918"/>
            <a:ext cx="3267634" cy="287767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Примеры реализации отечественных технологий оценки качества воздуха с помощью ИКВ – оптимизм 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!!!! </a:t>
            </a:r>
            <a:r>
              <a:rPr lang="ru-RU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 отсутствии измерений РМ верифицированные </a:t>
            </a:r>
            <a:r>
              <a:rPr lang="ru-RU" sz="16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модельные расчеты способны  обеспечить информационное наполнение диагностики качества воздуха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Прогноз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на основе ХТМ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815" t="29400" r="8919" b="40474"/>
          <a:stretch>
            <a:fillRect/>
          </a:stretch>
        </p:blipFill>
        <p:spPr bwMode="auto">
          <a:xfrm>
            <a:off x="215153" y="860612"/>
            <a:ext cx="3953435" cy="1304365"/>
          </a:xfrm>
          <a:prstGeom prst="rect">
            <a:avLst/>
          </a:prstGeom>
          <a:solidFill>
            <a:srgbClr val="FEDAEE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008479"/>
            <a:ext cx="43217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Концентрация PM2.5 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воздухе в Москва сейчас в 2 раз(а) выше рекомендуемого ВОЗ </a:t>
            </a:r>
            <a:r>
              <a:rPr lang="ru-RU" sz="1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среднегодового значения качества воздуха</a:t>
            </a:r>
            <a:endParaRPr lang="ru-RU" sz="1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meteoinfo.ru/hmc-input/mapsynop/Analiz.png"/>
          <p:cNvPicPr>
            <a:picLocks noChangeAspect="1" noChangeArrowheads="1"/>
          </p:cNvPicPr>
          <p:nvPr/>
        </p:nvPicPr>
        <p:blipFill>
          <a:blip r:embed="rId4" cstate="print"/>
          <a:srcRect l="9010" t="36870" r="51167" b="15856"/>
          <a:stretch>
            <a:fillRect/>
          </a:stretch>
        </p:blipFill>
        <p:spPr bwMode="auto">
          <a:xfrm>
            <a:off x="4531658" y="1157707"/>
            <a:ext cx="3509683" cy="274194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l="74399" t="30347" r="6683" b="33865"/>
          <a:stretch/>
        </p:blipFill>
        <p:spPr bwMode="auto">
          <a:xfrm>
            <a:off x="4464826" y="4213414"/>
            <a:ext cx="3966480" cy="2287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pic>
        <p:nvPicPr>
          <p:cNvPr id="9" name="Рисунок 2" descr="Copernicu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8401" y="5862918"/>
            <a:ext cx="1956328" cy="79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482818" y="979355"/>
            <a:ext cx="3440240" cy="2462213"/>
          </a:xfrm>
          <a:prstGeom prst="rect">
            <a:avLst/>
          </a:prstGeom>
          <a:solidFill>
            <a:srgbClr val="D8FCC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разработке национального ИКВ следует  опираться российские приоритеты в оценке качества воздуха, учитывать региональные особенности загрязнения воздуха.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Загрязнение РМ актуально в странах с сухим климатом, где зима без снега.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 многих городах РФ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главные нарушители ГН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ормальдегид и фенол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95" y="1"/>
            <a:ext cx="10515600" cy="3606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Информация о качестве воздуха для населения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0847"/>
            <a:ext cx="12192000" cy="890281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Росгидромет            Региональные  системы   (56 АСКЗА)        Несистемные – структуры</a:t>
            </a:r>
          </a:p>
          <a:p>
            <a:pPr lvl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Появление легко доступных принципиально новых информационных услуг по оценке качества воздуха способствует увеличению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запроса населения на экологическую информацию.</a:t>
            </a:r>
          </a:p>
          <a:p>
            <a:pPr algn="ctr">
              <a:buNone/>
            </a:pPr>
            <a:endParaRPr lang="ru-RU" sz="1800" dirty="0" smtClean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378423"/>
            <a:ext cx="3125337" cy="3780431"/>
          </a:xfrm>
          <a:prstGeom prst="rect">
            <a:avLst/>
          </a:prstGeom>
          <a:solidFill>
            <a:srgbClr val="FEDAEE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Режим «черного неба» ввели в четырех городах Сибири </a:t>
            </a:r>
            <a:r>
              <a:rPr lang="en-US" sz="1400" dirty="0" smtClean="0">
                <a:solidFill>
                  <a:srgbClr val="FF0000"/>
                </a:solidFill>
              </a:rPr>
              <a:t>https: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en-US" sz="900" dirty="0" smtClean="0">
                <a:solidFill>
                  <a:srgbClr val="0000FF"/>
                </a:solidFill>
              </a:rPr>
              <a:t>ksonline.ru/426898/</a:t>
            </a:r>
            <a:r>
              <a:rPr lang="en-US" sz="900" dirty="0" err="1" smtClean="0">
                <a:solidFill>
                  <a:srgbClr val="0000FF"/>
                </a:solidFill>
              </a:rPr>
              <a:t>rezhim</a:t>
            </a:r>
            <a:r>
              <a:rPr lang="en-US" sz="900" dirty="0" smtClean="0">
                <a:solidFill>
                  <a:srgbClr val="0000FF"/>
                </a:solidFill>
              </a:rPr>
              <a:t>-</a:t>
            </a:r>
            <a:r>
              <a:rPr lang="en-US" sz="900" dirty="0" err="1" smtClean="0">
                <a:solidFill>
                  <a:srgbClr val="0000FF"/>
                </a:solidFill>
              </a:rPr>
              <a:t>chernogo</a:t>
            </a:r>
            <a:r>
              <a:rPr lang="en-US" sz="900" dirty="0" smtClean="0">
                <a:solidFill>
                  <a:srgbClr val="0000FF"/>
                </a:solidFill>
              </a:rPr>
              <a:t>-</a:t>
            </a:r>
            <a:r>
              <a:rPr lang="en-US" sz="900" dirty="0" err="1" smtClean="0">
                <a:solidFill>
                  <a:srgbClr val="0000FF"/>
                </a:solidFill>
              </a:rPr>
              <a:t>neba</a:t>
            </a:r>
            <a:r>
              <a:rPr lang="en-US" sz="900" dirty="0" smtClean="0">
                <a:solidFill>
                  <a:srgbClr val="0000FF"/>
                </a:solidFill>
              </a:rPr>
              <a:t>-</a:t>
            </a:r>
            <a:r>
              <a:rPr lang="en-US" sz="900" dirty="0" err="1" smtClean="0">
                <a:solidFill>
                  <a:srgbClr val="0000FF"/>
                </a:solidFill>
              </a:rPr>
              <a:t>vveli</a:t>
            </a:r>
            <a:r>
              <a:rPr lang="en-US" sz="900" dirty="0" smtClean="0">
                <a:solidFill>
                  <a:srgbClr val="0000FF"/>
                </a:solidFill>
              </a:rPr>
              <a:t>-v-</a:t>
            </a:r>
            <a:r>
              <a:rPr lang="en-US" sz="900" dirty="0" err="1" smtClean="0">
                <a:solidFill>
                  <a:srgbClr val="0000FF"/>
                </a:solidFill>
              </a:rPr>
              <a:t>chetyreh</a:t>
            </a:r>
            <a:r>
              <a:rPr lang="en-US" sz="900" dirty="0" smtClean="0">
                <a:solidFill>
                  <a:srgbClr val="0000FF"/>
                </a:solidFill>
              </a:rPr>
              <a:t>-</a:t>
            </a:r>
            <a:r>
              <a:rPr lang="en-US" sz="900" dirty="0" err="1" smtClean="0">
                <a:solidFill>
                  <a:srgbClr val="0000FF"/>
                </a:solidFill>
              </a:rPr>
              <a:t>gorodah</a:t>
            </a:r>
            <a:r>
              <a:rPr lang="en-US" sz="900" dirty="0" smtClean="0">
                <a:solidFill>
                  <a:srgbClr val="0000FF"/>
                </a:solidFill>
              </a:rPr>
              <a:t>-</a:t>
            </a:r>
            <a:r>
              <a:rPr lang="en-US" sz="900" dirty="0" err="1" smtClean="0">
                <a:solidFill>
                  <a:srgbClr val="0000FF"/>
                </a:solidFill>
              </a:rPr>
              <a:t>sibiri</a:t>
            </a:r>
            <a:r>
              <a:rPr lang="en-US" sz="900" dirty="0" smtClean="0">
                <a:solidFill>
                  <a:srgbClr val="0000FF"/>
                </a:solidFill>
              </a:rPr>
              <a:t>/</a:t>
            </a:r>
            <a:endParaRPr lang="ru-RU" sz="900" dirty="0" smtClean="0">
              <a:solidFill>
                <a:srgbClr val="0000FF"/>
              </a:solidFill>
            </a:endParaRPr>
          </a:p>
          <a:p>
            <a:r>
              <a:rPr lang="ru-RU" sz="1400" b="1" dirty="0" smtClean="0"/>
              <a:t>По данным министерства природных ресурсов и экологии Кузбасса</a:t>
            </a:r>
            <a:r>
              <a:rPr lang="ru-RU" sz="1400" dirty="0" smtClean="0"/>
              <a:t>, в Новокузнецке и Прокопьевске ожидаются  НМУ. «Предприятиям рекомендуется задействовать мероприятия по сокращению выбросов. По сообщению </a:t>
            </a:r>
            <a:r>
              <a:rPr lang="ru-RU" sz="1400" dirty="0" err="1" smtClean="0"/>
              <a:t>Среднесиб</a:t>
            </a:r>
            <a:r>
              <a:rPr lang="ru-RU" sz="1400" dirty="0" smtClean="0"/>
              <a:t>. УГМС 15 -18 октября режим «черного неба» будет введен на территории Красноярска.   </a:t>
            </a:r>
            <a:r>
              <a:rPr lang="ru-RU" sz="1400" i="1" dirty="0" smtClean="0">
                <a:solidFill>
                  <a:srgbClr val="C00000"/>
                </a:solidFill>
              </a:rPr>
              <a:t>Редакция «КС» открыта для ваших новостей. Присылайте свои сообщения в любое время через наши группы в </a:t>
            </a:r>
            <a:r>
              <a:rPr lang="ru-RU" sz="1400" i="1" dirty="0" err="1" smtClean="0">
                <a:solidFill>
                  <a:srgbClr val="C00000"/>
                </a:solidFill>
                <a:hlinkClick r:id="rId2"/>
              </a:rPr>
              <a:t>Facebook</a:t>
            </a:r>
            <a:r>
              <a:rPr lang="ru-RU" sz="1400" i="1" dirty="0" smtClean="0">
                <a:solidFill>
                  <a:srgbClr val="C00000"/>
                </a:solidFill>
              </a:rPr>
              <a:t> и </a:t>
            </a:r>
            <a:r>
              <a:rPr lang="ru-RU" sz="1400" i="1" dirty="0" err="1" smtClean="0">
                <a:solidFill>
                  <a:srgbClr val="C00000"/>
                </a:solidFill>
                <a:hlinkClick r:id="rId3"/>
              </a:rPr>
              <a:t>ВКонтакте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0399593" y="1404817"/>
            <a:ext cx="1600149" cy="27304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200" dirty="0" smtClean="0"/>
              <a:t>Датчики </a:t>
            </a:r>
            <a:r>
              <a:rPr lang="ru-RU" sz="2200" dirty="0" err="1" smtClean="0"/>
              <a:t>Сityair</a:t>
            </a:r>
            <a:r>
              <a:rPr lang="ru-RU" sz="2200" dirty="0" smtClean="0"/>
              <a:t>, </a:t>
            </a:r>
            <a:r>
              <a:rPr lang="ru-RU" sz="2200" dirty="0" smtClean="0">
                <a:hlinkClick r:id="rId4"/>
              </a:rPr>
              <a:t>расположенные во всех районах города</a:t>
            </a:r>
            <a:r>
              <a:rPr lang="ru-RU" sz="2200" dirty="0" smtClean="0"/>
              <a:t>, фиксируют неблагоприятное для новосибирцев состояние воздуха. </a:t>
            </a:r>
            <a:r>
              <a:rPr lang="ru-RU" sz="2800" dirty="0" smtClean="0">
                <a:solidFill>
                  <a:srgbClr val="FF0000"/>
                </a:solidFill>
              </a:rPr>
              <a:t>На семи датчиках показатель достигает семи баллов из десяти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162567" y="5622876"/>
            <a:ext cx="8029433" cy="1235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Численные расчеты </a:t>
            </a:r>
            <a:r>
              <a:rPr lang="ru-RU" sz="1400" b="1" dirty="0" err="1" smtClean="0">
                <a:solidFill>
                  <a:srgbClr val="FF0000"/>
                </a:solidFill>
              </a:rPr>
              <a:t>CityAir</a:t>
            </a:r>
            <a:r>
              <a:rPr lang="ru-RU" sz="1400" b="1" dirty="0" smtClean="0">
                <a:solidFill>
                  <a:srgbClr val="FF0000"/>
                </a:solidFill>
              </a:rPr>
              <a:t> позволяют получать данные, </a:t>
            </a:r>
            <a:r>
              <a:rPr lang="ru-RU" sz="1400" b="1" u="sng" dirty="0" smtClean="0">
                <a:solidFill>
                  <a:srgbClr val="FF0000"/>
                </a:solidFill>
              </a:rPr>
              <a:t>не доступные в результате прямых измерений</a:t>
            </a:r>
            <a:r>
              <a:rPr lang="ru-RU" sz="1400" u="sng" dirty="0" smtClean="0">
                <a:solidFill>
                  <a:srgbClr val="FF00FF"/>
                </a:solidFill>
              </a:rPr>
              <a:t>.</a:t>
            </a:r>
            <a:r>
              <a:rPr lang="ru-RU" sz="1400" dirty="0" smtClean="0">
                <a:solidFill>
                  <a:srgbClr val="FF00FF"/>
                </a:solidFill>
              </a:rPr>
              <a:t>  </a:t>
            </a:r>
            <a:r>
              <a:rPr lang="ru-RU" sz="1200" dirty="0" smtClean="0">
                <a:solidFill>
                  <a:srgbClr val="FF00FF"/>
                </a:solidFill>
              </a:rPr>
              <a:t> </a:t>
            </a:r>
            <a:r>
              <a:rPr lang="ru-RU" sz="1200" dirty="0" smtClean="0"/>
              <a:t>Что лежит в основе моделирования: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Используемые модели учитывают локальную топографию и позволяют достичь высокой точности прогнозов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В основе моделирования лежит прогноз поля скоростей ветра (GFS, WRF) и данные об основных источниках эмиссий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Данные с собственных постов мониторинга </a:t>
            </a:r>
            <a:r>
              <a:rPr lang="ru-RU" sz="1200" dirty="0" err="1" smtClean="0"/>
              <a:t>CityAir</a:t>
            </a:r>
            <a:r>
              <a:rPr lang="ru-RU" sz="1200" dirty="0" smtClean="0"/>
              <a:t> и ряд данных с других доступных источников используются для обучения и уточнения физических моделей на заданной территории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возду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7151" y="1468762"/>
            <a:ext cx="3942200" cy="2625567"/>
          </a:xfrm>
          <a:prstGeom prst="rect">
            <a:avLst/>
          </a:prstGeom>
          <a:noFill/>
        </p:spPr>
      </p:pic>
      <p:sp>
        <p:nvSpPr>
          <p:cNvPr id="1031" name="AutoShape 7" descr="data:image/svg+xml;base64,PHN2ZyB4bWxucz0iaHR0cDovL3d3dy53My5vcmcvMjAwMC9zdmciIHZpZXdCb3g9IjAgMCA1NTUuMTMgMTI1LjQyIj48ZGVmcz48c3R5bGU+LmNscy0xe2ZpbGw6I2I2YjZiNzt9LmNscy0xLC5jbHMtMntmaWxsLXJ1bGU6ZXZlbm9kZDt9LmNscy0yLC5jbHMtM3tmaWxsOiM2MTk3ZjM7fTwvc3R5bGU+PC9kZWZzPjx0aXRsZT5uZXdfbG9nbzwvdGl0bGU+PGcgaWQ9IkxheWVyXzIiIGRhdGEtbmFtZT0iTGF5ZXIgMiI+PGcgaWQ9IkxheWVyXzEtMiIgZGF0YS1uYW1lPSJMYXllciAxIj48cGF0aCBjbGFzcz0iY2xzLTEiIGQ9Ik0xNzUuMDYsNDAuNmE4LjM2LDguMzYsMCwwLDEsMTYuNzIsMHYyMEgyMTYuNWE4LjM2LDguMzYsMCwxLDEsMCwxNi43MkgxOTEuNzh2NC4xMWEyNS43MiwyNS43MiwwLDAsMCw0My4wOCwxOSw4LjMyLDguMzIsMCwxLDEsMTEuMjQsMTIuMjgsNDIuMzksNDIuMzksMCwwLDEtNzEtMzEuMjdWNzcuMzFoLTNhOC4zNiw4LjM2LDAsMSwxLDAtMTYuNzJoM1oiLz48cGF0aCBjbGFzcz0iY2xzLTEiIGQ9Ik0yMzcuNjUsNDUuMzRhOC4zNiw4LjM2LDAsMCwxLDEzLjcyLTkuNTRsMjMuNjksMzQuMDcsMjMuNy0zNC4wNmE4LjM1LDguMzUsMCwxLDEsMTMuNzIsOS41M2gwTDI4My40Miw4Ny4xMVYxMTUuNWE4LjM2LDguMzYsMCwwLDEtMTYuNzIsMFY4Ny4xMVoiLz48cGF0aCBjbGFzcz0iY2xzLTEiIGQ9Ik0xMDEuMywxMDAuNzlhOC4zLDguMywwLDAsMC0xMC0xLjZsLS4xNi4wNywwLDAtLjIyLjEzaDBsLTQsMi40NWE0Niw0NiwwLDAsMS03MC4yLTM5LjE0VjYyQTQ2LDQ2LDAsMCwxLDg2LjgsMjMuNTEsOC4zMyw4LjMzLDAsMCwwLDk1LjU1LDkuMzMsNjIuNjYsNjIuNjYsMCwwLDAsMCw2MS4yN3YxLjQ1QTYyLjY5LDYyLjY5LDAsMCwwLDk1LjY3LDExNmw0LTIuNDUuMDYsMGEzLjM5LDMuMzksMCwwLDAsLjY3LS41MSw2LjU1LDYuNTUsMCwwLDAsLjU4LS40OUE4LjMxLDguMzEsMCwwLDAsMTAxLjMsMTAwLjc5WiIvPjxwYXRoIGNsYXNzPSJjbHMtMiIgZD0iTTQ5OC42NiwxMTUuNDdhOC4zNiw4LjM2LDAsMCwxLTE2LjcyLDBWNzQuMjlhNDIuMDYsNDIuMDYsMCwwLDEsNzAuNDgtMzEsOC4zMiw4LjMyLDAsMSwxLTExLjIzLDEyLjI4aDBhMjUuNCwyNS40LDAsMCwwLTQyLjUzLDE4Ljc1WiIvPjxwYXRoIGNsYXNzPSJjbHMtMiIgZD0iTTQ2OC41NywxMjAuMzJ2LTkuNjlhMy40OCwzLjQ4LDAsMCwwLTMuNDgtMy40OWgtMi41N2E4LDgsMCwwLDEtNy42My02TDQ0Ni41NCw3MGgwbC01LjIxLTE5LjQyYTI0Ljc1LDI0Ljc1LDAsMCwwLTIyLjgyLTE4LjNjLS4zMiwwLS42NSwwLTEsMGgtMi42OGE4LjM2LDguMzYsMCwwLDAsMCwxNi43Mkg0MThhOC4wNSw4LjA1LDAsMCwxLDcuMTksNmwxMy41Niw1MC42YTI0Ljc0LDI0Ljc0LDAsMCwwLDIzLjczLDE4LjMyaDIuNkEzLjQ4LDMuNDgsMCwwLDAsNDY4LjU3LDEyMC4zMloiLz48cGF0aCBjbGFzcz0iY2xzLTEiIGQ9Ik0xNjMuMTEsMTIwLjMydi05LjY5YTMuNDgsMy40OCwwLDAsMC0zLjQ4LTMuNDloLTIuNTZhOCw4LDAsMCwxLTcuNjMtNkwxNDEuMDgsNzBoMGwtNS4yLTE5LjQyYTI0Ljc2LDI0Ljc2LDAsMCwwLTIyLjgzLTE4LjNjLS4zMiwwLS42NCwwLTEsMEgxMDkuNGE4LjM2LDguMzYsMCwwLDAsMCwxNi43MmgzLjE2YTguMSw4LjEsMCwwLDEsNC4zNiwxLjY4LDgsOCwwLDAsMSwyLjgyLDQuMjhsMTMuNTYsNTAuNkEyNC43NCwyNC43NCwwLDAsMCwxNTcsMTIzLjhoMi42QTMuNDgsMy40OCwwLDAsMCwxNjMuMTEsMTIwLjMyWiIvPjxwYXRoIGNsYXNzPSJjbHMtMyIgZD0iTTQxNS4wOSwxMTIuMTcsMzY5LjE1LDYuMzFhOC4zNCw4LjM0LDAsMCwwLTEzLjY0LTJsLS4wNi4wNkE4Ljc2LDguNzYsMCwwLDAsMzU0LDYuNjlsLTI1LjIyLDU4LjRhMy40NywzLjQ3LDAsMCwwLS4zLDEuNDFoMEEzLjQ5LDMuNDksMCwwLDAsMzMyLDcwaDEwLjU2YTMuNSwzLjUsMCwwLDAsMy4xOC0yLjA2bDE2LTM3LjA4LDM4LjE1LDg3LjkxYTguMzIsOC4zMiwwLDEsMCwxNS4yOC02LjU5WiIvPjxwYXRoIGNsYXNzPSJjbHMtMyIgZD0iTTM3MC41MSw3Ni4xM0gzMjkuMzZhOC4zNSw4LjM1LDAsMCwwLTcuOSw1LjYzbC0yLjkxLDYuNjgtMTAuNDYsMjRoMGE4LjMyLDguMzIsMCwwLDAsNy43OSwxMS4yOSw4LjE2LDguMTYsMCwwLDAsMy0uNTgsOC4zLDguMywwLDAsMCw0LjU1LTQuMjhsMC0uMDYuMTMtLjMyLjIyLS41MSw1LjY5LTEzLDQuMzctMTBhMy41LDMuNSwwLDAsMSwzLjE4LTIuMDZoMzMuNDFhOC4zNiw4LjM2LDAsMSwwLDAtMTYuNzJaIi8+PC9nPjwvZz48L3N2Zz4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Блок-схема: задержка 12"/>
          <p:cNvSpPr/>
          <p:nvPr/>
        </p:nvSpPr>
        <p:spPr>
          <a:xfrm>
            <a:off x="2726059" y="5759356"/>
            <a:ext cx="1300031" cy="884531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i="1" dirty="0" smtClean="0">
                <a:solidFill>
                  <a:schemeClr val="accent5">
                    <a:lumMod val="50000"/>
                  </a:schemeClr>
                </a:solidFill>
              </a:rPr>
              <a:t>cityair.io</a:t>
            </a:r>
            <a:r>
              <a:rPr lang="ru-RU" sz="8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800" dirty="0" err="1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info@cityair.io</a:t>
            </a: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800" dirty="0" err="1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sales@cityair.io</a:t>
            </a:r>
            <a:endParaRPr lang="ru-RU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>Москва, инновационный центр «</a:t>
            </a:r>
            <a:r>
              <a:rPr lang="ru-RU" sz="800" dirty="0" err="1" smtClean="0">
                <a:solidFill>
                  <a:schemeClr val="accent5">
                    <a:lumMod val="50000"/>
                  </a:schemeClr>
                </a:solidFill>
              </a:rPr>
              <a:t>Сколково</a:t>
            </a:r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>», </a:t>
            </a:r>
          </a:p>
          <a:p>
            <a:r>
              <a:rPr lang="ru-RU" sz="800" dirty="0" smtClean="0">
                <a:solidFill>
                  <a:schemeClr val="accent5">
                    <a:lumMod val="50000"/>
                  </a:schemeClr>
                </a:solidFill>
              </a:rPr>
              <a:t>Новосибирск, Академгородок, 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 l="37955" t="59731" r="10060" b="15672"/>
          <a:stretch>
            <a:fillRect/>
          </a:stretch>
        </p:blipFill>
        <p:spPr bwMode="auto">
          <a:xfrm>
            <a:off x="6305265" y="4148919"/>
            <a:ext cx="5636525" cy="14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134066" y="1665026"/>
            <a:ext cx="958258" cy="215444"/>
          </a:xfrm>
          <a:prstGeom prst="rect">
            <a:avLst/>
          </a:prstGeom>
          <a:solidFill>
            <a:srgbClr val="FEDAEE"/>
          </a:solidFill>
        </p:spPr>
        <p:txBody>
          <a:bodyPr wrap="square">
            <a:spAutoFit/>
          </a:bodyPr>
          <a:lstStyle/>
          <a:p>
            <a:r>
              <a:rPr lang="en-US" sz="800" dirty="0" smtClean="0"/>
              <a:t>https://airvoice.io/</a:t>
            </a: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66531" y="1419366"/>
            <a:ext cx="2784144" cy="3754874"/>
          </a:xfrm>
          <a:prstGeom prst="rect">
            <a:avLst/>
          </a:prstGeom>
          <a:solidFill>
            <a:srgbClr val="D8FCC8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Метеоусловия будут способствовать накоплению вредных примесей в атмосферном воздухе. </a:t>
            </a:r>
            <a:r>
              <a:rPr lang="ru-RU" sz="1400" dirty="0" smtClean="0">
                <a:solidFill>
                  <a:srgbClr val="FF0000"/>
                </a:solidFill>
              </a:rPr>
              <a:t>Общий уровень загрязнения в городе ожидается повышенный. </a:t>
            </a:r>
          </a:p>
          <a:p>
            <a:pPr algn="r"/>
            <a:r>
              <a:rPr lang="ru-RU" sz="1400" i="1" dirty="0" smtClean="0">
                <a:solidFill>
                  <a:srgbClr val="0000FF"/>
                </a:solidFill>
              </a:rPr>
              <a:t>По данным Службы МОС в г.Новосибирске за утро 18 октября </a:t>
            </a:r>
            <a:r>
              <a:rPr lang="ru-RU" sz="1400" b="1" i="1" dirty="0" smtClean="0">
                <a:solidFill>
                  <a:srgbClr val="0000FF"/>
                </a:solidFill>
              </a:rPr>
              <a:t>превышений ПДК нет </a:t>
            </a:r>
          </a:p>
          <a:p>
            <a:pPr algn="r"/>
            <a:r>
              <a:rPr lang="ru-RU" sz="1400" dirty="0" smtClean="0"/>
              <a:t>Причиной загрязнения воздуха в Новосибирске на фоне безветренной погоды могла стать пыль от проведения дорожных работ, также на ситуацию могло повлиять сжигание мусора и листвы во время субботника, сообщил мэр Новосибирска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8" y="409433"/>
            <a:ext cx="11409528" cy="9587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Информирование населения о загрязнении во многих зарубежных странах проводится с помощью упрощенных индексов качества воздуха (ИКВ)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14901"/>
            <a:ext cx="6059606" cy="4926842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Социальные сети- источник информации</a:t>
            </a:r>
          </a:p>
          <a:p>
            <a:pPr>
              <a:buNone/>
            </a:pPr>
            <a:r>
              <a:rPr lang="ru-RU" sz="2900" u="sng" dirty="0" smtClean="0">
                <a:solidFill>
                  <a:srgbClr val="0000FF"/>
                </a:solidFill>
                <a:latin typeface="+mj-lt"/>
              </a:rPr>
              <a:t>ВЦИОМ (</a:t>
            </a:r>
            <a:r>
              <a:rPr lang="ru-RU" sz="2900" u="sng" dirty="0" err="1" smtClean="0">
                <a:solidFill>
                  <a:srgbClr val="0000FF"/>
                </a:solidFill>
                <a:latin typeface="+mj-lt"/>
              </a:rPr>
              <a:t>июл</a:t>
            </a:r>
            <a:r>
              <a:rPr lang="ru-RU" sz="2900" u="sng" dirty="0" smtClean="0">
                <a:solidFill>
                  <a:srgbClr val="0000FF"/>
                </a:solidFill>
                <a:latin typeface="+mj-lt"/>
              </a:rPr>
              <a:t> 2021): 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+mj-lt"/>
              </a:rPr>
              <a:t>Не пользуются социальными сетями 16% сограждан РФ</a:t>
            </a:r>
          </a:p>
          <a:p>
            <a:pPr>
              <a:buFont typeface="Wingdings" pitchFamily="2" charset="2"/>
              <a:buChar char="ü"/>
            </a:pPr>
            <a:r>
              <a:rPr lang="ru-RU" sz="2300" dirty="0" smtClean="0">
                <a:latin typeface="+mj-lt"/>
              </a:rPr>
              <a:t>Наиболее популярные в России социальные сети: "</a:t>
            </a:r>
            <a:r>
              <a:rPr lang="ru-RU" sz="2300" dirty="0" err="1" smtClean="0">
                <a:latin typeface="+mj-lt"/>
              </a:rPr>
              <a:t>ВКонтакте</a:t>
            </a:r>
            <a:r>
              <a:rPr lang="ru-RU" sz="2300" dirty="0" smtClean="0">
                <a:latin typeface="+mj-lt"/>
              </a:rPr>
              <a:t>" (48%), </a:t>
            </a:r>
            <a:r>
              <a:rPr lang="ru-RU" sz="2300" dirty="0" err="1" smtClean="0">
                <a:latin typeface="+mj-lt"/>
              </a:rPr>
              <a:t>Instagram</a:t>
            </a:r>
            <a:r>
              <a:rPr lang="ru-RU" sz="2300" dirty="0" smtClean="0">
                <a:latin typeface="+mj-lt"/>
              </a:rPr>
              <a:t> (39%), </a:t>
            </a:r>
            <a:r>
              <a:rPr lang="ru-RU" sz="2300" dirty="0" err="1" smtClean="0">
                <a:latin typeface="+mj-lt"/>
              </a:rPr>
              <a:t>YouTube</a:t>
            </a:r>
            <a:r>
              <a:rPr lang="ru-RU" sz="2300" dirty="0" smtClean="0">
                <a:latin typeface="+mj-lt"/>
              </a:rPr>
              <a:t> (34%), "Одноклассники" (32%), </a:t>
            </a:r>
            <a:r>
              <a:rPr lang="ru-RU" sz="2300" dirty="0" err="1" smtClean="0">
                <a:latin typeface="+mj-lt"/>
              </a:rPr>
              <a:t>TikTok</a:t>
            </a:r>
            <a:r>
              <a:rPr lang="ru-RU" sz="2300" dirty="0" smtClean="0">
                <a:latin typeface="+mj-lt"/>
              </a:rPr>
              <a:t> (17%) </a:t>
            </a:r>
          </a:p>
          <a:p>
            <a:pPr>
              <a:buNone/>
            </a:pPr>
            <a:r>
              <a:rPr lang="ru-RU" sz="2900" u="sng" dirty="0" smtClean="0">
                <a:solidFill>
                  <a:srgbClr val="0000FF"/>
                </a:solidFill>
                <a:latin typeface="+mj-lt"/>
              </a:rPr>
              <a:t>Международное агентство </a:t>
            </a:r>
            <a:r>
              <a:rPr lang="ru-RU" sz="2900" u="sng" dirty="0" err="1" smtClean="0">
                <a:solidFill>
                  <a:srgbClr val="0000FF"/>
                </a:solidFill>
                <a:latin typeface="+mj-lt"/>
              </a:rPr>
              <a:t>We</a:t>
            </a:r>
            <a:r>
              <a:rPr lang="ru-RU" sz="2900" u="sng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900" u="sng" dirty="0" err="1" smtClean="0">
                <a:solidFill>
                  <a:srgbClr val="0000FF"/>
                </a:solidFill>
                <a:latin typeface="+mj-lt"/>
              </a:rPr>
              <a:t>Are</a:t>
            </a:r>
            <a:r>
              <a:rPr lang="ru-RU" sz="2900" u="sng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900" u="sng" dirty="0" err="1" smtClean="0">
                <a:solidFill>
                  <a:srgbClr val="0000FF"/>
                </a:solidFill>
                <a:latin typeface="+mj-lt"/>
              </a:rPr>
              <a:t>Social</a:t>
            </a:r>
            <a:r>
              <a:rPr lang="ru-RU" sz="2900" dirty="0" smtClean="0">
                <a:solidFill>
                  <a:srgbClr val="0000FF"/>
                </a:solidFill>
                <a:latin typeface="+mj-lt"/>
              </a:rPr>
              <a:t> :</a:t>
            </a:r>
          </a:p>
          <a:p>
            <a:pPr>
              <a:buNone/>
            </a:pPr>
            <a:r>
              <a:rPr lang="ru-RU" sz="2900" dirty="0" smtClean="0">
                <a:latin typeface="+mj-lt"/>
              </a:rPr>
              <a:t> </a:t>
            </a:r>
            <a:r>
              <a:rPr lang="ru-RU" sz="2300" dirty="0" smtClean="0">
                <a:latin typeface="+mj-lt"/>
              </a:rPr>
              <a:t>Российские пользователи перешагнули средний мировой показатель и проводят в социальных сетях почти 4 часа в день.</a:t>
            </a:r>
          </a:p>
          <a:p>
            <a:pPr>
              <a:buNone/>
            </a:pPr>
            <a:r>
              <a:rPr lang="ru-RU" sz="2300" dirty="0" smtClean="0">
                <a:latin typeface="+mj-lt"/>
              </a:rPr>
              <a:t> При этом 42% пользователей интернета ( то есть из 85% — почти половина) используют социальные сети</a:t>
            </a:r>
          </a:p>
          <a:p>
            <a:endParaRPr lang="ru-RU" sz="2300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0" y="1510059"/>
            <a:ext cx="5472751" cy="36625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 fontAlgn="base"/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Мобильные приложения </a:t>
            </a:r>
          </a:p>
          <a:p>
            <a:pPr algn="r" fontAlgn="base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Air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Visual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BreezoMeter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 др.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r" fontAlgn="base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Air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Visual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позволяет отследить, </a:t>
            </a:r>
            <a:r>
              <a:rPr lang="ru-RU" sz="1600" dirty="0" smtClean="0">
                <a:solidFill>
                  <a:srgbClr val="0000FF"/>
                </a:solidFill>
                <a:latin typeface="+mj-lt"/>
              </a:rPr>
              <a:t>как меняется качество воздуха в вашем городе в течение всей недели.</a:t>
            </a:r>
          </a:p>
          <a:p>
            <a:pPr algn="r" fontAlgn="base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основе измерений используется индекс качества воздуха Air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Quality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Index (AQI). </a:t>
            </a:r>
          </a:p>
          <a:p>
            <a:pPr algn="r" fontAlgn="base"/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r" fontAlgn="base"/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Шумомер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</a:t>
            </a:r>
          </a:p>
          <a:p>
            <a:pPr algn="r" fontAlgn="base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The Light Pollution Map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r" fontAlgn="base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найти места, где можно наблюдать за звёздами.</a:t>
            </a:r>
          </a:p>
          <a:p>
            <a:pPr algn="r" fontAlgn="base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Earthquake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-</a:t>
            </a:r>
          </a:p>
          <a:p>
            <a:pPr algn="r" fontAlgn="base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встроенная карта показывает информацию обо всех недавних землетрясениях в мире и границы тектонических плит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6324" y="204716"/>
            <a:ext cx="11715467" cy="136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952" t="17414" r="13320" b="10215"/>
          <a:stretch>
            <a:fillRect/>
          </a:stretch>
        </p:blipFill>
        <p:spPr bwMode="auto">
          <a:xfrm>
            <a:off x="7074369" y="4870782"/>
            <a:ext cx="4490112" cy="17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30" y="3671248"/>
            <a:ext cx="2903997" cy="5459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https://www.accuweather.com/ru/ru/moscow/294021/air-quality-index/294021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913" t="15922" r="22379" b="20389"/>
          <a:stretch>
            <a:fillRect/>
          </a:stretch>
        </p:blipFill>
        <p:spPr bwMode="auto">
          <a:xfrm>
            <a:off x="3248168" y="1951631"/>
            <a:ext cx="3302758" cy="23459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22" t="21315" r="45525" b="3908"/>
          <a:stretch>
            <a:fillRect/>
          </a:stretch>
        </p:blipFill>
        <p:spPr bwMode="auto">
          <a:xfrm>
            <a:off x="225101" y="627797"/>
            <a:ext cx="2804701" cy="297521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70996" y="4380931"/>
            <a:ext cx="2961564" cy="232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1000" dirty="0" smtClean="0">
                <a:latin typeface="Arial" pitchFamily="34" charset="0"/>
                <a:ea typeface="+mj-ea"/>
                <a:cs typeface="Arial" pitchFamily="34" charset="0"/>
              </a:rPr>
              <a:t>https://aqicn.org/city/moscow/spartakovskaya/ru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9002" t="25623" r="13974" b="6706"/>
          <a:stretch>
            <a:fillRect/>
          </a:stretch>
        </p:blipFill>
        <p:spPr bwMode="auto">
          <a:xfrm>
            <a:off x="165007" y="4667534"/>
            <a:ext cx="5375986" cy="199257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43472" y="6381328"/>
            <a:ext cx="152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BreezoMeter</a:t>
            </a:r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27320" t="15980" r="28029" b="17241"/>
          <a:stretch>
            <a:fillRect/>
          </a:stretch>
        </p:blipFill>
        <p:spPr bwMode="auto">
          <a:xfrm>
            <a:off x="7291486" y="1856095"/>
            <a:ext cx="4480835" cy="263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356143" y="4167215"/>
            <a:ext cx="45037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Министерство природных ресурсов и экологии Калужской области (10  пунктов)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https://air.giskaluga.ru/site/</a:t>
            </a:r>
            <a:endParaRPr lang="ru-RU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 l="28258" t="46632" r="4760" b="4992"/>
          <a:stretch>
            <a:fillRect/>
          </a:stretch>
        </p:blipFill>
        <p:spPr bwMode="auto">
          <a:xfrm>
            <a:off x="7437673" y="5063319"/>
            <a:ext cx="4476823" cy="1676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84856" y="0"/>
            <a:ext cx="11007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Быстро внедряются мобильные приложения с информацией о текущем и ожидаемом качестве воздуха практически в любом регионе мира. Они пользуются популярностью среди населения не только из-за легкого доступа к «экологической» информации, но и из-за понятных широкому кругу характеристик качества воздуха</a:t>
            </a: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 - «хорошее, удовлетворительное, плохое».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60" t="25396" r="19903" b="3660"/>
          <a:stretch>
            <a:fillRect/>
          </a:stretch>
        </p:blipFill>
        <p:spPr bwMode="auto">
          <a:xfrm>
            <a:off x="0" y="1257200"/>
            <a:ext cx="6469040" cy="34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22" y="4827494"/>
            <a:ext cx="2219702" cy="268941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600" dirty="0" smtClean="0"/>
              <a:t>www.iqair.com/ru/russia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353" t="25851" r="12753" b="9521"/>
          <a:stretch>
            <a:fillRect/>
          </a:stretch>
        </p:blipFill>
        <p:spPr bwMode="auto">
          <a:xfrm>
            <a:off x="6306671" y="3578396"/>
            <a:ext cx="5695205" cy="305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2388" y="0"/>
            <a:ext cx="11712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cs typeface="Arial" pitchFamily="34" charset="0"/>
              </a:rPr>
              <a:t>ИКВ предоставляется интерактивно глобальными платформами </a:t>
            </a:r>
          </a:p>
          <a:p>
            <a:r>
              <a:rPr lang="ru-RU" sz="2000" dirty="0" smtClean="0">
                <a:latin typeface="+mj-lt"/>
                <a:cs typeface="Arial" pitchFamily="34" charset="0"/>
              </a:rPr>
              <a:t>(</a:t>
            </a:r>
            <a:r>
              <a:rPr lang="ru-RU" sz="2000" u="sng" dirty="0" smtClean="0">
                <a:latin typeface="+mj-lt"/>
                <a:cs typeface="Arial" pitchFamily="34" charset="0"/>
                <a:hlinkClick r:id="rId4"/>
              </a:rPr>
              <a:t>https://aqicn.org/</a:t>
            </a:r>
            <a:r>
              <a:rPr lang="ru-RU" sz="2000" dirty="0" smtClean="0">
                <a:latin typeface="+mj-lt"/>
                <a:cs typeface="Arial" pitchFamily="34" charset="0"/>
              </a:rPr>
              <a:t>, </a:t>
            </a:r>
            <a:r>
              <a:rPr lang="ru-RU" sz="2000" u="sng" dirty="0" smtClean="0">
                <a:latin typeface="+mj-lt"/>
                <a:cs typeface="Arial" pitchFamily="34" charset="0"/>
                <a:hlinkClick r:id="rId5"/>
              </a:rPr>
              <a:t>https://www.iqair.com/</a:t>
            </a:r>
            <a:r>
              <a:rPr lang="ru-RU" sz="2000" dirty="0" smtClean="0">
                <a:latin typeface="+mj-lt"/>
                <a:cs typeface="Arial" pitchFamily="34" charset="0"/>
              </a:rPr>
              <a:t>). 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996" y="241292"/>
            <a:ext cx="9088004" cy="7537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ИКВ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Air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Quality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Index (AQI)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5">
                    <a:lumMod val="50000"/>
                  </a:schemeClr>
                </a:solidFill>
              </a:rPr>
              <a:t>разработан в США более 50 лет назад</a:t>
            </a:r>
            <a:endParaRPr lang="ru-RU" sz="31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65375" y="2017061"/>
          <a:ext cx="7217057" cy="3755570"/>
        </p:xfrm>
        <a:graphic>
          <a:graphicData uri="http://schemas.openxmlformats.org/drawingml/2006/table">
            <a:tbl>
              <a:tblPr/>
              <a:tblGrid>
                <a:gridCol w="735072"/>
                <a:gridCol w="719479"/>
                <a:gridCol w="853127"/>
                <a:gridCol w="853127"/>
                <a:gridCol w="671216"/>
                <a:gridCol w="825501"/>
                <a:gridCol w="698100"/>
                <a:gridCol w="804122"/>
                <a:gridCol w="1057313"/>
              </a:tblGrid>
              <a:tr h="401154">
                <a:tc rowSpan="3"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ИКВ</a:t>
                      </a:r>
                      <a:r>
                        <a:rPr lang="en-US" sz="1000" b="1" baseline="-25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min </a:t>
                      </a:r>
                      <a:r>
                        <a:rPr lang="ru-RU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-ИКВ</a:t>
                      </a:r>
                      <a:r>
                        <a:rPr lang="en-US" sz="1000" b="1" baseline="-25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max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2" tooltip="Ozone"/>
                        </a:rPr>
                        <a:t>O</a:t>
                      </a:r>
                      <a:r>
                        <a:rPr lang="ru-RU" sz="1000" b="1" u="sng" baseline="-250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2" tooltip="Ozone"/>
                        </a:rPr>
                        <a:t>3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+mj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000" i="1" dirty="0">
                          <a:latin typeface="+mj-lt"/>
                          <a:ea typeface="Times New Roman"/>
                          <a:cs typeface="Calibri"/>
                        </a:rPr>
                        <a:t>ppb</a:t>
                      </a:r>
                      <a:r>
                        <a:rPr lang="ru-RU" sz="1000" i="1" dirty="0">
                          <a:latin typeface="+mj-lt"/>
                          <a:ea typeface="Times New Roman"/>
                          <a:cs typeface="Calibri"/>
                        </a:rPr>
                        <a:t>)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2" tooltip="Ozone"/>
                        </a:rPr>
                        <a:t>O</a:t>
                      </a:r>
                      <a:r>
                        <a:rPr lang="en-US" sz="1000" b="1" u="sng" baseline="-25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2" tooltip="Ozone"/>
                        </a:rPr>
                        <a:t>3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+mj-lt"/>
                          <a:ea typeface="Times New Roman"/>
                          <a:cs typeface="Calibri"/>
                        </a:rPr>
                        <a:t>(ppb)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3" tooltip="Particulates"/>
                        </a:rPr>
                        <a:t>PM</a:t>
                      </a:r>
                      <a:r>
                        <a:rPr lang="en-US" sz="1000" b="1" u="sng" baseline="-25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3" tooltip="Particulates"/>
                        </a:rPr>
                        <a:t>2.5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000" i="1">
                          <a:latin typeface="+mj-lt"/>
                          <a:ea typeface="Times New Roman"/>
                          <a:cs typeface="Calibri"/>
                        </a:rPr>
                        <a:t>мкг·м</a:t>
                      </a:r>
                      <a:r>
                        <a:rPr lang="en-US" sz="1000" i="1" baseline="30000">
                          <a:latin typeface="+mj-lt"/>
                          <a:ea typeface="Times New Roman"/>
                          <a:cs typeface="Calibri"/>
                        </a:rPr>
                        <a:t>-3</a:t>
                      </a: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)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3" tooltip="Particulates"/>
                        </a:rPr>
                        <a:t>PM</a:t>
                      </a:r>
                      <a:r>
                        <a:rPr lang="en-US" sz="1000" b="1" u="sng" baseline="-25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3" tooltip="Particulates"/>
                        </a:rPr>
                        <a:t>10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n-US" sz="1000" i="1">
                          <a:latin typeface="+mj-lt"/>
                          <a:ea typeface="Times New Roman"/>
                          <a:cs typeface="Calibri"/>
                        </a:rPr>
                        <a:t>мкг·м</a:t>
                      </a:r>
                      <a:r>
                        <a:rPr lang="en-US" sz="1000" i="1" baseline="30000">
                          <a:latin typeface="+mj-lt"/>
                          <a:ea typeface="Times New Roman"/>
                          <a:cs typeface="Calibri"/>
                        </a:rPr>
                        <a:t>-3</a:t>
                      </a: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)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4" tooltip="Carbon monoxide"/>
                        </a:rPr>
                        <a:t>CO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+mj-lt"/>
                          <a:ea typeface="Times New Roman"/>
                          <a:cs typeface="Calibri"/>
                        </a:rPr>
                        <a:t>(ppm)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5" tooltip="Sulfur dioxide"/>
                        </a:rPr>
                        <a:t>SO</a:t>
                      </a:r>
                      <a:r>
                        <a:rPr lang="en-US" sz="1000" b="1" u="sng" baseline="-25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5" tooltip="Sulfur dioxide"/>
                        </a:rPr>
                        <a:t>2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+mj-lt"/>
                          <a:ea typeface="Times New Roman"/>
                          <a:cs typeface="Calibri"/>
                        </a:rPr>
                        <a:t>(ppb)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u="sng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5" tooltip="Sulfur dioxide"/>
                        </a:rPr>
                        <a:t>NO</a:t>
                      </a:r>
                      <a:r>
                        <a:rPr lang="en-US" sz="1000" b="1" u="sng" baseline="-2500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  <a:hlinkClick r:id="rId5" tooltip="Sulfur dioxide"/>
                        </a:rPr>
                        <a:t>2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+mj-lt"/>
                          <a:ea typeface="Times New Roman"/>
                          <a:cs typeface="Calibri"/>
                        </a:rPr>
                        <a:t>(ppb</a:t>
                      </a:r>
                      <a:r>
                        <a:rPr lang="ru-RU" sz="1000" i="1">
                          <a:latin typeface="+mj-lt"/>
                          <a:ea typeface="Times New Roman"/>
                          <a:cs typeface="Calibri"/>
                        </a:rPr>
                        <a:t>)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Качество воздуха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1" i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C</a:t>
                      </a:r>
                      <a:r>
                        <a:rPr lang="en-US" sz="1000" b="1" i="1" baseline="-25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m</a:t>
                      </a:r>
                      <a:r>
                        <a:rPr lang="ru-RU" sz="1000" b="1" i="1" baseline="-25000" dirty="0" err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i</a:t>
                      </a:r>
                      <a:r>
                        <a:rPr lang="en-US" sz="1000" b="1" i="1" baseline="-25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n </a:t>
                      </a:r>
                      <a:r>
                        <a:rPr lang="en-US" sz="1000" b="1" i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- </a:t>
                      </a:r>
                      <a:r>
                        <a:rPr lang="en-US" sz="1000" b="1" i="1" dirty="0" err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C</a:t>
                      </a:r>
                      <a:r>
                        <a:rPr lang="en-US" sz="1000" b="1" i="1" baseline="-25000" dirty="0" err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max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8ч ср.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1ч ср.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24ч </a:t>
                      </a:r>
                      <a:r>
                        <a:rPr lang="en-US" sz="1000" b="1" dirty="0" err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ср</a:t>
                      </a: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24ч </a:t>
                      </a:r>
                      <a:r>
                        <a:rPr lang="en-US" sz="1000" b="1" dirty="0" err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ср</a:t>
                      </a: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8ч </a:t>
                      </a:r>
                      <a:r>
                        <a:rPr lang="en-US" sz="1000" b="1" dirty="0" err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ср</a:t>
                      </a: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1ч </a:t>
                      </a:r>
                      <a:r>
                        <a:rPr lang="en-US" sz="1000" b="1" dirty="0" err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ср</a:t>
                      </a:r>
                      <a:r>
                        <a:rPr lang="en-US" sz="1000" b="1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1ч ср</a:t>
                      </a:r>
                      <a:r>
                        <a:rPr lang="ru-RU" sz="1000" b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.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630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0-50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0-54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-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0.0-12.0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0-54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0.0-4.4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0-35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0-53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Хорош</a:t>
                      </a:r>
                      <a:r>
                        <a:rPr lang="ru-RU" sz="1000" b="1">
                          <a:latin typeface="+mj-lt"/>
                          <a:ea typeface="Times New Roman"/>
                          <a:cs typeface="Calibri"/>
                        </a:rPr>
                        <a:t>ее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1154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51-100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55-70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-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12.1-35.4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55-154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4.5-9.4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36-75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54-100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Удовлетвори-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+mj-lt"/>
                          <a:ea typeface="Times New Roman"/>
                          <a:cs typeface="Calibri"/>
                        </a:rPr>
                        <a:t>т</a:t>
                      </a: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ельн</a:t>
                      </a:r>
                      <a:r>
                        <a:rPr lang="ru-RU" sz="1000" b="1">
                          <a:latin typeface="+mj-lt"/>
                          <a:ea typeface="Times New Roman"/>
                          <a:cs typeface="Calibri"/>
                        </a:rPr>
                        <a:t>ое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6218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101-150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71-85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125-164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35.5-55.4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155-254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9.5-12.4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76-185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101-360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Плохо</a:t>
                      </a:r>
                      <a:r>
                        <a:rPr lang="ru-RU" sz="1000" b="1">
                          <a:latin typeface="+mj-lt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 для чувств</a:t>
                      </a:r>
                      <a:r>
                        <a:rPr lang="ru-RU" sz="1000" b="1">
                          <a:latin typeface="+mj-lt"/>
                          <a:ea typeface="Times New Roman"/>
                          <a:cs typeface="Calibri"/>
                        </a:rPr>
                        <a:t>ительных</a:t>
                      </a: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 групп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1299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151-200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86-105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165-204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55.5-150.4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255-354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12.5-15.4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186-304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361-649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+mj-lt"/>
                          <a:ea typeface="Times New Roman"/>
                          <a:cs typeface="Calibri"/>
                        </a:rPr>
                        <a:t>Плохо</a:t>
                      </a:r>
                      <a:r>
                        <a:rPr lang="ru-RU" sz="1000" b="1" dirty="0">
                          <a:latin typeface="+mj-lt"/>
                          <a:ea typeface="Times New Roman"/>
                          <a:cs typeface="Calibri"/>
                        </a:rPr>
                        <a:t>е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8610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+mj-lt"/>
                          <a:ea typeface="Times New Roman"/>
                          <a:cs typeface="Calibri"/>
                        </a:rPr>
                        <a:t>201-300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106-200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205-404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150.5-250.4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355-424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15.5-30.4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305-604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650-1249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+mj-lt"/>
                          <a:ea typeface="Times New Roman"/>
                          <a:cs typeface="Calibri"/>
                        </a:rPr>
                        <a:t>Очень</a:t>
                      </a:r>
                      <a:r>
                        <a:rPr lang="en-US" sz="1000" b="1" dirty="0"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000" b="1" dirty="0" err="1">
                          <a:latin typeface="+mj-lt"/>
                          <a:ea typeface="Times New Roman"/>
                          <a:cs typeface="Calibri"/>
                        </a:rPr>
                        <a:t>плохо</a:t>
                      </a:r>
                      <a:r>
                        <a:rPr lang="ru-RU" sz="1000" b="1" dirty="0">
                          <a:latin typeface="+mj-lt"/>
                          <a:ea typeface="Times New Roman"/>
                          <a:cs typeface="Calibri"/>
                        </a:rPr>
                        <a:t>е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</a:tr>
              <a:tr h="451299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+mj-lt"/>
                          <a:ea typeface="Times New Roman"/>
                          <a:cs typeface="Calibri"/>
                        </a:rPr>
                        <a:t>301-500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-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405-604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250.5-500.4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425-604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30.5-50.4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605-1004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22222"/>
                          </a:solidFill>
                          <a:latin typeface="+mj-lt"/>
                          <a:ea typeface="Times New Roman"/>
                          <a:cs typeface="Calibri"/>
                        </a:rPr>
                        <a:t>1250-2049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+mj-lt"/>
                          <a:ea typeface="Times New Roman"/>
                          <a:cs typeface="Calibri"/>
                        </a:rPr>
                        <a:t>Опасн</a:t>
                      </a:r>
                      <a:r>
                        <a:rPr lang="ru-RU" sz="1000" b="1" dirty="0" err="1">
                          <a:latin typeface="+mj-lt"/>
                          <a:ea typeface="Times New Roman"/>
                          <a:cs typeface="Calibri"/>
                        </a:rPr>
                        <a:t>ое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1365" y="5736267"/>
            <a:ext cx="7051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Диапазоны индекса качества воздуха (ИКВ</a:t>
            </a:r>
            <a:r>
              <a:rPr lang="en-US" sz="1200" baseline="-25000" dirty="0" smtClean="0"/>
              <a:t>min </a:t>
            </a:r>
            <a:r>
              <a:rPr lang="ru-RU" sz="1200" dirty="0" smtClean="0"/>
              <a:t>-ИКВ</a:t>
            </a:r>
            <a:r>
              <a:rPr lang="en-US" sz="1200" baseline="-25000" dirty="0" smtClean="0"/>
              <a:t>max</a:t>
            </a:r>
            <a:r>
              <a:rPr lang="ru-RU" sz="1200" dirty="0" smtClean="0"/>
              <a:t>), соответствующие им контрольные значения концентраций  (</a:t>
            </a:r>
            <a:r>
              <a:rPr lang="en-US" sz="1200" i="1" dirty="0" smtClean="0"/>
              <a:t>C</a:t>
            </a:r>
            <a:r>
              <a:rPr lang="en-US" sz="1200" i="1" baseline="-25000" dirty="0" smtClean="0"/>
              <a:t>m</a:t>
            </a:r>
            <a:r>
              <a:rPr lang="ru-RU" sz="1200" i="1" baseline="-25000" dirty="0" err="1" smtClean="0"/>
              <a:t>i</a:t>
            </a:r>
            <a:r>
              <a:rPr lang="en-US" sz="1200" i="1" baseline="-25000" dirty="0" smtClean="0"/>
              <a:t>n </a:t>
            </a:r>
            <a:r>
              <a:rPr lang="ru-RU" sz="1200" i="1" dirty="0" smtClean="0"/>
              <a:t>- </a:t>
            </a:r>
            <a:r>
              <a:rPr lang="en-US" sz="1200" i="1" dirty="0" err="1" smtClean="0"/>
              <a:t>C</a:t>
            </a:r>
            <a:r>
              <a:rPr lang="en-US" sz="1200" i="1" baseline="-25000" dirty="0" err="1" smtClean="0"/>
              <a:t>max</a:t>
            </a:r>
            <a:r>
              <a:rPr lang="ru-RU" sz="1200" dirty="0" smtClean="0"/>
              <a:t>) шести загрязняющих веществ (O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, PM</a:t>
            </a:r>
            <a:r>
              <a:rPr lang="ru-RU" sz="1200" baseline="-25000" dirty="0" smtClean="0"/>
              <a:t>2,5</a:t>
            </a:r>
            <a:r>
              <a:rPr lang="ru-RU" sz="1200" dirty="0" smtClean="0"/>
              <a:t>, PM</a:t>
            </a:r>
            <a:r>
              <a:rPr lang="ru-RU" sz="1200" baseline="-25000" dirty="0" smtClean="0"/>
              <a:t>10</a:t>
            </a:r>
            <a:r>
              <a:rPr lang="ru-RU" sz="1200" dirty="0" smtClean="0"/>
              <a:t>, CO, SO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, NO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) с усреднением за 1 час (1ч ср.), 8 часов (8ч ср.) и за сутки (24ч ср.), </a:t>
            </a:r>
          </a:p>
          <a:p>
            <a:pPr algn="ctr"/>
            <a:r>
              <a:rPr lang="ru-RU" sz="1200" dirty="0" smtClean="0"/>
              <a:t> их интерпретация</a:t>
            </a:r>
            <a:endParaRPr lang="ru-RU" sz="1200" dirty="0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521262" y="1245349"/>
            <a:ext cx="4387403" cy="830997"/>
          </a:xfrm>
          <a:prstGeom prst="rect">
            <a:avLst/>
          </a:prstGeom>
          <a:solidFill>
            <a:srgbClr val="FEDA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Расчет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субиндекса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ИКВ</a:t>
            </a:r>
            <a:r>
              <a:rPr kumimoji="0" lang="ru-R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для отдельного загрязняющего вещества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ru-RU" sz="12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выполняется по уравнению (1) с использованием данных о концентрации загрязнителя и контрольной концентрации: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6" cstate="print"/>
          <a:srcRect l="16662" t="30789" r="40366" b="19408"/>
          <a:stretch>
            <a:fillRect/>
          </a:stretch>
        </p:blipFill>
        <p:spPr bwMode="auto">
          <a:xfrm>
            <a:off x="7534141" y="2253802"/>
            <a:ext cx="4365938" cy="284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7557752" y="5000790"/>
            <a:ext cx="4387403" cy="1815882"/>
          </a:xfrm>
          <a:prstGeom prst="rect">
            <a:avLst/>
          </a:prstGeom>
          <a:solidFill>
            <a:srgbClr val="FEDA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каждого загрязняющего вещества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рассчитывается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субиндекс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из которых выбирается самый высокий. Он принимается как результирующий индекс качества воздуха для передачи информации о качестве воздуха общественности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725" y="1213828"/>
            <a:ext cx="71131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ЕРА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Environmental Protection Agency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Агентство по охране окружающей среды США 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7"/>
              </a:rPr>
              <a:t>www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/>
              </a:rPr>
              <a:t>3.</a:t>
            </a:r>
            <a:r>
              <a:rPr lang="en-US" u="sng" dirty="0" err="1" smtClean="0">
                <a:latin typeface="Arial" pitchFamily="34" charset="0"/>
                <a:cs typeface="Arial" pitchFamily="34" charset="0"/>
                <a:hlinkClick r:id="rId7"/>
              </a:rPr>
              <a:t>epa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/>
              </a:rPr>
              <a:t>.</a:t>
            </a:r>
            <a:r>
              <a:rPr lang="en-US" u="sng" dirty="0" err="1" smtClean="0">
                <a:latin typeface="Arial" pitchFamily="34" charset="0"/>
                <a:cs typeface="Arial" pitchFamily="34" charset="0"/>
                <a:hlinkClick r:id="rId7"/>
              </a:rPr>
              <a:t>gov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en-US" u="sng" dirty="0" err="1" smtClean="0">
                <a:latin typeface="Arial" pitchFamily="34" charset="0"/>
                <a:cs typeface="Arial" pitchFamily="34" charset="0"/>
                <a:hlinkClick r:id="rId7"/>
              </a:rPr>
              <a:t>airnow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категорий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40" y="0"/>
            <a:ext cx="11560669" cy="88669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ИКВ -ЕРА трансформирован для применения в отдельных странах и союзах.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Канада: </a:t>
            </a:r>
            <a:r>
              <a:rPr lang="en-US" sz="1800" dirty="0" smtClean="0"/>
              <a:t>AQHI</a:t>
            </a:r>
            <a:r>
              <a:rPr lang="ru-RU" sz="1800" dirty="0" smtClean="0"/>
              <a:t> (</a:t>
            </a:r>
            <a:r>
              <a:rPr lang="en-US" sz="1800" dirty="0" smtClean="0"/>
              <a:t>Air Quality Health Index</a:t>
            </a:r>
            <a:r>
              <a:rPr lang="ru-RU" sz="1800" dirty="0" smtClean="0"/>
              <a:t>). Индия: 8 ЗВ и ослабление требований к содержанию PM</a:t>
            </a:r>
            <a:r>
              <a:rPr lang="ru-RU" sz="1800" baseline="-25000" dirty="0" smtClean="0"/>
              <a:t>10</a:t>
            </a:r>
            <a:r>
              <a:rPr lang="ru-RU" sz="1800" dirty="0" smtClean="0"/>
              <a:t> и PM</a:t>
            </a:r>
            <a:r>
              <a:rPr lang="ru-RU" sz="1800" baseline="-25000" dirty="0" smtClean="0"/>
              <a:t>2,5</a:t>
            </a:r>
            <a:r>
              <a:rPr lang="ru-RU" sz="1800" b="1" baseline="-25000" dirty="0" smtClean="0"/>
              <a:t> 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75462"/>
          <a:ext cx="6223379" cy="3650908"/>
        </p:xfrm>
        <a:graphic>
          <a:graphicData uri="http://schemas.openxmlformats.org/drawingml/2006/table">
            <a:tbl>
              <a:tblPr/>
              <a:tblGrid>
                <a:gridCol w="694757"/>
                <a:gridCol w="302674"/>
                <a:gridCol w="302674"/>
                <a:gridCol w="302674"/>
                <a:gridCol w="334873"/>
                <a:gridCol w="456693"/>
                <a:gridCol w="456693"/>
                <a:gridCol w="456693"/>
                <a:gridCol w="302674"/>
                <a:gridCol w="302674"/>
                <a:gridCol w="302674"/>
                <a:gridCol w="302674"/>
                <a:gridCol w="456693"/>
                <a:gridCol w="456693"/>
                <a:gridCol w="456693"/>
                <a:gridCol w="334873"/>
              </a:tblGrid>
              <a:tr h="20417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Calibri"/>
                        </a:rPr>
                        <a:t>Класс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Calibri"/>
                        </a:rPr>
                        <a:t>индекса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И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КВ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Станции придорожные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Станции г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ородско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го типа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Основные загрязнители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Загрязнители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Основные загрязнители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Загрязнители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NO</a:t>
                      </a:r>
                      <a:r>
                        <a:rPr lang="en-US" sz="1100" b="1" baseline="-250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PM</a:t>
                      </a:r>
                      <a:r>
                        <a:rPr lang="en-US" sz="1100" b="1" baseline="-25000"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PM </a:t>
                      </a:r>
                      <a:r>
                        <a:rPr lang="en-US" sz="1100" b="1" baseline="-25000">
                          <a:latin typeface="Times New Roman"/>
                          <a:ea typeface="Times New Roman"/>
                          <a:cs typeface="Calibri"/>
                        </a:rPr>
                        <a:t>2.5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CO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NO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PM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PM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2.5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CO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SO</a:t>
                      </a:r>
                      <a:r>
                        <a:rPr lang="en-US" sz="1100" b="1" baseline="-250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1ч </a:t>
                      </a:r>
                      <a:r>
                        <a:rPr lang="en-US" sz="10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</a:t>
                      </a:r>
                      <a:r>
                        <a:rPr lang="en-US" sz="1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1ч.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Calibri"/>
                        </a:rPr>
                        <a:t>24ч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Calibri"/>
                        </a:rPr>
                        <a:t>1ч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Calibri"/>
                        </a:rPr>
                        <a:t>24ч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8ч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1ч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1ч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Calibri"/>
                        </a:rPr>
                        <a:t>24-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1ч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1ч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Calibri"/>
                        </a:rPr>
                        <a:t>24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Calibri"/>
                        </a:rPr>
                        <a:t> ч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8ч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1ч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Calibri"/>
                        </a:rPr>
                        <a:t>Очень</a:t>
                      </a:r>
                      <a:endParaRPr lang="ru-RU" sz="1200" b="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Calibri"/>
                        </a:rPr>
                        <a:t>низкий</a:t>
                      </a:r>
                      <a:endParaRPr lang="ru-RU" sz="1200" b="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Calibri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Calibri"/>
                        </a:rPr>
                        <a:t>25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25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5000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25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60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5000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Calibri"/>
                        </a:rPr>
                        <a:t>Низкий</a:t>
                      </a:r>
                      <a:endParaRPr lang="ru-RU" sz="1200" b="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50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30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500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7500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26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120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500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7500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Calibri"/>
                        </a:rPr>
                        <a:t>Средний</a:t>
                      </a:r>
                      <a:endParaRPr lang="ru-RU" sz="1200" b="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75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90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55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750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10000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90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12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180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55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750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10000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350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Calibri"/>
                        </a:rPr>
                        <a:t>Высокий</a:t>
                      </a:r>
                      <a:endParaRPr lang="ru-RU" sz="1200" b="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400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9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180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110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60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1000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20000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400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9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180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18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240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110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ru-RU" sz="1000" dirty="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60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1000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20000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35</a:t>
                      </a:r>
                      <a:r>
                        <a:rPr lang="ru-RU" sz="1000"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500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Calibri"/>
                        </a:rPr>
                        <a:t>Очень</a:t>
                      </a:r>
                      <a:endParaRPr lang="ru-RU" sz="1200" b="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Calibri"/>
                        </a:rPr>
                        <a:t>высокий</a:t>
                      </a:r>
                      <a:endParaRPr lang="ru-RU" sz="1200" b="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&gt;100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&gt;400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&gt;180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&gt;100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&gt;110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60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&gt;20000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&gt;400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&gt;180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&gt;100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&gt;240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Calibri"/>
                        </a:rPr>
                        <a:t>&gt;110</a:t>
                      </a:r>
                      <a:endParaRPr lang="ru-RU" sz="10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&gt;60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&gt;20000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Calibri"/>
                        </a:rPr>
                        <a:t>&gt;500</a:t>
                      </a:r>
                      <a:endParaRPr lang="ru-RU" sz="10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" y="1121376"/>
            <a:ext cx="62206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ИКВ-ЕЕА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(ИКВ-ЕС)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Европейское агентство по окружающей среде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European Environment Agency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 ЕС.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Диапазоны ИКВ, соответствующие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усредненные (1,8,24 ч)  концентрации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основных и дополнительных ЗВ (мкг·м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придорожных станций и станций городского типа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373091" y="2757054"/>
          <a:ext cx="5573250" cy="3047439"/>
        </p:xfrm>
        <a:graphic>
          <a:graphicData uri="http://schemas.openxmlformats.org/drawingml/2006/table">
            <a:tbl>
              <a:tblPr/>
              <a:tblGrid>
                <a:gridCol w="897247"/>
                <a:gridCol w="839889"/>
                <a:gridCol w="635401"/>
                <a:gridCol w="641328"/>
                <a:gridCol w="641328"/>
                <a:gridCol w="641328"/>
                <a:gridCol w="635401"/>
                <a:gridCol w="641328"/>
              </a:tblGrid>
              <a:tr h="529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ИКВ-Р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Calibri"/>
                        </a:rPr>
                        <a:t>NO</a:t>
                      </a:r>
                      <a:r>
                        <a:rPr lang="ru-RU" sz="1200" b="1" baseline="-25000" dirty="0"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PM10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PM 2.5</a:t>
                      </a:r>
                      <a:endParaRPr lang="ru-RU" sz="1200" dirty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ru-RU" sz="1200" b="1" baseline="-25000" dirty="0"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Calibri"/>
                        </a:rPr>
                        <a:t>SO</a:t>
                      </a:r>
                      <a:r>
                        <a:rPr lang="ru-RU" sz="1200" b="1" baseline="-25000" dirty="0"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Calibri"/>
                        </a:rPr>
                        <a:t>CO*10</a:t>
                      </a:r>
                      <a:r>
                        <a:rPr lang="ru-RU" sz="1200" b="1" baseline="30000" dirty="0">
                          <a:latin typeface="+mj-lt"/>
                          <a:ea typeface="Times New Roman"/>
                          <a:cs typeface="Calibri"/>
                        </a:rPr>
                        <a:t>-1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класс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величина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1ч ср.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Calibri"/>
                        </a:rPr>
                        <a:t>1ч ср.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Calibri"/>
                        </a:rPr>
                        <a:t>1ч ср.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1ч ср.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1ч ср.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Times New Roman"/>
                          <a:cs typeface="Calibri"/>
                        </a:rPr>
                        <a:t>8ч ср.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Очень низкий</a:t>
                      </a: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0-25</a:t>
                      </a:r>
                      <a:endParaRPr lang="ru-RU" sz="12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0-50</a:t>
                      </a: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0-84</a:t>
                      </a: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0-43</a:t>
                      </a: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0-59</a:t>
                      </a: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Calibri"/>
                        </a:rPr>
                        <a:t>0-71</a:t>
                      </a: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Calibri"/>
                        </a:rPr>
                        <a:t>0-500</a:t>
                      </a:r>
                    </a:p>
                  </a:txBody>
                  <a:tcPr marL="27151" marR="271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Низкий</a:t>
                      </a: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26-50</a:t>
                      </a:r>
                      <a:endParaRPr lang="ru-RU" sz="12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51-100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85- 168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44-88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60-121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Calibri"/>
                        </a:rPr>
                        <a:t>72-145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Calibri"/>
                        </a:rPr>
                        <a:t>500,1-750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Средний</a:t>
                      </a: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51-75</a:t>
                      </a:r>
                      <a:endParaRPr lang="ru-RU" sz="12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101-</a:t>
                      </a:r>
                      <a:r>
                        <a:rPr lang="ru-RU" sz="1100" b="1" dirty="0">
                          <a:latin typeface="+mj-lt"/>
                          <a:ea typeface="Times New Roman"/>
                          <a:cs typeface="Calibri"/>
                        </a:rPr>
                        <a:t>200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169-300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89-160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122-</a:t>
                      </a:r>
                      <a:r>
                        <a:rPr lang="ru-RU" sz="1100" b="1" dirty="0">
                          <a:solidFill>
                            <a:srgbClr val="FF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160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146-</a:t>
                      </a:r>
                      <a:r>
                        <a:rPr lang="ru-RU" sz="1100" b="1" dirty="0">
                          <a:solidFill>
                            <a:srgbClr val="FF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500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Calibri"/>
                        </a:rPr>
                        <a:t>750,1-1000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Высокий</a:t>
                      </a: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76-100</a:t>
                      </a:r>
                      <a:endParaRPr lang="ru-RU" sz="120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Calibri"/>
                        </a:rPr>
                        <a:t>201-400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301- 600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161-320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Calibri"/>
                        </a:rPr>
                        <a:t>161-240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501-715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1000,1-2000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j-lt"/>
                          <a:ea typeface="Times New Roman"/>
                          <a:cs typeface="Calibri"/>
                        </a:rPr>
                        <a:t>Очень </a:t>
                      </a:r>
                      <a:endParaRPr lang="ru-RU" sz="1200" dirty="0" smtClean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j-lt"/>
                          <a:ea typeface="Times New Roman"/>
                          <a:cs typeface="Calibri"/>
                        </a:rPr>
                        <a:t>высокий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+mj-lt"/>
                          <a:ea typeface="Times New Roman"/>
                          <a:cs typeface="Calibri"/>
                        </a:rPr>
                        <a:t>&gt;100</a:t>
                      </a:r>
                      <a:endParaRPr lang="ru-RU" sz="12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27151" marR="271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  <a:ea typeface="Times New Roman"/>
                          <a:cs typeface="Calibri"/>
                        </a:rPr>
                        <a:t>&gt;</a:t>
                      </a: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400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&gt;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600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&gt;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320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  <a:ea typeface="Times New Roman"/>
                          <a:cs typeface="Calibri"/>
                        </a:rPr>
                        <a:t>&gt;</a:t>
                      </a: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240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  <a:ea typeface="Times New Roman"/>
                          <a:cs typeface="Calibri"/>
                        </a:rPr>
                        <a:t>&gt;</a:t>
                      </a: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715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+mj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j-lt"/>
                          <a:ea typeface="Times New Roman"/>
                          <a:cs typeface="Calibri"/>
                        </a:rPr>
                        <a:t>&gt;</a:t>
                      </a:r>
                      <a:r>
                        <a:rPr lang="ru-RU" sz="1100" dirty="0">
                          <a:latin typeface="+mj-lt"/>
                          <a:ea typeface="Times New Roman"/>
                          <a:cs typeface="Calibri"/>
                        </a:rPr>
                        <a:t>2000</a:t>
                      </a:r>
                    </a:p>
                  </a:txBody>
                  <a:tcPr marL="27151" marR="27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15439" y="1117784"/>
            <a:ext cx="54994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С учетом принципов градуировки классов зарубежных индексов, предложена схема расчета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ИКВ-Р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с использованием российских стандартов 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качества</a:t>
            </a: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воздуха.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FF"/>
              </a:solidFill>
              <a:latin typeface="+mj-l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Классификация диапазонов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ИКВ-Р,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соответствующие им </a:t>
            </a:r>
            <a:r>
              <a:rPr lang="ru-RU" sz="1200" dirty="0" smtClean="0">
                <a:latin typeface="+mj-lt"/>
                <a:ea typeface="Times New Roman" pitchFamily="18" charset="0"/>
                <a:cs typeface="Calibri" pitchFamily="34" charset="0"/>
              </a:rPr>
              <a:t>усредненных  за час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концентраций  загрязняющих веществ (мкг·м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-3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).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6 ЗВ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" y="5795339"/>
            <a:ext cx="629161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«очень низкий» соответствует очень хорошему качеству воздуха,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«низкий» соответствует хорошему качеству воздуха,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«средний» соответствует удовлетворительному  качеству воздуха,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«высокий» соответствует плохому качеству воздуха,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«очень высокий» соответствует очень плохому качеству воздуха,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87730" y="5997576"/>
            <a:ext cx="54994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ГДЕ ИЗМЕРЕНИЯ  РМ?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+mj-lt"/>
              </a:rPr>
              <a:t>Прогноз ХТМ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3070"/>
            <a:ext cx="10954871" cy="820272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>
                <a:ea typeface="Times New Roman" pitchFamily="18" charset="0"/>
                <a:cs typeface="Calibri" pitchFamily="34" charset="0"/>
              </a:rPr>
              <a:t>Повторяемость (%) почасовых ИКВ по алгоритму </a:t>
            </a:r>
            <a:br>
              <a:rPr lang="ru-RU" sz="2800" dirty="0" smtClean="0">
                <a:ea typeface="Times New Roman" pitchFamily="18" charset="0"/>
                <a:cs typeface="Calibri" pitchFamily="34" charset="0"/>
              </a:rPr>
            </a:br>
            <a:r>
              <a:rPr lang="ru-RU" sz="2800" dirty="0" smtClean="0">
                <a:ea typeface="Times New Roman" pitchFamily="18" charset="0"/>
                <a:cs typeface="Calibri" pitchFamily="34" charset="0"/>
              </a:rPr>
              <a:t>ЕС (ИКВ-ЕС) и с учетом стандартов РФ (ИКВ-Р).</a:t>
            </a:r>
            <a:br>
              <a:rPr lang="ru-RU" sz="2800" dirty="0" smtClean="0">
                <a:ea typeface="Times New Roman" pitchFamily="18" charset="0"/>
                <a:cs typeface="Calibri" pitchFamily="34" charset="0"/>
              </a:rPr>
            </a:br>
            <a:r>
              <a:rPr lang="ru-RU" sz="28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Январь - июнь 2020 г. </a:t>
            </a:r>
            <a:r>
              <a:rPr lang="ru-RU" sz="2800" dirty="0" smtClean="0">
                <a:cs typeface="Arial" pitchFamily="34" charset="0"/>
              </a:rPr>
              <a:t/>
            </a:r>
            <a:br>
              <a:rPr lang="ru-RU" sz="2800" dirty="0" smtClean="0">
                <a:cs typeface="Arial" pitchFamily="34" charset="0"/>
              </a:rPr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91572" y="1304365"/>
          <a:ext cx="6671545" cy="4807417"/>
        </p:xfrm>
        <a:graphic>
          <a:graphicData uri="http://schemas.openxmlformats.org/drawingml/2006/table">
            <a:tbl>
              <a:tblPr/>
              <a:tblGrid>
                <a:gridCol w="1459353"/>
                <a:gridCol w="1042289"/>
                <a:gridCol w="1042289"/>
                <a:gridCol w="1042289"/>
                <a:gridCol w="1042289"/>
                <a:gridCol w="1043036"/>
              </a:tblGrid>
              <a:tr h="52805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Повторяемость ИКВ-ЕС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Станции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Очень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низкий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Низкий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Средний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Высокий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Очень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высокий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МГУ       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65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14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Вешняки   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24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55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18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Туристская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43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47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9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Спиридоновка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23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53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22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Кожухово  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58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20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FF"/>
                          </a:solidFill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3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Повторяемость ИКВ-Р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Станция 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Очень низкий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Низкий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Средний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Высокий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Очень высокий</a:t>
                      </a:r>
                    </a:p>
                  </a:txBody>
                  <a:tcPr marL="19218" marR="19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МГУ       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44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50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Вешняки   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70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Туристская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71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29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Спиридоновка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77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23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Кожухово    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65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j-lt"/>
                          <a:ea typeface="Times New Roman"/>
                          <a:cs typeface="Calibri"/>
                        </a:rPr>
                        <a:t>34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j-lt"/>
                          <a:ea typeface="Times New Roman"/>
                          <a:cs typeface="Calibri"/>
                        </a:rPr>
                        <a:t>0</a:t>
                      </a:r>
                    </a:p>
                  </a:txBody>
                  <a:tcPr marL="19218" marR="192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772399" y="1481751"/>
            <a:ext cx="39646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Схема расчета часового ИКВ с применением российских стандартов качества воздуха предложена </a:t>
            </a:r>
            <a:r>
              <a:rPr lang="ru-RU" sz="14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 результатам анализа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принципов градуировки ИКВ в ЕС и отдельных странах (Германия, Финляндия, Индия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Отделение классов «плохое» качество воздуха от «удовлетворительное» проведено по величинам ПДК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м.р.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загрязняющих веществ NO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PM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PM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O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SO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  что подразумевает в схеме ИКВ-Р ослабление требований к содержанию твердых частиц PM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 PM</a:t>
            </a:r>
            <a:r>
              <a:rPr lang="ru-RU" sz="14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2,5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сравнению со схемой ЕС.</a:t>
            </a:r>
            <a:endParaRPr lang="ru-RU" sz="1400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Сравнение ИКВ по схеме Европейского Союза (ИКВ-ЕС) и ИКВ-Р, рассчитанных по наблюдениям в Москве показало, что по схеме ЕС оценка качества воздуха строже и чаще указывается на плохое качество воздуха.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Различия в оценках связаны с завышенными требованиями к содержанию РМ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РМ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ИКВ-ЕС.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176865"/>
            <a:ext cx="11456894" cy="6165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ИКВ-ЕС с учетом РМ2,5 (а) и без него (б). ИКВ-Р (б). 26-30 марта 2020 г.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9283" y="4858803"/>
            <a:ext cx="5513294" cy="1622678"/>
          </a:xfrm>
          <a:solidFill>
            <a:srgbClr val="CCFF33">
              <a:alpha val="52157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А) Общий индекс качества воздуха (жирная линия)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субиндексы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ИКВ</a:t>
            </a:r>
            <a:r>
              <a:rPr lang="ru-RU" sz="1400" baseline="-25000" dirty="0" smtClean="0">
                <a:latin typeface="Arial" pitchFamily="34" charset="0"/>
                <a:cs typeface="Arial" pitchFamily="34" charset="0"/>
              </a:rPr>
              <a:t>РМ10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(тонкая сплошная линия), ИКВ</a:t>
            </a:r>
            <a:r>
              <a:rPr lang="ru-RU" sz="1400" baseline="-25000" dirty="0" smtClean="0">
                <a:latin typeface="Arial" pitchFamily="34" charset="0"/>
                <a:cs typeface="Arial" pitchFamily="34" charset="0"/>
              </a:rPr>
              <a:t>РМ2.5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(пунктирная линия), ИКВ</a:t>
            </a:r>
            <a:r>
              <a:rPr lang="ru-RU" sz="1400" baseline="-25000" dirty="0" smtClean="0">
                <a:latin typeface="Arial" pitchFamily="34" charset="0"/>
                <a:cs typeface="Arial" pitchFamily="34" charset="0"/>
              </a:rPr>
              <a:t>NO2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(штриховая линия), ИКВ</a:t>
            </a:r>
            <a:r>
              <a:rPr lang="ru-RU" sz="1400" baseline="-25000" dirty="0" smtClean="0">
                <a:latin typeface="Arial" pitchFamily="34" charset="0"/>
                <a:cs typeface="Arial" pitchFamily="34" charset="0"/>
              </a:rPr>
              <a:t>O3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(тонкая с маркерами линия).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Красный цвет линий – ст.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Спиридоновка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черный – ст. Туристская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9247" y="309282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268760"/>
            <a:ext cx="5658534" cy="3378022"/>
          </a:xfrm>
          <a:prstGeom prst="rect">
            <a:avLst/>
          </a:prstGeom>
          <a:noFill/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6312024" y="4861280"/>
            <a:ext cx="5588623" cy="1592056"/>
          </a:xfrm>
          <a:prstGeom prst="rect">
            <a:avLst/>
          </a:prstGeom>
          <a:solidFill>
            <a:srgbClr val="CCFF33">
              <a:alpha val="47843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Б)  Часовой индекс качества воздуха ИКВ-ЕС без учета РМ2,5 (жирные линии),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ИКВ–Р, рассчитанный с учетом стандартов РФ (линии с маркерами).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Зеленый цвет линий – ст. </a:t>
            </a:r>
            <a:r>
              <a:rPr lang="ru-RU" sz="1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Спиридоновка</a:t>
            </a: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синий – ст. Туристская.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Рисунок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268760"/>
            <a:ext cx="5771678" cy="33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102660" y="1680882"/>
            <a:ext cx="2070846" cy="13447"/>
          </a:xfrm>
          <a:prstGeom prst="straightConnector1">
            <a:avLst/>
          </a:prstGeom>
          <a:ln w="28575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091083" y="1725705"/>
            <a:ext cx="2070846" cy="13447"/>
          </a:xfrm>
          <a:prstGeom prst="straightConnector1">
            <a:avLst/>
          </a:prstGeom>
          <a:ln w="28575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46364" y="1440871"/>
            <a:ext cx="665018" cy="568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3091" y="1537855"/>
            <a:ext cx="665018" cy="5264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1584</Words>
  <Application>Microsoft Office PowerPoint</Application>
  <PresentationFormat>Произвольный</PresentationFormat>
  <Paragraphs>483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ТЕСТИРОВАНИЕ   АЛГОРИТМА   РАСЧЕТА   ИНДЕКСА   КАЧЕСТВА  ВОЗДУХА</vt:lpstr>
      <vt:lpstr>Информация о качестве воздуха для населения </vt:lpstr>
      <vt:lpstr>Информирование населения о загрязнении во многих зарубежных странах проводится с помощью упрощенных индексов качества воздуха (ИКВ) </vt:lpstr>
      <vt:lpstr>https://www.accuweather.com/ru/ru/moscow/294021/air-quality-index/294021</vt:lpstr>
      <vt:lpstr>www.iqair.com/ru/russia</vt:lpstr>
      <vt:lpstr>ИКВ Air Quality Index (AQI)  разработан в США более 50 лет назад</vt:lpstr>
      <vt:lpstr>ИКВ -ЕРА трансформирован для применения в отдельных странах и союзах.  Канада: AQHI (Air Quality Health Index). Индия: 8 ЗВ и ослабление требований к содержанию PM10 и PM2,5 </vt:lpstr>
      <vt:lpstr>Повторяемость (%) почасовых ИКВ по алгоритму  ЕС (ИКВ-ЕС) и с учетом стандартов РФ (ИКВ-Р).  Январь - июнь 2020 г.  </vt:lpstr>
      <vt:lpstr>ИКВ-ЕС с учетом РМ2,5 (а) и без него (б). ИКВ-Р (б). 26-30 марта 2020 г. </vt:lpstr>
      <vt:lpstr>Национальный ИКВ, его мобильная реализация – единственная альтернатива «горячей» информации в соцсетях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Актуальность численного прогноза метеорологических характеристик в АПС, используемых для составления предупреждений о НМУ в подразделениях Росгидромета  </dc:title>
  <dc:creator>irina</dc:creator>
  <cp:lastModifiedBy>ecology</cp:lastModifiedBy>
  <cp:revision>149</cp:revision>
  <dcterms:created xsi:type="dcterms:W3CDTF">2021-10-11T08:52:15Z</dcterms:created>
  <dcterms:modified xsi:type="dcterms:W3CDTF">2021-10-27T06:58:59Z</dcterms:modified>
</cp:coreProperties>
</file>