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73" r:id="rId10"/>
    <p:sldId id="265" r:id="rId11"/>
    <p:sldId id="266" r:id="rId12"/>
    <p:sldId id="268" r:id="rId13"/>
    <p:sldId id="274" r:id="rId14"/>
    <p:sldId id="267" r:id="rId15"/>
    <p:sldId id="275" r:id="rId16"/>
    <p:sldId id="276" r:id="rId17"/>
    <p:sldId id="277" r:id="rId18"/>
    <p:sldId id="271" r:id="rId19"/>
    <p:sldId id="278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90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D6101-0564-470C-9BDB-628DE72074C5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48956-D762-487F-A533-BC8E2009E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48956-D762-487F-A533-BC8E2009E5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48956-D762-487F-A533-BC8E2009E51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48956-D762-487F-A533-BC8E2009E51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48956-D762-487F-A533-BC8E2009E51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748956-D762-487F-A533-BC8E2009E51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F3DD2-8306-4083-A74E-D34BDC71B761}" type="datetimeFigureOut">
              <a:rPr lang="ru-RU" smtClean="0"/>
              <a:pPr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91E42-2DD3-4D07-8856-A3DD49BF92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714645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ТЕХНОЛОГИЯ “СТОХАСТИЧЕСКОЕ МОДЕЛИРОВАНИЕ”: ОСНОВНЫЕ ПОЛОЖЕНИЯ И ИХ </a:t>
            </a:r>
            <a:r>
              <a:rPr lang="ru-RU" sz="4000" b="1" dirty="0" smtClean="0">
                <a:solidFill>
                  <a:srgbClr val="002060"/>
                </a:solidFill>
                <a:latin typeface="Arial Black" pitchFamily="34" charset="0"/>
                <a:cs typeface="Aharoni" pitchFamily="2" charset="-79"/>
              </a:rPr>
              <a:t>РЕАЛИЗАЦИЯ</a:t>
            </a:r>
            <a:endParaRPr lang="ru-RU" sz="4000" b="1" dirty="0">
              <a:solidFill>
                <a:srgbClr val="00206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886200"/>
            <a:ext cx="7786742" cy="1752600"/>
          </a:xfrm>
        </p:spPr>
        <p:txBody>
          <a:bodyPr>
            <a:normAutofit fontScale="70000" lnSpcReduction="20000"/>
          </a:bodyPr>
          <a:lstStyle/>
          <a:p>
            <a:r>
              <a:rPr lang="ru-RU" sz="5100" b="1" dirty="0" smtClean="0">
                <a:solidFill>
                  <a:schemeClr val="tx1"/>
                </a:solidFill>
              </a:rPr>
              <a:t>А. В. </a:t>
            </a:r>
            <a:r>
              <a:rPr lang="ru-RU" sz="5100" b="1" dirty="0" smtClean="0">
                <a:solidFill>
                  <a:schemeClr val="tx1"/>
                </a:solidFill>
              </a:rPr>
              <a:t>Игнатов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002060"/>
                </a:solidFill>
              </a:rPr>
              <a:t>Институт географии имени </a:t>
            </a:r>
            <a:r>
              <a:rPr lang="ru-RU" b="1" dirty="0" err="1" smtClean="0">
                <a:solidFill>
                  <a:srgbClr val="002060"/>
                </a:solidFill>
              </a:rPr>
              <a:t>В.Б.Сочавы</a:t>
            </a:r>
            <a:r>
              <a:rPr lang="ru-RU" b="1" dirty="0" smtClean="0">
                <a:solidFill>
                  <a:srgbClr val="002060"/>
                </a:solidFill>
              </a:rPr>
              <a:t> СО РАН, г. Иркутск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 Сибирский региональный научно-исследовательский гидрометеорологический институт, г. Новосибирск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haroni" pitchFamily="2" charset="-79"/>
              </a:rPr>
              <a:t>9. СТОХАСТИЧЕСКОЕ МОДЕЛИРОВАНИЕ: РЕАЛИЗАЦИЯ</a:t>
            </a:r>
            <a:endParaRPr lang="ru-RU" sz="2400" b="1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000108"/>
            <a:ext cx="8572560" cy="5500726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Решение типичной задачи моделирования включает в себя следующие основные этапы:</a:t>
            </a:r>
          </a:p>
          <a:p>
            <a:pPr marL="457200" indent="-457200">
              <a:spcBef>
                <a:spcPts val="1200"/>
              </a:spcBef>
            </a:pPr>
            <a:r>
              <a:rPr lang="ru-RU" sz="2400" b="1" dirty="0" smtClean="0"/>
              <a:t>Сбор данных об объекте необходимых для достижения цели моделирования.</a:t>
            </a:r>
          </a:p>
          <a:p>
            <a:pPr marL="457200" indent="-457200">
              <a:spcBef>
                <a:spcPts val="1200"/>
              </a:spcBef>
            </a:pPr>
            <a:r>
              <a:rPr lang="ru-RU" sz="2400" b="1" dirty="0" smtClean="0"/>
              <a:t>Выбор конкретной формы описания модели, т.е. способа описания взаимосвязей, зависимостей и расчетных оценок для модельных переменных.</a:t>
            </a:r>
          </a:p>
          <a:p>
            <a:pPr marL="457200" indent="-457200">
              <a:spcBef>
                <a:spcPts val="1200"/>
              </a:spcBef>
            </a:pPr>
            <a:r>
              <a:rPr lang="ru-RU" sz="2400" b="1" dirty="0" smtClean="0"/>
              <a:t>Математическую формулировку постановки задачи моделирования, интегрирующую в себя имеющие отношение к делу исходные данные об объекте.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</a:pPr>
            <a:r>
              <a:rPr lang="ru-RU" sz="2400" b="1" dirty="0" smtClean="0"/>
              <a:t>Реализацию алгоритма трансформации исходных данных к выбранной форме описания искомой модели.</a:t>
            </a:r>
          </a:p>
          <a:p>
            <a:pPr marL="457200" indent="-457200">
              <a:spcBef>
                <a:spcPts val="1200"/>
              </a:spcBef>
            </a:pPr>
            <a:r>
              <a:rPr lang="ru-RU" sz="2400" b="1" dirty="0" smtClean="0"/>
              <a:t>Модельные расчеты и наглядное представление их результатов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10. ПРОГРАММА «СТОХАСТИЧЕСКОЕ МОДЕЛИРОВАНИЕ»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5715016"/>
            <a:ext cx="9144000" cy="78581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Примеры различных окон программы «Стохастическое моделирование»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2100" b="1" dirty="0" smtClean="0">
                <a:solidFill>
                  <a:srgbClr val="002060"/>
                </a:solidFill>
              </a:rPr>
              <a:t>и обложка «Руководства пользователя» к этой программе.</a:t>
            </a:r>
          </a:p>
        </p:txBody>
      </p:sp>
      <p:pic>
        <p:nvPicPr>
          <p:cNvPr id="5" name="Рисунок 4" descr="Рис.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71546"/>
            <a:ext cx="9144000" cy="41885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214678" cy="13573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11. ПРОГРАММА «СТОХАСТИЧЕСКОЕ МОДЕЛИРОВАНИЕ»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5072074"/>
            <a:ext cx="3643338" cy="857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Страница: «Постановка задачи моделирования</a:t>
            </a:r>
            <a:r>
              <a:rPr lang="ru-RU" sz="2400" dirty="0" smtClean="0">
                <a:solidFill>
                  <a:srgbClr val="002060"/>
                </a:solidFill>
              </a:rPr>
              <a:t>»</a:t>
            </a:r>
          </a:p>
          <a:p>
            <a:pPr algn="ctr">
              <a:buNone/>
            </a:pPr>
            <a:endParaRPr lang="ru-RU" sz="2400" dirty="0" smtClean="0"/>
          </a:p>
        </p:txBody>
      </p:sp>
      <p:pic>
        <p:nvPicPr>
          <p:cNvPr id="5" name="Рисунок 4" descr="Рис.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559029" cy="314327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57752" y="500042"/>
            <a:ext cx="4286248" cy="6077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Основные операции: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Загрузка и контроль подготовленных данных о значениях переменных.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Назначение зависимых переменных и их обязательных или возможных предикторов.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Формирование таблиц совместных значений переменных модели.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Выбор математической структуры оператора модели.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Формирование априорных ограничений на возможные значения его оптимизируемых параметров.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Определение способа решения задачи по подбору оптимизируемых параметров оператора модели.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Подбор рекомендуемой комбинации предикторов, если они заданы как возможные.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214678" cy="13573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12. ПРОГРАММА «СТОХАСТИЧЕСКОЕ МОДЕЛИРОВАНИЕ»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5143512"/>
            <a:ext cx="4643470" cy="1500198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Страница «Оптимизация и исследование модели» и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модуль графического анализа моделируемой зависимости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9256" y="571480"/>
            <a:ext cx="3571900" cy="613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Основные операции: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Подбор оптимальных по выбранному критерию параметров для оператора модели зависимости случайной функции от заданного списка ее аргументов.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Оценка устойчивости решения задачи по выбору оптимальных коэффициентов модели.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Вычисление различных числовых параметров, характеризующих качество построенной модели.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Графическое исследование моделируемой зависимости.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Сохранение стандартизованного описания модели в специальный текстовый файл.</a:t>
            </a:r>
          </a:p>
        </p:txBody>
      </p:sp>
      <p:pic>
        <p:nvPicPr>
          <p:cNvPr id="9" name="Рисунок 8" descr="Рис.09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571612"/>
            <a:ext cx="5287352" cy="357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haroni" pitchFamily="2" charset="-79"/>
              </a:rPr>
              <a:t>13. СТОХАСТИЧЕСКОЕ МОДЕЛИРОВАНИЕ: РЕАЛИЗАЦИЯ</a:t>
            </a:r>
            <a:endParaRPr lang="ru-RU" sz="2400" b="1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6286520"/>
            <a:ext cx="9144000" cy="42862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Схема выбора предикторов и оператора регрессии</a:t>
            </a:r>
          </a:p>
        </p:txBody>
      </p:sp>
      <p:pic>
        <p:nvPicPr>
          <p:cNvPr id="5" name="Рисунок 4" descr="Рис.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7" y="719402"/>
            <a:ext cx="7372915" cy="549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214678" cy="135732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14. ПРОГРАММА «СТОХАСТИЧЕСКОЕ МОДЕЛИРОВАНИЕ»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5286388"/>
            <a:ext cx="4572032" cy="857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Страница «Двухуровневое моделирование»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1071546"/>
            <a:ext cx="4071934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Основные операции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Построение модели, в которой  аргументами 2-го уровня для зависимой переменной являются модельные оценки, построенные с использованием моделей 1-го уровня, т.е. моделей зависимости  от первичных аргументов.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000" b="1" dirty="0" smtClean="0"/>
              <a:t>Формирование трех типов аргументов 2-го уровня как</a:t>
            </a:r>
          </a:p>
          <a:p>
            <a:pPr marL="342000" indent="-3420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ru-RU" b="1" dirty="0" smtClean="0"/>
              <a:t> различных модельных оценок одной и той же функции;</a:t>
            </a:r>
          </a:p>
          <a:p>
            <a:pPr marL="342000" indent="-3420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ru-RU" b="1" dirty="0" smtClean="0"/>
              <a:t> модельных оценок компонент разложения функции на аддитивные составляющие;</a:t>
            </a:r>
          </a:p>
          <a:p>
            <a:pPr marL="342000" indent="-342000">
              <a:lnSpc>
                <a:spcPct val="80000"/>
              </a:lnSpc>
              <a:spcBef>
                <a:spcPts val="300"/>
              </a:spcBef>
              <a:buFont typeface="Arial" pitchFamily="34" charset="0"/>
              <a:buChar char="•"/>
            </a:pPr>
            <a:r>
              <a:rPr lang="ru-RU" b="1" dirty="0" smtClean="0"/>
              <a:t> заданных преобразований от взаимосвязанных аргументов. </a:t>
            </a:r>
          </a:p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ru-RU" sz="2000" b="1" dirty="0" smtClean="0"/>
              <a:t>Трансформация модели 2-го уровня в модель 1-го уровня.</a:t>
            </a:r>
          </a:p>
        </p:txBody>
      </p:sp>
      <p:pic>
        <p:nvPicPr>
          <p:cNvPr id="8" name="Рисунок 7" descr="Рис.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714488"/>
            <a:ext cx="4714908" cy="32536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4429156" cy="1071570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15. ПРОГРАММА «СТОХАСТИЧЕСКОЕ МОДЕЛИРОВАНИЕ»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2844" y="5286388"/>
            <a:ext cx="5000660" cy="1428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Страница «Модельные расчеты и прогнозы» и модуль выполнения расчетов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3636" y="1571612"/>
            <a:ext cx="3000364" cy="3557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Основные операции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Выбор задач использования моделей.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Определение способа выполнения модельных расчетов.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Выполнение модельных расчетов.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000" b="1" dirty="0" smtClean="0"/>
              <a:t>Табличная и графическая визуализация результатов расчетов и их сохранение в файлы.</a:t>
            </a:r>
          </a:p>
        </p:txBody>
      </p:sp>
      <p:pic>
        <p:nvPicPr>
          <p:cNvPr id="9" name="Рисунок 8" descr="Рис.12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3" y="1428736"/>
            <a:ext cx="5876249" cy="37147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16. ПРОГРАММА «СТОХАСТИЧЕСКОЕ МОДЕЛИРОВАНИЕ»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42910" y="928670"/>
            <a:ext cx="8001056" cy="5500726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ru-RU" sz="2800" b="1" dirty="0" smtClean="0">
                <a:solidFill>
                  <a:srgbClr val="0070C0"/>
                </a:solidFill>
              </a:rPr>
              <a:t>Дополнительные возможности программы, реализованные через разделы ее главного меню: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/>
              <a:t>Помощь пользователю в освоении программы.</a:t>
            </a:r>
            <a:endParaRPr lang="ru-RU" sz="2400" dirty="0" smtClean="0"/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/>
              <a:t>Дополнительные инструменты для загрузки, контроля и сохранения данных.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/>
              <a:t>Облегченные для пользователя способы постановки и решения типовых задач.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/>
              <a:t>Решение задач, ориентированных на специфические данные или модели.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/>
              <a:t>Решение громоздких задач, связанных с повышенными затратами компьютерного времени или построением моделей зависимости для групп переменных по стандартизированным алгоритмам.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/>
              <a:t>И так далее.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17. СТОХАСТИЧЕСКОЕ МОДЕЛИРОВАНИЕ: ПРИМЕРЫ ПРИМЕНЕНИЯ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2000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Аппроксимация части обучающей выборки (1995-2007 гг.) и тестовые прогнозы на контрольной выборке (2008-2016 гг.) очередного квартального расхода реки Оби в створе города Барнаула в период половодья</a:t>
            </a:r>
          </a:p>
        </p:txBody>
      </p:sp>
      <p:pic>
        <p:nvPicPr>
          <p:cNvPr id="7" name="Рисунок 6" descr="Рис.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00108"/>
            <a:ext cx="9144000" cy="3010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18. СТОХАСТИЧЕСКОЕ МОДЕЛИРОВАНИЕ: ПРИМЕРЫ ПРИМЕНЕНИЯ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5786454"/>
            <a:ext cx="9144000" cy="9286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Долгосрочный прогноз годового числа Вольфа на 2012-2023 гг., по двум моделям, построенным по данным до 2011 г включительно.</a:t>
            </a:r>
          </a:p>
        </p:txBody>
      </p:sp>
      <p:pic>
        <p:nvPicPr>
          <p:cNvPr id="6" name="Рисунок 5" descr="Рис.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625" y="785794"/>
            <a:ext cx="8333116" cy="48205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1. СТОХАСТИЧЕСКОЕ МОДЕЛИРОВАНИЕ: ОСНОВНЫЕ ПОЛОЖЕНИЯ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7496"/>
            <a:ext cx="9144000" cy="385765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900"/>
              </a:spcBef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Информационные положения: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400" b="1" dirty="0" smtClean="0"/>
              <a:t>Математическая или компьютерная модель – это специальным </a:t>
            </a:r>
            <a:r>
              <a:rPr lang="ru-RU" sz="2400" b="1" dirty="0"/>
              <a:t>образом организованная информация об </a:t>
            </a:r>
            <a:r>
              <a:rPr lang="ru-RU" sz="2400" b="1" dirty="0" smtClean="0"/>
              <a:t>объекте.</a:t>
            </a:r>
            <a:endParaRPr lang="ru-RU" sz="2400" b="1" dirty="0"/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400" b="1" dirty="0"/>
              <a:t>Моделирование - </a:t>
            </a:r>
            <a:r>
              <a:rPr lang="ru-RU" sz="2400" b="1" dirty="0" smtClean="0"/>
              <a:t>преобразование </a:t>
            </a:r>
            <a:r>
              <a:rPr lang="ru-RU" sz="2400" b="1" dirty="0"/>
              <a:t>информации </a:t>
            </a:r>
            <a:r>
              <a:rPr lang="ru-RU" sz="2400" b="1" dirty="0" smtClean="0"/>
              <a:t>из </a:t>
            </a:r>
            <a:r>
              <a:rPr lang="ru-RU" sz="2400" b="1" dirty="0"/>
              <a:t>одной формы в другую.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400" b="1" dirty="0"/>
              <a:t>Процедура построения </a:t>
            </a:r>
            <a:r>
              <a:rPr lang="ru-RU" sz="2400" b="1" dirty="0" smtClean="0"/>
              <a:t>математической или компьютерной модели </a:t>
            </a:r>
            <a:r>
              <a:rPr lang="ru-RU" sz="2400" b="1" dirty="0"/>
              <a:t>- это формирование списка её переменных и ограничений на их возможные значения на основе доступной информации о моделируемом объекте.</a:t>
            </a:r>
          </a:p>
          <a:p>
            <a:pPr>
              <a:lnSpc>
                <a:spcPct val="80000"/>
              </a:lnSpc>
              <a:spcBef>
                <a:spcPts val="900"/>
              </a:spcBef>
            </a:pPr>
            <a:r>
              <a:rPr lang="ru-RU" sz="2400" b="1" dirty="0" smtClean="0"/>
              <a:t>Новая (по отношению к исходным данным) информация об объекте в процессе моделирования не возникает: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≥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≥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5" name="Рисунок 4" descr="Рис.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2918"/>
            <a:ext cx="8970574" cy="2071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smtClean="0">
                <a:solidFill>
                  <a:srgbClr val="002060"/>
                </a:solidFill>
                <a:cs typeface="Aharoni" pitchFamily="2" charset="-79"/>
              </a:rPr>
              <a:t>19. СТОХАСТИЧЕСКОЕ </a:t>
            </a:r>
            <a:r>
              <a:rPr lang="ru-RU" sz="2400" b="1" dirty="0" smtClean="0">
                <a:solidFill>
                  <a:srgbClr val="002060"/>
                </a:solidFill>
                <a:cs typeface="Aharoni" pitchFamily="2" charset="-79"/>
              </a:rPr>
              <a:t>МОДЕЛИРОВАНИЕ: ПРИМЕРЫ ПРИМЕНЕНИЯ</a:t>
            </a:r>
            <a:endParaRPr lang="ru-RU" sz="24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6215082"/>
            <a:ext cx="9144000" cy="42862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Повышение надежности прогноза за счет уменьшения его точности</a:t>
            </a:r>
          </a:p>
        </p:txBody>
      </p:sp>
      <p:pic>
        <p:nvPicPr>
          <p:cNvPr id="5" name="Рисунок 4" descr="Рис.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23972"/>
            <a:ext cx="9144000" cy="5210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14356"/>
            <a:ext cx="9144000" cy="100013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cs typeface="Aharoni" pitchFamily="2" charset="-79"/>
              </a:rPr>
              <a:t>СПАСИБО ЗА ВНИМАНИЕ !</a:t>
            </a:r>
            <a:endParaRPr lang="ru-RU" sz="4000" b="1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1785926"/>
            <a:ext cx="8501122" cy="434023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 Лица, заинтересованные в получении программы «Стохастическое моделирование», могут обратиться  в </a:t>
            </a:r>
            <a:r>
              <a:rPr lang="ru-RU" b="1" dirty="0" smtClean="0">
                <a:solidFill>
                  <a:srgbClr val="0070C0"/>
                </a:solidFill>
              </a:rPr>
              <a:t>Институт географии имени </a:t>
            </a:r>
            <a:r>
              <a:rPr lang="ru-RU" b="1" dirty="0" err="1" smtClean="0">
                <a:solidFill>
                  <a:srgbClr val="0070C0"/>
                </a:solidFill>
              </a:rPr>
              <a:t>В.Б.Сочавы</a:t>
            </a:r>
            <a:r>
              <a:rPr lang="ru-RU" b="1" dirty="0" smtClean="0">
                <a:solidFill>
                  <a:srgbClr val="0070C0"/>
                </a:solidFill>
              </a:rPr>
              <a:t> СО РАН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Россия, г.Иркутск, </a:t>
            </a:r>
            <a:r>
              <a:rPr lang="ru-RU" b="1" dirty="0" err="1" smtClean="0">
                <a:solidFill>
                  <a:srgbClr val="0070C0"/>
                </a:solidFill>
              </a:rPr>
              <a:t>ул.Улан-Баторская</a:t>
            </a:r>
            <a:r>
              <a:rPr lang="ru-RU" b="1" dirty="0" smtClean="0">
                <a:solidFill>
                  <a:srgbClr val="0070C0"/>
                </a:solidFill>
              </a:rPr>
              <a:t>, д.1,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err="1" smtClean="0">
                <a:solidFill>
                  <a:srgbClr val="0070C0"/>
                </a:solidFill>
              </a:rPr>
              <a:t>cайт</a:t>
            </a:r>
            <a:r>
              <a:rPr lang="ru-RU" b="1" dirty="0" smtClean="0">
                <a:solidFill>
                  <a:srgbClr val="0070C0"/>
                </a:solidFill>
              </a:rPr>
              <a:t> Института - </a:t>
            </a:r>
            <a:r>
              <a:rPr lang="ru-RU" b="1" dirty="0" err="1" smtClean="0">
                <a:solidFill>
                  <a:srgbClr val="0070C0"/>
                </a:solidFill>
              </a:rPr>
              <a:t>irigs.irk.ru</a:t>
            </a: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/>
              <a:t> или к автору программы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 ИГНАТОВУ АНАТОЛИЮ ВАСИЛЬЕВИЧУ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Эл.почта</a:t>
            </a:r>
            <a:r>
              <a:rPr lang="ru-RU" b="1" dirty="0" smtClean="0">
                <a:solidFill>
                  <a:srgbClr val="0070C0"/>
                </a:solidFill>
              </a:rPr>
              <a:t>:  </a:t>
            </a:r>
            <a:r>
              <a:rPr lang="ru-RU" b="1" dirty="0" err="1" smtClean="0">
                <a:solidFill>
                  <a:srgbClr val="0070C0"/>
                </a:solidFill>
              </a:rPr>
              <a:t>ignatov@irigs.irk.ru</a:t>
            </a:r>
            <a:r>
              <a:rPr lang="ru-RU" b="1" dirty="0" smtClean="0">
                <a:solidFill>
                  <a:srgbClr val="0070C0"/>
                </a:solidFill>
              </a:rPr>
              <a:t> 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0070C0"/>
                </a:solidFill>
              </a:rPr>
              <a:t>Телефон: 8-914-906-75-16</a:t>
            </a:r>
          </a:p>
          <a:p>
            <a:pPr marL="0" indent="0"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2. СТОХАСТИЧЕСКОЕ МОДЕЛИРОВАНИЕ: ОСНОВНЫЕ ПОЛОЖЕНИЯ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3786190"/>
            <a:ext cx="8644030" cy="307181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Вероятностные положения:</a:t>
            </a:r>
          </a:p>
          <a:p>
            <a:pPr>
              <a:spcBef>
                <a:spcPts val="800"/>
              </a:spcBef>
            </a:pPr>
            <a:r>
              <a:rPr lang="ru-RU" sz="2400" b="1" dirty="0" smtClean="0"/>
              <a:t>Взаимосвязи между параметрами реальных объектов носят преимущественно стохастический (или вероятностный) характер. </a:t>
            </a:r>
          </a:p>
          <a:p>
            <a:pPr>
              <a:spcBef>
                <a:spcPts val="800"/>
              </a:spcBef>
            </a:pPr>
            <a:r>
              <a:rPr lang="ru-RU" sz="2400" b="1" dirty="0" smtClean="0"/>
              <a:t>Стохастическая взаимосвязь между переменными полностью описывается их совместным распределением вероятности.</a:t>
            </a:r>
          </a:p>
          <a:p>
            <a:pPr>
              <a:spcBef>
                <a:spcPts val="800"/>
              </a:spcBef>
            </a:pPr>
            <a:r>
              <a:rPr lang="ru-RU" sz="2400" b="1" dirty="0" smtClean="0"/>
              <a:t>Оценки совместных и условных распределений вероятности - аппарат для моделирования таких взаимосвязей и зависимостей. </a:t>
            </a:r>
          </a:p>
          <a:p>
            <a:pPr>
              <a:spcBef>
                <a:spcPts val="800"/>
              </a:spcBef>
            </a:pPr>
            <a:r>
              <a:rPr lang="ru-RU" sz="2400" b="1" dirty="0" smtClean="0"/>
              <a:t>Детерминированная и регрессионная модель - частные случаи стохастической (или вероятностной) модели.</a:t>
            </a:r>
            <a:endParaRPr lang="ru-RU" sz="2400" b="1" dirty="0"/>
          </a:p>
        </p:txBody>
      </p:sp>
      <p:pic>
        <p:nvPicPr>
          <p:cNvPr id="8" name="Рисунок 7" descr="Рис.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8286808" cy="2891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3. СТОХАСТИЧЕСКОЕ МОДЕЛИРОВАНИЕ: ОСНОВНЫЕ ПОЛОЖЕНИЯ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4071942"/>
            <a:ext cx="8429716" cy="250033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качестве исходных используются два типа сведений об объекте: </a:t>
            </a:r>
          </a:p>
          <a:p>
            <a:pPr>
              <a:buNone/>
            </a:pPr>
            <a:r>
              <a:rPr lang="ru-RU" sz="2400" b="1" dirty="0" smtClean="0"/>
              <a:t>А</a:t>
            </a:r>
            <a:r>
              <a:rPr lang="ru-RU" sz="2400" dirty="0" smtClean="0"/>
              <a:t> - данные о совместных значениях характеристик, используемых в качестве переменных модели: </a:t>
            </a:r>
            <a:r>
              <a:rPr lang="ru-RU" sz="2400" b="1" dirty="0" smtClean="0"/>
              <a:t>(</a:t>
            </a:r>
            <a:r>
              <a:rPr lang="en-US" sz="2400" b="1" i="1" dirty="0" smtClean="0"/>
              <a:t>x</a:t>
            </a:r>
            <a:r>
              <a:rPr lang="en-US" sz="2400" b="1" i="1" baseline="-25000" dirty="0" smtClean="0"/>
              <a:t>i</a:t>
            </a:r>
            <a:r>
              <a:rPr lang="ru-RU" sz="2400" b="1" i="1" dirty="0" smtClean="0"/>
              <a:t>, </a:t>
            </a:r>
            <a:r>
              <a:rPr lang="en-US" sz="2400" b="1" i="1" dirty="0" err="1" smtClean="0"/>
              <a:t>y</a:t>
            </a:r>
            <a:r>
              <a:rPr lang="en-US" sz="2400" b="1" i="1" baseline="-25000" dirty="0" err="1" smtClean="0"/>
              <a:t>i</a:t>
            </a:r>
            <a:r>
              <a:rPr lang="ru-RU" sz="2400" b="1" dirty="0" smtClean="0"/>
              <a:t>),  </a:t>
            </a:r>
            <a:r>
              <a:rPr lang="en-US" sz="2400" b="1" i="1" dirty="0" err="1" smtClean="0"/>
              <a:t>i</a:t>
            </a:r>
            <a:r>
              <a:rPr lang="ru-RU" sz="2400" b="1" i="1" dirty="0" smtClean="0"/>
              <a:t>=1 … </a:t>
            </a:r>
            <a:r>
              <a:rPr lang="en-US" sz="2400" b="1" i="1" dirty="0" smtClean="0"/>
              <a:t>n</a:t>
            </a:r>
            <a:r>
              <a:rPr lang="ru-RU" sz="2400" b="1" i="1" dirty="0" smtClean="0"/>
              <a:t>.</a:t>
            </a:r>
            <a:endParaRPr lang="ru-RU" sz="2400" dirty="0" smtClean="0"/>
          </a:p>
          <a:p>
            <a:pPr>
              <a:spcBef>
                <a:spcPts val="1200"/>
              </a:spcBef>
              <a:buNone/>
            </a:pPr>
            <a:r>
              <a:rPr lang="ru-RU" sz="2400" b="1" dirty="0" smtClean="0"/>
              <a:t>Б</a:t>
            </a:r>
            <a:r>
              <a:rPr lang="ru-RU" sz="2400" dirty="0" smtClean="0"/>
              <a:t> – сведения о математических ограничениях на значения переменных модели :    </a:t>
            </a:r>
            <a:r>
              <a:rPr lang="en-US" sz="2400" b="1" dirty="0" smtClean="0"/>
              <a:t>0 &lt; </a:t>
            </a:r>
            <a:r>
              <a:rPr lang="en-US" sz="2400" b="1" i="1" dirty="0" smtClean="0"/>
              <a:t>y</a:t>
            </a:r>
            <a:r>
              <a:rPr lang="en-US" sz="2400" b="1" dirty="0" smtClean="0"/>
              <a:t>&lt; </a:t>
            </a:r>
            <a:r>
              <a:rPr lang="en-US" sz="2400" b="1" dirty="0" err="1" smtClean="0"/>
              <a:t>y</a:t>
            </a:r>
            <a:r>
              <a:rPr lang="en-US" sz="2400" b="1" baseline="-25000" dirty="0" err="1" smtClean="0"/>
              <a:t>max</a:t>
            </a:r>
            <a:r>
              <a:rPr lang="en-US" sz="2400" b="1" dirty="0" smtClean="0"/>
              <a:t>,  0 &lt; </a:t>
            </a:r>
            <a:r>
              <a:rPr lang="en-US" sz="2400" b="1" i="1" dirty="0" smtClean="0"/>
              <a:t>x </a:t>
            </a:r>
            <a:r>
              <a:rPr lang="en-US" sz="2400" b="1" dirty="0" smtClean="0"/>
              <a:t>&lt; </a:t>
            </a:r>
            <a:r>
              <a:rPr lang="en-US" sz="2400" b="1" dirty="0" err="1" smtClean="0"/>
              <a:t>x</a:t>
            </a:r>
            <a:r>
              <a:rPr lang="en-US" sz="2400" b="1" baseline="-25000" dirty="0" err="1" smtClean="0"/>
              <a:t>max</a:t>
            </a:r>
            <a:r>
              <a:rPr lang="en-US" sz="2400" b="1" dirty="0" smtClean="0"/>
              <a:t>;  </a:t>
            </a:r>
            <a:endParaRPr lang="ru-RU" sz="2400" dirty="0" smtClean="0"/>
          </a:p>
          <a:p>
            <a:pPr>
              <a:spcBef>
                <a:spcPts val="0"/>
              </a:spcBef>
              <a:buNone/>
            </a:pPr>
            <a:r>
              <a:rPr lang="en-US" sz="2400" b="1" dirty="0" smtClean="0"/>
              <a:t>(</a:t>
            </a:r>
            <a:r>
              <a:rPr lang="en-US" sz="2400" b="1" i="1" dirty="0" smtClean="0"/>
              <a:t>y</a:t>
            </a:r>
            <a:r>
              <a:rPr lang="en-US" sz="2400" b="1" dirty="0" smtClean="0"/>
              <a:t>-y0)=a▪(</a:t>
            </a:r>
            <a:r>
              <a:rPr lang="en-US" sz="2400" b="1" i="1" dirty="0" smtClean="0"/>
              <a:t>x</a:t>
            </a:r>
            <a:r>
              <a:rPr lang="en-US" sz="2400" b="1" dirty="0" smtClean="0"/>
              <a:t>-x0)+b; x0=const; y0=const;  </a:t>
            </a:r>
            <a:r>
              <a:rPr lang="en-US" sz="2400" b="1" dirty="0" err="1" smtClean="0"/>
              <a:t>a</a:t>
            </a:r>
            <a:r>
              <a:rPr lang="en-US" sz="2400" b="1" baseline="-25000" dirty="0" err="1" smtClean="0"/>
              <a:t>min</a:t>
            </a:r>
            <a:r>
              <a:rPr lang="en-US" sz="2400" b="1" dirty="0" smtClean="0"/>
              <a:t>&lt;a&lt;</a:t>
            </a:r>
            <a:r>
              <a:rPr lang="en-US" sz="2400" b="1" dirty="0" err="1" smtClean="0"/>
              <a:t>a</a:t>
            </a:r>
            <a:r>
              <a:rPr lang="en-US" sz="2400" b="1" baseline="-25000" dirty="0" err="1" smtClean="0"/>
              <a:t>max</a:t>
            </a:r>
            <a:r>
              <a:rPr lang="en-US" sz="2400" b="1" dirty="0" smtClean="0"/>
              <a:t>; </a:t>
            </a:r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min</a:t>
            </a:r>
            <a:r>
              <a:rPr lang="en-US" sz="2400" b="1" dirty="0" smtClean="0"/>
              <a:t>&lt;b&lt;</a:t>
            </a:r>
            <a:r>
              <a:rPr lang="en-US" sz="2400" b="1" dirty="0" err="1" smtClean="0"/>
              <a:t>b</a:t>
            </a:r>
            <a:r>
              <a:rPr lang="en-US" sz="2400" b="1" baseline="-25000" dirty="0" err="1" smtClean="0"/>
              <a:t>max</a:t>
            </a:r>
            <a:r>
              <a:rPr lang="en-US" sz="2400" b="1" dirty="0" smtClean="0"/>
              <a:t>.</a:t>
            </a:r>
            <a:endParaRPr lang="ru-RU" sz="2400" dirty="0"/>
          </a:p>
        </p:txBody>
      </p:sp>
      <p:pic>
        <p:nvPicPr>
          <p:cNvPr id="5" name="Рисунок 4" descr="Рис.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32"/>
            <a:ext cx="9144000" cy="3036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4. СТОХАСТИЧЕСКОЕ МОДЕЛИРОВАНИЕ: ОСНОВНЫЕ ПОЛОЖЕНИЯ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4429132"/>
            <a:ext cx="8429684" cy="24288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Необходимость учета надежности исходной информации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2400" b="1" dirty="0" smtClean="0"/>
              <a:t>Если считать всю исходную информацию достоверной, то может возникать логическое противоречие между двумя типами данных об объекте.</a:t>
            </a:r>
          </a:p>
          <a:p>
            <a:pPr marL="0" indent="0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2400" b="1" dirty="0" smtClean="0"/>
              <a:t>Из этого факта вытекает необходимость учета доверия к исходным данным, позволяющего избежать такого противоречия.</a:t>
            </a:r>
            <a:endParaRPr lang="ru-RU" sz="2400" b="1" dirty="0"/>
          </a:p>
        </p:txBody>
      </p:sp>
      <p:pic>
        <p:nvPicPr>
          <p:cNvPr id="6" name="Рисунок 5" descr="Рис.0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57356" y="642919"/>
            <a:ext cx="5929354" cy="3699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5. СТОХАСТИЧЕСКОЕ МОДЕЛИРОВАНИЕ: ОСНОВНЫЕ ПОЛОЖЕНИЯ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4572008"/>
            <a:ext cx="9144000" cy="2143140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Учет доверия к оценкам значений характеристик объекта: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Абсолютное доверие к данным - измерения точны и надежны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=1 </a:t>
            </a:r>
            <a:r>
              <a:rPr lang="ru-RU" sz="2400" dirty="0" smtClean="0"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=1.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Доверие к формально точным оценкам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с вероятностями: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&lt;1 </a:t>
            </a:r>
            <a:r>
              <a:rPr lang="ru-RU" sz="2400" dirty="0" smtClean="0"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&lt;1.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Интервальные оценки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±∆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), (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±∆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с вероятностями: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≤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400" dirty="0" smtClean="0"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/>
              <a:t>≤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Оценка распределения значений измерений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с доверительными вероятностями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&lt;1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400" b="1" i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&lt;1.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Рис.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857232"/>
            <a:ext cx="8323810" cy="355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6. СТОХАСТИЧЕСКОЕ МОДЕЛИРОВАНИЕ: ОСНОВНЫЕ ПОЛОЖЕНИЯ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00034" y="5143488"/>
            <a:ext cx="8229600" cy="1500222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Учет доверия к ограничениям на возможные совместные значения </a:t>
            </a:r>
            <a:r>
              <a:rPr lang="en-US" sz="2400" b="1" dirty="0" smtClean="0">
                <a:solidFill>
                  <a:srgbClr val="002060"/>
                </a:solidFill>
              </a:rPr>
              <a:t>(</a:t>
            </a:r>
            <a:r>
              <a:rPr lang="ru-RU" sz="2400" b="1" dirty="0" smtClean="0">
                <a:solidFill>
                  <a:srgbClr val="002060"/>
                </a:solidFill>
              </a:rPr>
              <a:t>заштрихованная область</a:t>
            </a:r>
            <a:r>
              <a:rPr lang="en-US" sz="2400" b="1" dirty="0" smtClean="0">
                <a:solidFill>
                  <a:srgbClr val="002060"/>
                </a:solidFill>
              </a:rPr>
              <a:t>) </a:t>
            </a:r>
            <a:r>
              <a:rPr lang="ru-RU" sz="2400" b="1" dirty="0" smtClean="0">
                <a:solidFill>
                  <a:srgbClr val="002060"/>
                </a:solidFill>
              </a:rPr>
              <a:t>переменных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80000"/>
              </a:lnSpc>
              <a:spcBef>
                <a:spcPts val="1200"/>
              </a:spcBef>
              <a:buNone/>
            </a:pPr>
            <a:r>
              <a:rPr lang="ru-RU" sz="2400" b="1" dirty="0" smtClean="0"/>
              <a:t>Приведенные ограничения справедливы с доверительной вероятностью </a:t>
            </a:r>
            <a:r>
              <a:rPr lang="en-US" sz="2400" b="1" dirty="0" smtClean="0"/>
              <a:t>P&lt;1</a:t>
            </a:r>
            <a:r>
              <a:rPr lang="ru-RU" sz="2400" b="1" dirty="0" smtClean="0"/>
              <a:t>.</a:t>
            </a:r>
            <a:r>
              <a:rPr lang="en-US" sz="2400" dirty="0" smtClean="0"/>
              <a:t> </a:t>
            </a:r>
            <a:endParaRPr lang="ru-RU" sz="2400" dirty="0"/>
          </a:p>
        </p:txBody>
      </p:sp>
      <p:pic>
        <p:nvPicPr>
          <p:cNvPr id="6" name="Рисунок 5" descr="Рис.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642918"/>
            <a:ext cx="6810782" cy="42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7. СТОХАСТИЧЕСКОЕ МОДЕЛИРОВАНИЕ: ОСНОВНЫЕ ПОЛОЖЕНИЯ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600" b="1" dirty="0" smtClean="0">
                <a:solidFill>
                  <a:srgbClr val="002060"/>
                </a:solidFill>
              </a:rPr>
              <a:t>Учет доверия к результатам моделирования</a:t>
            </a:r>
          </a:p>
          <a:p>
            <a:pPr marL="288000" indent="0">
              <a:buNone/>
            </a:pPr>
            <a:r>
              <a:rPr lang="ru-RU" sz="2400" dirty="0" smtClean="0"/>
              <a:t>Учет сведений об ошибках оценок значений переменных и мер доверия к априорным ограничениям на область их допустимой  изменчивости уменьшает количество информации о взаимосвязи переменных объекта в исходных данных, но увеличивает их надежность. Но даже, если все исходные данные абсолютно надежны, то мера доверия к результату моделирования может быть </a:t>
            </a:r>
            <a:r>
              <a:rPr lang="en-US" sz="2400" b="1" dirty="0" smtClean="0"/>
              <a:t>&lt; 1</a:t>
            </a:r>
            <a:r>
              <a:rPr lang="en-US" sz="2400" dirty="0" smtClean="0"/>
              <a:t>.</a:t>
            </a:r>
            <a:r>
              <a:rPr lang="ru-RU" sz="2400" dirty="0" smtClean="0"/>
              <a:t> </a:t>
            </a:r>
          </a:p>
          <a:p>
            <a:pPr algn="ctr">
              <a:buNone/>
            </a:pPr>
            <a:endParaRPr lang="ru-RU" sz="1100" dirty="0" smtClean="0"/>
          </a:p>
          <a:p>
            <a:pPr marL="180000" indent="-18000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Основные причины уменьшения доверия к результатам моделирования</a:t>
            </a:r>
          </a:p>
          <a:p>
            <a:r>
              <a:rPr lang="ru-RU" sz="2400" dirty="0" smtClean="0"/>
              <a:t>Недостаточное количество информации в исходных данных для достижения желаемой цели моделирования, т.е. искомых ограничений на совместные значения переменных модели.</a:t>
            </a:r>
          </a:p>
          <a:p>
            <a:r>
              <a:rPr lang="ru-RU" sz="2400" dirty="0" smtClean="0"/>
              <a:t>При формальном переходе в процессе моделирования от исходных данных к такому искомому результату в модель вносится посторонняя информация, не имеющая отношения к моделируемому объекту.</a:t>
            </a:r>
          </a:p>
          <a:p>
            <a:r>
              <a:rPr lang="ru-RU" sz="2400" dirty="0" smtClean="0"/>
              <a:t>Часто имеет место необходимость использования модели в условиях, отличных от условий, при которых были получены исходные данные для моделирования.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57150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cs typeface="Aharoni" pitchFamily="2" charset="-79"/>
              </a:rPr>
              <a:t>8. СТОХАСТИЧЕСКОЕ МОДЕЛИРОВАНИЕ: РЕАЛИЗАЦИЯ</a:t>
            </a:r>
            <a:endParaRPr lang="ru-RU" sz="2400" b="1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5143536"/>
          </a:xfrm>
        </p:spPr>
        <p:txBody>
          <a:bodyPr>
            <a:normAutofit/>
          </a:bodyPr>
          <a:lstStyle/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Как правило, в большинстве прикладных задач стохастического моделирования не требуется строить оценку совместного распределения значений контролируемых переменных.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Обычно достаточно построения оценок безусловных распределений переменных модели и отдельных условных  распределений, необходимых для достижения поставленной цели.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В такой ситуации на первый план выходит поиск наилучших комбинаций предикторов для зависимых переменных и выбор конкретного вида математических операторов, описывающих такие зависимости.</a:t>
            </a:r>
          </a:p>
          <a:p>
            <a:pPr marL="457200" indent="-457200">
              <a:lnSpc>
                <a:spcPct val="80000"/>
              </a:lnSpc>
              <a:spcBef>
                <a:spcPts val="1200"/>
              </a:spcBef>
            </a:pPr>
            <a:r>
              <a:rPr lang="ru-RU" sz="2400" b="1" dirty="0" smtClean="0">
                <a:solidFill>
                  <a:srgbClr val="002060"/>
                </a:solidFill>
              </a:rPr>
              <a:t>Кроме того, обязательной является оценка мер доверия к используемой комбинации предикторов, к оператору модели и к результатам расчетов с ее использованием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3708</TotalTime>
  <Words>1291</Words>
  <Application>Microsoft Office PowerPoint</Application>
  <PresentationFormat>Экран (4:3)</PresentationFormat>
  <Paragraphs>122</Paragraphs>
  <Slides>21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ТЕХНОЛОГИЯ “СТОХАСТИЧЕСКОЕ МОДЕЛИРОВАНИЕ”: ОСНОВНЫЕ ПОЛОЖЕНИЯ И ИХ РЕАЛИЗАЦИЯ</vt:lpstr>
      <vt:lpstr>1. СТОХАСТИЧЕСКОЕ МОДЕЛИРОВАНИЕ: ОСНОВНЫЕ ПОЛОЖЕНИЯ</vt:lpstr>
      <vt:lpstr>2. СТОХАСТИЧЕСКОЕ МОДЕЛИРОВАНИЕ: ОСНОВНЫЕ ПОЛОЖЕНИЯ</vt:lpstr>
      <vt:lpstr>3. СТОХАСТИЧЕСКОЕ МОДЕЛИРОВАНИЕ: ОСНОВНЫЕ ПОЛОЖЕНИЯ</vt:lpstr>
      <vt:lpstr>4. СТОХАСТИЧЕСКОЕ МОДЕЛИРОВАНИЕ: ОСНОВНЫЕ ПОЛОЖЕНИЯ</vt:lpstr>
      <vt:lpstr>5. СТОХАСТИЧЕСКОЕ МОДЕЛИРОВАНИЕ: ОСНОВНЫЕ ПОЛОЖЕНИЯ</vt:lpstr>
      <vt:lpstr>6. СТОХАСТИЧЕСКОЕ МОДЕЛИРОВАНИЕ: ОСНОВНЫЕ ПОЛОЖЕНИЯ</vt:lpstr>
      <vt:lpstr>7. СТОХАСТИЧЕСКОЕ МОДЕЛИРОВАНИЕ: ОСНОВНЫЕ ПОЛОЖЕНИЯ</vt:lpstr>
      <vt:lpstr>8. СТОХАСТИЧЕСКОЕ МОДЕЛИРОВАНИЕ: РЕАЛИЗАЦИЯ</vt:lpstr>
      <vt:lpstr>9. СТОХАСТИЧЕСКОЕ МОДЕЛИРОВАНИЕ: РЕАЛИЗАЦИЯ</vt:lpstr>
      <vt:lpstr>10. ПРОГРАММА «СТОХАСТИЧЕСКОЕ МОДЕЛИРОВАНИЕ»</vt:lpstr>
      <vt:lpstr>11. ПРОГРАММА «СТОХАСТИЧЕСКОЕ МОДЕЛИРОВАНИЕ»</vt:lpstr>
      <vt:lpstr>12. ПРОГРАММА «СТОХАСТИЧЕСКОЕ МОДЕЛИРОВАНИЕ»</vt:lpstr>
      <vt:lpstr>13. СТОХАСТИЧЕСКОЕ МОДЕЛИРОВАНИЕ: РЕАЛИЗАЦИЯ</vt:lpstr>
      <vt:lpstr>14. ПРОГРАММА «СТОХАСТИЧЕСКОЕ МОДЕЛИРОВАНИЕ»</vt:lpstr>
      <vt:lpstr>15. ПРОГРАММА «СТОХАСТИЧЕСКОЕ МОДЕЛИРОВАНИЕ»</vt:lpstr>
      <vt:lpstr>16. ПРОГРАММА «СТОХАСТИЧЕСКОЕ МОДЕЛИРОВАНИЕ»</vt:lpstr>
      <vt:lpstr>17. СТОХАСТИЧЕСКОЕ МОДЕЛИРОВАНИЕ: ПРИМЕРЫ ПРИМЕНЕНИЯ</vt:lpstr>
      <vt:lpstr>18. СТОХАСТИЧЕСКОЕ МОДЕЛИРОВАНИЕ: ПРИМЕРЫ ПРИМЕНЕНИЯ</vt:lpstr>
      <vt:lpstr>19. СТОХАСТИЧЕСКОЕ МОДЕЛИРОВАНИЕ: ПРИМЕРЫ ПРИМЕНЕНИЯ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“СТОХАСТИЧЕСКОЕ МОДЕЛИРОВАНИЕ”: ОСНОВНЫЕ ПОЛОЖЕНИЯ И ИХ РЕАЛИЗАЦИЯ</dc:title>
  <dc:creator>USER</dc:creator>
  <cp:lastModifiedBy>USER</cp:lastModifiedBy>
  <cp:revision>152</cp:revision>
  <dcterms:created xsi:type="dcterms:W3CDTF">2021-09-24T01:22:29Z</dcterms:created>
  <dcterms:modified xsi:type="dcterms:W3CDTF">2021-10-20T02:29:04Z</dcterms:modified>
</cp:coreProperties>
</file>