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90" r:id="rId2"/>
    <p:sldId id="299" r:id="rId3"/>
    <p:sldId id="322" r:id="rId4"/>
    <p:sldId id="323" r:id="rId5"/>
    <p:sldId id="318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" initials="h" lastIdx="0" clrIdx="0">
    <p:extLst>
      <p:ext uri="{19B8F6BF-5375-455C-9EA6-DF929625EA0E}">
        <p15:presenceInfo xmlns="" xmlns:p15="http://schemas.microsoft.com/office/powerpoint/2012/main" userId="hel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64" autoAdjust="0"/>
    <p:restoredTop sz="94660"/>
  </p:normalViewPr>
  <p:slideViewPr>
    <p:cSldViewPr snapToGrid="0">
      <p:cViewPr>
        <p:scale>
          <a:sx n="80" d="100"/>
          <a:sy n="80" d="100"/>
        </p:scale>
        <p:origin x="-107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86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A33CD-B7D9-4046-AA85-02B9FFB05464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39838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31A87-898E-487B-A57A-E0FBDD671F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64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A5B1-001C-4615-A1D4-CFB5C7732938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6085-0766-48C7-AC7C-5374A500EE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0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0"/>
                <a:lumMod val="75000"/>
                <a:lumOff val="25000"/>
              </a:srgbClr>
            </a:gs>
            <a:gs pos="74000">
              <a:schemeClr val="bg1"/>
            </a:gs>
            <a:gs pos="83000">
              <a:schemeClr val="bg1"/>
            </a:gs>
            <a:gs pos="100000">
              <a:srgbClr val="00B0F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28.05.2015</a:t>
            </a: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Москва,семинар ИГКиЭ</a:t>
            </a: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BA192B-644E-42F9-867D-818FF7434F0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4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6085-0766-48C7-AC7C-5374A500EE93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8904" y="658177"/>
            <a:ext cx="8707144" cy="5300768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 fontScale="37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700" b="1" dirty="0" smtClean="0">
                <a:solidFill>
                  <a:srgbClr val="0000FF"/>
                </a:solidFill>
              </a:rPr>
              <a:t>           </a:t>
            </a:r>
            <a:r>
              <a:rPr lang="ru-RU" sz="5600" b="1" dirty="0" smtClean="0">
                <a:solidFill>
                  <a:srgbClr val="0000FF"/>
                </a:solidFill>
              </a:rPr>
              <a:t>Министерство </a:t>
            </a:r>
            <a:r>
              <a:rPr lang="ru-RU" sz="5600" b="1" dirty="0" smtClean="0">
                <a:solidFill>
                  <a:srgbClr val="0000FF"/>
                </a:solidFill>
              </a:rPr>
              <a:t>природных ресурсов и экологии </a:t>
            </a:r>
          </a:p>
          <a:p>
            <a:pPr algn="l"/>
            <a:r>
              <a:rPr lang="ru-RU" sz="5600" b="1" dirty="0" smtClean="0">
                <a:solidFill>
                  <a:srgbClr val="0000FF"/>
                </a:solidFill>
              </a:rPr>
              <a:t>                           Российской Федерации</a:t>
            </a:r>
            <a:br>
              <a:rPr lang="ru-RU" sz="5600" b="1" dirty="0" smtClean="0">
                <a:solidFill>
                  <a:srgbClr val="0000FF"/>
                </a:solidFill>
              </a:rPr>
            </a:br>
            <a:r>
              <a:rPr lang="ru-RU" sz="5600" b="1" dirty="0" smtClean="0">
                <a:solidFill>
                  <a:srgbClr val="0000FF"/>
                </a:solidFill>
              </a:rPr>
              <a:t>					</a:t>
            </a:r>
          </a:p>
          <a:p>
            <a:pPr algn="l"/>
            <a:r>
              <a:rPr lang="ru-RU" sz="5600" b="1" dirty="0" smtClean="0">
                <a:solidFill>
                  <a:srgbClr val="0000FF"/>
                </a:solidFill>
              </a:rPr>
              <a:t>					Росгидромет</a:t>
            </a:r>
          </a:p>
          <a:p>
            <a:pPr algn="l"/>
            <a:endParaRPr lang="ru-RU" sz="4700" b="1" dirty="0" smtClean="0">
              <a:solidFill>
                <a:srgbClr val="0000FF"/>
              </a:solidFill>
            </a:endParaRPr>
          </a:p>
          <a:p>
            <a:pPr algn="l"/>
            <a:endParaRPr lang="ru-RU" sz="4700" b="1" dirty="0" smtClean="0">
              <a:solidFill>
                <a:srgbClr val="0000FF"/>
              </a:solidFill>
            </a:endParaRPr>
          </a:p>
          <a:p>
            <a:pPr algn="l"/>
            <a:endParaRPr lang="ru-RU" sz="4700" b="1" dirty="0" smtClean="0">
              <a:solidFill>
                <a:srgbClr val="0000FF"/>
              </a:solidFill>
            </a:endParaRPr>
          </a:p>
          <a:p>
            <a:pPr algn="l"/>
            <a:endParaRPr lang="ru-RU" sz="4700" b="1" dirty="0" smtClean="0">
              <a:solidFill>
                <a:srgbClr val="0000FF"/>
              </a:solidFill>
            </a:endParaRPr>
          </a:p>
          <a:p>
            <a:pPr algn="l"/>
            <a:r>
              <a:rPr lang="ru-RU" sz="4700" b="1" dirty="0" smtClean="0">
                <a:solidFill>
                  <a:srgbClr val="0000FF"/>
                </a:solidFill>
              </a:rPr>
              <a:t>		    </a:t>
            </a:r>
            <a:r>
              <a:rPr lang="ru-RU" sz="4700" b="1" i="1" dirty="0" smtClean="0">
                <a:solidFill>
                  <a:srgbClr val="0000FF"/>
                </a:solidFill>
              </a:rPr>
              <a:t>ФГБУ</a:t>
            </a:r>
            <a:r>
              <a:rPr lang="ru-RU" sz="4700" b="1" dirty="0" smtClean="0">
                <a:solidFill>
                  <a:srgbClr val="0000FF"/>
                </a:solidFill>
              </a:rPr>
              <a:t> «</a:t>
            </a:r>
            <a:r>
              <a:rPr lang="ru-RU" sz="4700" b="1" i="1" dirty="0" smtClean="0">
                <a:solidFill>
                  <a:srgbClr val="0000FF"/>
                </a:solidFill>
              </a:rPr>
              <a:t>Западно-Сибирское управление </a:t>
            </a:r>
          </a:p>
          <a:p>
            <a:pPr algn="l"/>
            <a:r>
              <a:rPr lang="ru-RU" sz="4700" b="1" i="1" dirty="0" smtClean="0">
                <a:solidFill>
                  <a:srgbClr val="0000FF"/>
                </a:solidFill>
              </a:rPr>
              <a:t>            по  гидрометеорологии и охране окружающей среды</a:t>
            </a:r>
            <a:r>
              <a:rPr lang="ru-RU" sz="4700" b="1" dirty="0" smtClean="0">
                <a:solidFill>
                  <a:srgbClr val="0000FF"/>
                </a:solidFill>
              </a:rPr>
              <a:t>»</a:t>
            </a:r>
            <a:endParaRPr lang="ru-RU" sz="4700" dirty="0" smtClean="0">
              <a:solidFill>
                <a:srgbClr val="0000FF"/>
              </a:solidFill>
            </a:endParaRPr>
          </a:p>
          <a:p>
            <a:endParaRPr lang="ru-RU" sz="47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7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7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400" b="1" i="1" dirty="0">
                <a:solidFill>
                  <a:srgbClr val="0000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«Использование современных методов и технологий в прогностической деятельности ФГБУ «Западно-Сибирское УГМС»</a:t>
            </a:r>
            <a:endParaRPr lang="ru-RU" sz="4400" b="1" i="1" dirty="0">
              <a:solidFill>
                <a:srgbClr val="0000FF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sz="4400" b="1" i="1" dirty="0" smtClean="0">
              <a:solidFill>
                <a:srgbClr val="0000FF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sz="4000" b="1" i="1" dirty="0">
              <a:solidFill>
                <a:schemeClr val="accent5">
                  <a:lumMod val="75000"/>
                </a:schemeClr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sz="4000" b="1" i="1" dirty="0" smtClean="0">
              <a:solidFill>
                <a:schemeClr val="accent5">
                  <a:lumMod val="75000"/>
                </a:schemeClr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sz="4000" b="1" i="1" dirty="0" smtClean="0">
              <a:solidFill>
                <a:schemeClr val="accent5">
                  <a:lumMod val="75000"/>
                </a:schemeClr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Новосибирск, 2024</a:t>
            </a:r>
            <a:b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endParaRPr lang="ru-RU" sz="3600" dirty="0"/>
          </a:p>
        </p:txBody>
      </p:sp>
      <p:pic>
        <p:nvPicPr>
          <p:cNvPr id="3074" name="Picture 2" descr="http://www.meteorf.ru/upload/iblock/b13/logo2015_m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547" y="188620"/>
            <a:ext cx="932453" cy="93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46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6085-0766-48C7-AC7C-5374A500EE93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7" name="Picture 2" descr="http://www.meteorf.ru/upload/iblock/b13/logo2015_m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319" y="220432"/>
            <a:ext cx="932453" cy="93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 rot="10800000" flipV="1">
            <a:off x="605642" y="415636"/>
            <a:ext cx="7509657" cy="14842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000" i="1" dirty="0" smtClean="0">
                <a:latin typeface="+mn-lt"/>
              </a:rPr>
              <a:t/>
            </a:r>
            <a:br>
              <a:rPr lang="ru-RU" sz="2000" i="1" dirty="0" smtClean="0">
                <a:latin typeface="+mn-lt"/>
              </a:rPr>
            </a:br>
            <a:r>
              <a:rPr lang="ru-RU" sz="2000" i="1" dirty="0">
                <a:latin typeface="+mn-lt"/>
              </a:rPr>
              <a:t/>
            </a:r>
            <a:br>
              <a:rPr lang="ru-RU" sz="2000" i="1" dirty="0">
                <a:latin typeface="+mn-lt"/>
              </a:rPr>
            </a:br>
            <a:r>
              <a:rPr lang="ru-RU" sz="2000" i="1" dirty="0" smtClean="0">
                <a:latin typeface="+mn-lt"/>
              </a:rPr>
              <a:t/>
            </a:r>
            <a:br>
              <a:rPr lang="ru-RU" sz="2000" i="1" dirty="0" smtClean="0">
                <a:latin typeface="+mn-lt"/>
              </a:rPr>
            </a:br>
            <a:r>
              <a:rPr lang="ru-RU" sz="2000" i="1" dirty="0" smtClean="0">
                <a:latin typeface="+mn-lt"/>
              </a:rPr>
              <a:t/>
            </a:r>
            <a:br>
              <a:rPr lang="ru-RU" sz="2000" i="1" dirty="0" smtClean="0">
                <a:latin typeface="+mn-lt"/>
              </a:rPr>
            </a:br>
            <a:r>
              <a:rPr lang="ru-RU" sz="2000" i="1" dirty="0">
                <a:latin typeface="+mn-lt"/>
              </a:rPr>
              <a:t/>
            </a:r>
            <a:br>
              <a:rPr lang="ru-RU" sz="2000" i="1" dirty="0">
                <a:latin typeface="+mn-lt"/>
              </a:rPr>
            </a:br>
            <a:r>
              <a:rPr lang="ru-RU" sz="2000" i="1" dirty="0" smtClean="0">
                <a:latin typeface="+mn-lt"/>
              </a:rPr>
              <a:t>Территория ответственности ФГБУ «Западно-Сибирское УГМС»: Томская, Новосибирская, Кемеровская области, </a:t>
            </a:r>
            <a:br>
              <a:rPr lang="ru-RU" sz="2000" i="1" dirty="0" smtClean="0">
                <a:latin typeface="+mn-lt"/>
              </a:rPr>
            </a:br>
            <a:r>
              <a:rPr lang="ru-RU" sz="2000" i="1" dirty="0" smtClean="0">
                <a:latin typeface="+mn-lt"/>
              </a:rPr>
              <a:t>Алтайский край и Республика Алтай</a:t>
            </a:r>
            <a:r>
              <a:rPr lang="ru-RU" sz="2000" i="1" dirty="0" smtClean="0">
                <a:latin typeface="+mn-lt"/>
              </a:rPr>
              <a:t/>
            </a:r>
            <a:br>
              <a:rPr lang="ru-RU" sz="2000" i="1" dirty="0" smtClean="0">
                <a:latin typeface="+mn-lt"/>
              </a:rPr>
            </a:br>
            <a:endParaRPr lang="ru-RU" sz="2000" i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2016" y="2262604"/>
            <a:ext cx="36507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43845" y="1484416"/>
            <a:ext cx="55576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Общая площадь составляет 848 771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кв.км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Климатические особенности территории Западной Сибири, и в том числе территории Управления, обусловлены рельефом местности. Ограниченность с запада, юго-востока горными системами Урала, Алтая и открытость ее к Северному Ледовитому океану на севере и обширным пространствам Казахстана – Средней Азии на юге способствует свободному проникновению сюда арктических и тропических масс воздуха, что создает благоприятные условия для интенсивного межширотного обмена воздуха. На севере территория Управления расположены Васюганские болота, на юго-западе - степи Кулунды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Барабы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на юге и юго-востоке горные системы Алтая.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ngmc\Desktop\ДЛЯ АСПУРА\западная сибирь 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40" y="1638796"/>
            <a:ext cx="2167700" cy="4194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88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3766" y="114300"/>
            <a:ext cx="7849590" cy="1037606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Использование современных методов прогноза в практике оперативно-прогностических подразделений (ОПП) согласно «Плана применения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гидрометпрогнозов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в ОПП на 2023-2024 гг.»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63834" y="1128156"/>
            <a:ext cx="5688280" cy="1995054"/>
          </a:xfrm>
        </p:spPr>
        <p:txBody>
          <a:bodyPr>
            <a:noAutofit/>
          </a:bodyPr>
          <a:lstStyle/>
          <a:p>
            <a:pPr marL="285750" lvl="0" indent="-285750" algn="l" defTabSz="9144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300" dirty="0">
                <a:solidFill>
                  <a:prstClr val="black"/>
                </a:solidFill>
              </a:rPr>
              <a:t>прогноз температуры воздуха (2 метода);</a:t>
            </a:r>
          </a:p>
          <a:p>
            <a:pPr marL="285750" lvl="0" indent="-285750" algn="l" defTabSz="9144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300" dirty="0">
                <a:solidFill>
                  <a:prstClr val="black"/>
                </a:solidFill>
              </a:rPr>
              <a:t>прогноз осадков  (4 метода);</a:t>
            </a:r>
          </a:p>
          <a:p>
            <a:pPr marL="285750" lvl="0" indent="-285750" algn="l" defTabSz="9144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300" dirty="0">
                <a:solidFill>
                  <a:prstClr val="black"/>
                </a:solidFill>
              </a:rPr>
              <a:t>прогноз града (1 метод);</a:t>
            </a:r>
          </a:p>
          <a:p>
            <a:pPr marL="285750" lvl="0" indent="-285750" algn="l" defTabSz="9144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300" dirty="0">
                <a:solidFill>
                  <a:prstClr val="black"/>
                </a:solidFill>
              </a:rPr>
              <a:t>прогноз гроз (1 метод);</a:t>
            </a:r>
          </a:p>
          <a:p>
            <a:pPr marL="285750" lvl="0" indent="-285750" algn="l" defTabSz="9144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300" dirty="0">
                <a:solidFill>
                  <a:prstClr val="black"/>
                </a:solidFill>
              </a:rPr>
              <a:t>прогноз заморозков (1 метод);</a:t>
            </a:r>
          </a:p>
          <a:p>
            <a:pPr marL="285750" lvl="0" indent="-285750" algn="l" defTabSz="9144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300" dirty="0">
                <a:solidFill>
                  <a:prstClr val="black"/>
                </a:solidFill>
              </a:rPr>
              <a:t>прогноз классов пожарной опасности по всем метеостанциям (1 метод). </a:t>
            </a:r>
            <a:endParaRPr lang="ru-RU" sz="1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6085-0766-48C7-AC7C-5374A500EE93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0050" y="3810000"/>
            <a:ext cx="427672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049" y="1543792"/>
            <a:ext cx="2331275" cy="614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FF0000"/>
                </a:solidFill>
              </a:rPr>
              <a:t>Метеорологические</a:t>
            </a:r>
          </a:p>
          <a:p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 прогнозы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1924" y="3206338"/>
            <a:ext cx="2331275" cy="72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Гидрологические               прогнозы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1336" y="2636322"/>
            <a:ext cx="572390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300" dirty="0" smtClean="0"/>
              <a:t>методика прогнозирования максимальных уровней воды;</a:t>
            </a:r>
          </a:p>
          <a:p>
            <a:pPr marL="285750" indent="-285750">
              <a:buFontTx/>
              <a:buChar char="-"/>
            </a:pPr>
            <a:r>
              <a:rPr lang="ru-RU" sz="1300" dirty="0" smtClean="0"/>
              <a:t>методика прогнозирования минимальных уровней воды (декадных, </a:t>
            </a:r>
          </a:p>
          <a:p>
            <a:r>
              <a:rPr lang="ru-RU" sz="1300" dirty="0" smtClean="0"/>
              <a:t>        месячных, предвесенних);</a:t>
            </a:r>
          </a:p>
          <a:p>
            <a:pPr marL="285750" indent="-285750">
              <a:buFontTx/>
              <a:buChar char="-"/>
            </a:pPr>
            <a:r>
              <a:rPr lang="ru-RU" sz="1300" dirty="0" smtClean="0"/>
              <a:t>методика краткосрочного прогноз уровней воды, в том числе с заблаговременностью до 7 суток;</a:t>
            </a:r>
          </a:p>
          <a:p>
            <a:pPr marL="285750" indent="-285750">
              <a:buFontTx/>
              <a:buChar char="-"/>
            </a:pPr>
            <a:r>
              <a:rPr lang="ru-RU" sz="1300" dirty="0" smtClean="0"/>
              <a:t>методика прогноза в Новосибирское водохранилище различной заблаговременности;</a:t>
            </a:r>
          </a:p>
          <a:p>
            <a:pPr marL="285750" indent="-285750">
              <a:buFontTx/>
              <a:buChar char="-"/>
            </a:pPr>
            <a:r>
              <a:rPr lang="ru-RU" sz="1300" dirty="0" smtClean="0"/>
              <a:t>методика  прогноза сроков появления льда, ледовых явлений .</a:t>
            </a:r>
          </a:p>
          <a:p>
            <a:r>
              <a:rPr lang="ru-RU" sz="1300" dirty="0" smtClean="0"/>
              <a:t>                                           (всего 17 методов) </a:t>
            </a:r>
            <a:endParaRPr lang="ru-RU" sz="13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5008" y="5023261"/>
            <a:ext cx="2636322" cy="724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Агрометеорологические 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 прогнозы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84468" y="4589599"/>
            <a:ext cx="5450776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endParaRPr lang="ru-RU" sz="1300" dirty="0" smtClean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ru-RU" sz="1300" dirty="0" smtClean="0">
                <a:solidFill>
                  <a:prstClr val="black"/>
                </a:solidFill>
              </a:rPr>
              <a:t>прогноз состояния озимых зерновых культур осень и весной;</a:t>
            </a:r>
            <a:endParaRPr lang="ru-RU" sz="1300" dirty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ru-RU" sz="1300" dirty="0">
                <a:solidFill>
                  <a:prstClr val="black"/>
                </a:solidFill>
              </a:rPr>
              <a:t>прогноз </a:t>
            </a:r>
            <a:r>
              <a:rPr lang="ru-RU" sz="1300" dirty="0" smtClean="0">
                <a:solidFill>
                  <a:prstClr val="black"/>
                </a:solidFill>
              </a:rPr>
              <a:t>запасов влаги на начало весны;</a:t>
            </a:r>
            <a:endParaRPr lang="ru-RU" sz="1300" dirty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ru-RU" sz="1300" dirty="0">
                <a:solidFill>
                  <a:prstClr val="black"/>
                </a:solidFill>
              </a:rPr>
              <a:t>прогноз </a:t>
            </a:r>
            <a:r>
              <a:rPr lang="ru-RU" sz="1300" dirty="0" err="1" smtClean="0">
                <a:solidFill>
                  <a:prstClr val="black"/>
                </a:solidFill>
              </a:rPr>
              <a:t>теплообеспеченности</a:t>
            </a:r>
            <a:r>
              <a:rPr lang="ru-RU" sz="1300" dirty="0" smtClean="0">
                <a:solidFill>
                  <a:prstClr val="black"/>
                </a:solidFill>
              </a:rPr>
              <a:t> вегетационного периода;</a:t>
            </a:r>
            <a:endParaRPr lang="ru-RU" sz="1300" dirty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ru-RU" sz="1300" dirty="0" smtClean="0">
                <a:solidFill>
                  <a:prstClr val="black"/>
                </a:solidFill>
              </a:rPr>
              <a:t>Прогнозы урожайности и валового сбора зерновых и зернобобовых, яровой пшеницы, ячменя, овса, озимой ржи, клубней картофеля, семян подсолнечника, сахарной свеклы и т.д.;</a:t>
            </a:r>
            <a:endParaRPr lang="ru-RU" sz="1300" dirty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ru-RU" sz="1300" dirty="0" smtClean="0">
                <a:solidFill>
                  <a:prstClr val="black"/>
                </a:solidFill>
              </a:rPr>
              <a:t>фенологические прогнозы (5 методов);</a:t>
            </a:r>
            <a:endParaRPr lang="ru-RU" sz="1300" dirty="0">
              <a:solidFill>
                <a:prstClr val="black"/>
              </a:solidFill>
            </a:endParaRPr>
          </a:p>
          <a:p>
            <a:pPr lvl="0"/>
            <a:r>
              <a:rPr lang="ru-RU" sz="1300" dirty="0" smtClean="0">
                <a:solidFill>
                  <a:prstClr val="black"/>
                </a:solidFill>
              </a:rPr>
              <a:t>                                 (всего 26 методов)</a:t>
            </a:r>
            <a:endParaRPr lang="ru-RU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035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01882"/>
            <a:ext cx="6858000" cy="581890"/>
          </a:xfrm>
        </p:spPr>
        <p:txBody>
          <a:bodyPr>
            <a:normAutofit/>
          </a:bodyPr>
          <a:lstStyle/>
          <a:p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Оправдываемость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используемых методов и технологий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509" y="1508166"/>
            <a:ext cx="8585859" cy="665018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Calibri" pitchFamily="34" charset="0"/>
                <a:cs typeface="Calibri" pitchFamily="34" charset="0"/>
              </a:rPr>
              <a:t>В последние годы (2020-2023 гг.) с пороговой успешностью от 80 до 100 %  оправдались прогнозы по 11 методикам.  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По 6 методикам успешность ниже 87-100 % не опускалась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6085-0766-48C7-AC7C-5374A500EE93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35202" y="2191000"/>
            <a:ext cx="2331275" cy="528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FF0000"/>
                </a:solidFill>
              </a:rPr>
              <a:t>Метеорологические</a:t>
            </a:r>
          </a:p>
          <a:p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 прогнозы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" y="3194461"/>
            <a:ext cx="55401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/>
              <a:t>Оправдываемость</a:t>
            </a:r>
            <a:r>
              <a:rPr lang="ru-RU" sz="1600" dirty="0" smtClean="0"/>
              <a:t> прогнозов температуры воздуха с заблаговременностью 1-3 суток (авт. П.П. Васильев ГМЦ РФ и </a:t>
            </a:r>
            <a:r>
              <a:rPr lang="en-US" sz="1600" dirty="0" smtClean="0"/>
              <a:t>COMPLEX</a:t>
            </a:r>
            <a:r>
              <a:rPr lang="ru-RU" sz="1600" dirty="0" smtClean="0"/>
              <a:t>, авт. М.Я. </a:t>
            </a:r>
            <a:r>
              <a:rPr lang="ru-RU" sz="1600" dirty="0" err="1" smtClean="0"/>
              <a:t>Здерева</a:t>
            </a:r>
            <a:r>
              <a:rPr lang="ru-RU" sz="1600" dirty="0" smtClean="0"/>
              <a:t> «</a:t>
            </a:r>
            <a:r>
              <a:rPr lang="ru-RU" sz="1600" dirty="0" err="1" smtClean="0"/>
              <a:t>СибНИГМИ</a:t>
            </a:r>
            <a:r>
              <a:rPr lang="ru-RU" sz="1600" dirty="0" smtClean="0"/>
              <a:t>») в 2023 г. Представлена на диаграмме</a:t>
            </a:r>
            <a:endParaRPr lang="ru-RU" sz="16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205" y="2894144"/>
            <a:ext cx="2826328" cy="137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3235202" y="787941"/>
            <a:ext cx="2331276" cy="506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   Гидрологические 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 прогнозы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03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  <a:endParaRPr lang="ru-RU" sz="2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6085-0766-48C7-AC7C-5374A500EE9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083486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2155</TotalTime>
  <Words>384</Words>
  <Application>Microsoft Office PowerPoint</Application>
  <PresentationFormat>Экран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1_Тема Office</vt:lpstr>
      <vt:lpstr>Презентация PowerPoint</vt:lpstr>
      <vt:lpstr>     Территория ответственности ФГБУ «Западно-Сибирское УГМС»: Томская, Новосибирская, Кемеровская области,  Алтайский край и Республика Алтай </vt:lpstr>
      <vt:lpstr>Использование современных методов прогноза в практике оперативно-прогностических подразделений (ОПП) согласно «Плана применения гидрометпрогнозов в ОПП на 2023-2024 гг.»</vt:lpstr>
      <vt:lpstr>Оправдываемость используемых методов и технологий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of cooperation between Roshydromet and CMA for 2012-2014  Field 2: Numerical modeling and forecasting of severe weather and other hazardous hydrometeorological phenomena  2.1. Improving the technologies and methods of the global and meso-scale modeling of the atmosphere for short-range and medium-range forecasting</dc:title>
  <dc:creator>helen</dc:creator>
  <cp:lastModifiedBy>ngmc</cp:lastModifiedBy>
  <cp:revision>210</cp:revision>
  <dcterms:created xsi:type="dcterms:W3CDTF">2015-10-07T12:04:38Z</dcterms:created>
  <dcterms:modified xsi:type="dcterms:W3CDTF">2024-05-13T09:36:36Z</dcterms:modified>
</cp:coreProperties>
</file>