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9" r:id="rId2"/>
  </p:sldMasterIdLst>
  <p:notesMasterIdLst>
    <p:notesMasterId r:id="rId35"/>
  </p:notesMasterIdLst>
  <p:sldIdLst>
    <p:sldId id="256" r:id="rId3"/>
    <p:sldId id="297" r:id="rId4"/>
    <p:sldId id="271" r:id="rId5"/>
    <p:sldId id="295" r:id="rId6"/>
    <p:sldId id="274" r:id="rId7"/>
    <p:sldId id="275" r:id="rId8"/>
    <p:sldId id="276" r:id="rId9"/>
    <p:sldId id="277" r:id="rId10"/>
    <p:sldId id="296" r:id="rId11"/>
    <p:sldId id="292" r:id="rId12"/>
    <p:sldId id="266" r:id="rId13"/>
    <p:sldId id="268" r:id="rId14"/>
    <p:sldId id="270" r:id="rId15"/>
    <p:sldId id="272" r:id="rId16"/>
    <p:sldId id="265" r:id="rId17"/>
    <p:sldId id="267" r:id="rId18"/>
    <p:sldId id="269" r:id="rId19"/>
    <p:sldId id="293" r:id="rId20"/>
    <p:sldId id="273" r:id="rId21"/>
    <p:sldId id="294" r:id="rId22"/>
    <p:sldId id="278" r:id="rId23"/>
    <p:sldId id="281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79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743" autoAdjust="0"/>
    <p:restoredTop sz="94660"/>
  </p:normalViewPr>
  <p:slideViewPr>
    <p:cSldViewPr snapToGrid="0">
      <p:cViewPr varScale="1">
        <p:scale>
          <a:sx n="88" d="100"/>
          <a:sy n="88" d="100"/>
        </p:scale>
        <p:origin x="74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7" Type="http://schemas.openxmlformats.org/officeDocument/2006/relationships/image" Target="../media/image39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6" Type="http://schemas.openxmlformats.org/officeDocument/2006/relationships/image" Target="../media/image38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01E33-2F9F-4105-B3E5-D219ACFD863A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364C14-AF11-4D0A-BD14-069660FC32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041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21100-6D4A-42D9-AFE3-A17DC0A78C88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369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1E928-0E57-4BF4-9B39-B618FD036752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900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1E928-0E57-4BF4-9B39-B618FD036752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399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1E928-0E57-4BF4-9B39-B618FD036752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405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A561A-F75B-42EF-9ADD-78842002663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88640"/>
            <a:ext cx="8718036" cy="6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281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A901F-E887-4560-8A34-3FF051BC88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371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A901F-E887-4560-8A34-3FF051BC884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219104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A901F-E887-4560-8A34-3FF051BC88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1759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A901F-E887-4560-8A34-3FF051BC88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235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A901F-E887-4560-8A34-3FF051BC88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9640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88640"/>
            <a:ext cx="8718036" cy="676715"/>
          </a:xfrm>
          <a:prstGeom prst="rect">
            <a:avLst/>
          </a:prstGeom>
        </p:spPr>
      </p:pic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A901F-E887-4560-8A34-3FF051BC88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0883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53A901F-E887-4560-8A34-3FF051BC8842}" type="slidenum">
              <a:rPr lang="ru-RU" smtClean="0">
                <a:solidFill>
                  <a:srgbClr val="46464A"/>
                </a:solidFill>
              </a:rPr>
              <a:pPr/>
              <a:t>‹#›</a:t>
            </a:fld>
            <a:endParaRPr lang="ru-RU">
              <a:solidFill>
                <a:srgbClr val="4646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1571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A901F-E887-4560-8A34-3FF051BC88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9239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A901F-E887-4560-8A34-3FF051BC88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0713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398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A901F-E887-4560-8A34-3FF051BC88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126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88640"/>
            <a:ext cx="8718036" cy="676715"/>
          </a:xfrm>
          <a:prstGeom prst="rect">
            <a:avLst/>
          </a:prstGeom>
        </p:spPr>
      </p:pic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A561A-F75B-42EF-9ADD-7884200266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244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C0623-D37F-4B9B-A8B7-09641405F27E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A561A-F75B-42EF-9ADD-7884200266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773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C0623-D37F-4B9B-A8B7-09641405F27E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A561A-F75B-42EF-9ADD-7884200266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33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C0623-D37F-4B9B-A8B7-09641405F27E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A561A-F75B-42EF-9ADD-7884200266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275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C0623-D37F-4B9B-A8B7-09641405F27E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A561A-F75B-42EF-9ADD-7884200266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611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E47E5A-E382-4E2E-9920-0261A0E061C1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152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CF8094-E352-4659-85B1-3366A70388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901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A901F-E887-4560-8A34-3FF051BC884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31390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45C0623-D37F-4B9B-A8B7-09641405F27E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AFA561A-F75B-42EF-9ADD-788420026631}" type="slidenum">
              <a:rPr lang="ru-RU" smtClean="0"/>
              <a:t>‹#›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1520" y="188640"/>
            <a:ext cx="8718036" cy="6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718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91" r:id="rId6"/>
    <p:sldLayoutId id="2147483692" r:id="rId7"/>
    <p:sldLayoutId id="2147483693" r:id="rId8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53A901F-E887-4560-8A34-3FF051BC884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1254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37.wmf"/><Relationship Id="rId18" Type="http://schemas.openxmlformats.org/officeDocument/2006/relationships/image" Target="../media/image39.wmf"/><Relationship Id="rId3" Type="http://schemas.openxmlformats.org/officeDocument/2006/relationships/image" Target="../media/image2.png"/><Relationship Id="rId7" Type="http://schemas.openxmlformats.org/officeDocument/2006/relationships/image" Target="../media/image34.wmf"/><Relationship Id="rId12" Type="http://schemas.openxmlformats.org/officeDocument/2006/relationships/oleObject" Target="../embeddings/oleObject6.bin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38.wmf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36.wmf"/><Relationship Id="rId5" Type="http://schemas.openxmlformats.org/officeDocument/2006/relationships/image" Target="../media/image33.wmf"/><Relationship Id="rId15" Type="http://schemas.openxmlformats.org/officeDocument/2006/relationships/oleObject" Target="../embeddings/oleObject7.bin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35.wmf"/><Relationship Id="rId14" Type="http://schemas.openxmlformats.org/officeDocument/2006/relationships/image" Target="../media/image40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.png"/><Relationship Id="rId5" Type="http://schemas.openxmlformats.org/officeDocument/2006/relationships/image" Target="../media/image45.emf"/><Relationship Id="rId4" Type="http://schemas.openxmlformats.org/officeDocument/2006/relationships/image" Target="../media/image44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emf"/><Relationship Id="rId3" Type="http://schemas.openxmlformats.org/officeDocument/2006/relationships/image" Target="../media/image48.emf"/><Relationship Id="rId7" Type="http://schemas.openxmlformats.org/officeDocument/2006/relationships/image" Target="../media/image5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1.png"/><Relationship Id="rId5" Type="http://schemas.openxmlformats.org/officeDocument/2006/relationships/image" Target="../media/image50.emf"/><Relationship Id="rId10" Type="http://schemas.openxmlformats.org/officeDocument/2006/relationships/image" Target="../media/image2.png"/><Relationship Id="rId4" Type="http://schemas.openxmlformats.org/officeDocument/2006/relationships/image" Target="../media/image49.emf"/><Relationship Id="rId9" Type="http://schemas.openxmlformats.org/officeDocument/2006/relationships/image" Target="../media/image54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emf"/><Relationship Id="rId5" Type="http://schemas.openxmlformats.org/officeDocument/2006/relationships/image" Target="../media/image7.png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ln w="1905"/>
                <a:solidFill>
                  <a:srgbClr val="003E6C"/>
                </a:solidFill>
                <a:latin typeface="Times New Roman" pitchFamily="18" charset="0"/>
                <a:cs typeface="Times New Roman" pitchFamily="18" charset="0"/>
              </a:rPr>
              <a:t>Информационные технологии в системе ионосферного мониторинга и прогноза Росгидромета. Современное состояние, перспективы, проблемы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501" y="3602037"/>
            <a:ext cx="8291944" cy="242468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Авторы: </a:t>
            </a:r>
            <a:r>
              <a:rPr lang="ru-RU" b="1" dirty="0"/>
              <a:t>Н.Г. Котонаева, В.В. Михайлов,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b="1" dirty="0"/>
              <a:t>Д.В. </a:t>
            </a:r>
            <a:r>
              <a:rPr lang="ru-RU" b="1" dirty="0" err="1"/>
              <a:t>Кулямин</a:t>
            </a:r>
            <a:r>
              <a:rPr lang="ru-RU" b="1" dirty="0"/>
              <a:t>, К.Г. Цыбуля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902" y="187019"/>
            <a:ext cx="577916" cy="605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426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0061" y="241501"/>
            <a:ext cx="5614019" cy="484391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Модель 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hmF2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17" y="1106430"/>
            <a:ext cx="6557963" cy="398621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850856" y="1667250"/>
            <a:ext cx="2221027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350" dirty="0" smtClean="0">
                <a:latin typeface="Times New Roman" panose="02020603050405020304" pitchFamily="18" charset="0"/>
              </a:rPr>
              <a:t>Модель высоты максимума концентрации построена по данным </a:t>
            </a:r>
            <a:r>
              <a:rPr lang="en-US" sz="1350" dirty="0" smtClean="0">
                <a:latin typeface="Times New Roman" panose="02020603050405020304" pitchFamily="18" charset="0"/>
              </a:rPr>
              <a:t>CHAMP</a:t>
            </a:r>
            <a:r>
              <a:rPr lang="en-US" sz="1350" dirty="0">
                <a:latin typeface="Times New Roman" panose="02020603050405020304" pitchFamily="18" charset="0"/>
              </a:rPr>
              <a:t>, GRACE, </a:t>
            </a:r>
            <a:r>
              <a:rPr lang="en-US" sz="1350" dirty="0" smtClean="0">
                <a:latin typeface="Times New Roman" panose="02020603050405020304" pitchFamily="18" charset="0"/>
              </a:rPr>
              <a:t>COSMIC</a:t>
            </a:r>
            <a:endParaRPr lang="ru-RU" sz="1350" dirty="0" smtClean="0">
              <a:latin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902" y="187019"/>
            <a:ext cx="577916" cy="605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01A86-1220-4E3B-A76F-2CAE376CD0EF}" type="slidenum">
              <a:rPr lang="en-US" smtClean="0">
                <a:solidFill>
                  <a:schemeClr val="bg1"/>
                </a:solidFill>
              </a:rPr>
              <a:pPr/>
              <a:t>10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47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246" y="1139820"/>
            <a:ext cx="8581292" cy="4986051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12847" y="218714"/>
            <a:ext cx="7886700" cy="538883"/>
          </a:xfrm>
        </p:spPr>
        <p:txBody>
          <a:bodyPr>
            <a:normAutofit/>
          </a:bodyPr>
          <a:lstStyle/>
          <a:p>
            <a:r>
              <a:rPr lang="ru-RU" sz="2200" b="1" dirty="0">
                <a:solidFill>
                  <a:srgbClr val="003E6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Пример ассимиляции данных </a:t>
            </a:r>
            <a:r>
              <a:rPr lang="en-US" sz="2200" b="1" dirty="0">
                <a:solidFill>
                  <a:srgbClr val="003E6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foF2 </a:t>
            </a:r>
            <a:r>
              <a:rPr lang="ru-RU" sz="2200" b="1" dirty="0">
                <a:solidFill>
                  <a:srgbClr val="003E6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 модель </a:t>
            </a:r>
            <a:r>
              <a:rPr lang="en-US" sz="2200" b="1" dirty="0">
                <a:solidFill>
                  <a:srgbClr val="003E6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SIMP</a:t>
            </a:r>
            <a:endParaRPr lang="ru-RU" sz="2200" b="1" dirty="0">
              <a:solidFill>
                <a:srgbClr val="003E6C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631" y="151808"/>
            <a:ext cx="577916" cy="605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1213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27" y="1887584"/>
            <a:ext cx="3228975" cy="3228975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87201" y="278272"/>
            <a:ext cx="7886700" cy="538883"/>
          </a:xfrm>
        </p:spPr>
        <p:txBody>
          <a:bodyPr>
            <a:normAutofit/>
          </a:bodyPr>
          <a:lstStyle/>
          <a:p>
            <a:r>
              <a:rPr lang="ru-RU" sz="2200" b="1" dirty="0">
                <a:solidFill>
                  <a:srgbClr val="003E6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Подбор корреляционной функции для алгоритма </a:t>
            </a:r>
            <a:r>
              <a:rPr lang="ru-RU" sz="2200" b="1" dirty="0" err="1">
                <a:solidFill>
                  <a:srgbClr val="003E6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кригинга</a:t>
            </a:r>
            <a:endParaRPr lang="ru-RU" sz="2200" b="1" dirty="0">
              <a:solidFill>
                <a:srgbClr val="003E6C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039013" y="1980809"/>
                <a:ext cx="2221110" cy="5457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𝐶𝑜𝑣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)=</m:t>
                      </m:r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50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9013" y="1980809"/>
                <a:ext cx="2221110" cy="54572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/>
          <p:cNvSpPr/>
          <p:nvPr/>
        </p:nvSpPr>
        <p:spPr>
          <a:xfrm>
            <a:off x="4141707" y="3084905"/>
            <a:ext cx="44042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Карты двумерного распределения нормированных частот foF2 строятся с использованием результатов расчетов по локальным моделям путем аппроксимации методом </a:t>
            </a:r>
            <a:r>
              <a:rPr lang="ru-RU" dirty="0" err="1"/>
              <a:t>Кригинга</a:t>
            </a:r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631" y="151808"/>
            <a:ext cx="577916" cy="605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1898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мещающий номер слайда 1">
            <a:extLst>
              <a:ext uri="{FF2B5EF4-FFF2-40B4-BE49-F238E27FC236}">
                <a16:creationId xmlns:a16="http://schemas.microsoft.com/office/drawing/2014/main" id="{64AB5F65-93E0-589C-516A-9D2E2A8C3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5729037"/>
            <a:ext cx="406400" cy="273685"/>
          </a:xfrm>
        </p:spPr>
        <p:txBody>
          <a:bodyPr/>
          <a:lstStyle/>
          <a:p>
            <a:fld id="{B6F15528-21DE-4FAA-801E-634DDDAF4B2B}" type="slidenum">
              <a:rPr lang="en-US" sz="1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fld>
            <a:endParaRPr lang="en-US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38778"/>
            <a:ext cx="8126819" cy="792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2200" b="1" spc="-50" dirty="0">
                <a:solidFill>
                  <a:srgbClr val="003E6C"/>
                </a:solidFill>
                <a:latin typeface="Times New Roman" pitchFamily="18" charset="0"/>
                <a:cs typeface="Times New Roman" pitchFamily="18" charset="0"/>
              </a:rPr>
              <a:t>Ассимиляция данных наблюдений в системе ионосферного мониторинга </a:t>
            </a:r>
            <a:r>
              <a:rPr lang="en-US" sz="2200" b="1" spc="-50" dirty="0">
                <a:solidFill>
                  <a:srgbClr val="003E6C"/>
                </a:solidFill>
                <a:latin typeface="Times New Roman" pitchFamily="18" charset="0"/>
                <a:cs typeface="Times New Roman" pitchFamily="18" charset="0"/>
              </a:rPr>
              <a:t>SIMP</a:t>
            </a:r>
            <a:endParaRPr lang="ru-RU" sz="2200" b="1" spc="-50" dirty="0">
              <a:solidFill>
                <a:srgbClr val="003E6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270152"/>
            <a:ext cx="4712876" cy="26001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3751"/>
            <a:ext cx="4800600" cy="253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5045" y="3909600"/>
            <a:ext cx="3750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Карта </a:t>
            </a:r>
            <a:r>
              <a:rPr lang="en-US" dirty="0"/>
              <a:t>foF2 </a:t>
            </a:r>
            <a:r>
              <a:rPr lang="ru-RU" dirty="0"/>
              <a:t>без ассимиляции данных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24453" y="2819400"/>
            <a:ext cx="3627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Карта </a:t>
            </a:r>
            <a:r>
              <a:rPr lang="en-US" dirty="0"/>
              <a:t>foF2 </a:t>
            </a:r>
            <a:r>
              <a:rPr lang="ru-RU" dirty="0"/>
              <a:t>с ассимиляцией данных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631" y="151808"/>
            <a:ext cx="577916" cy="605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12415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7933" y="187019"/>
            <a:ext cx="8449734" cy="475767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>
                <a:solidFill>
                  <a:srgbClr val="003E6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Задачи геофизического обеспечения </a:t>
            </a: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5F92B85E-B726-4ACD-ACD3-763704E6A0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39" y="1328814"/>
            <a:ext cx="3917952" cy="22984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40" y="4165055"/>
            <a:ext cx="4078363" cy="22899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010" y="4261493"/>
            <a:ext cx="4039657" cy="23083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800" y="1340382"/>
            <a:ext cx="3981759" cy="227529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49539" y="3757805"/>
            <a:ext cx="40715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 критической частоты слоя Е(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fоE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474659" y="838674"/>
            <a:ext cx="4550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профиля электронной концентрации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87238" y="894201"/>
            <a:ext cx="26892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параметров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F2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834652" y="3692154"/>
            <a:ext cx="38306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 корректированной критической частоты слоя F2 (fоF2)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902" y="187019"/>
            <a:ext cx="577916" cy="605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21230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185" y="1078523"/>
            <a:ext cx="6744677" cy="5015696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731357" y="285808"/>
            <a:ext cx="7886700" cy="538883"/>
          </a:xfrm>
        </p:spPr>
        <p:txBody>
          <a:bodyPr>
            <a:normAutofit/>
          </a:bodyPr>
          <a:lstStyle/>
          <a:p>
            <a:r>
              <a:rPr lang="ru-RU" sz="2200" b="1" dirty="0">
                <a:solidFill>
                  <a:srgbClr val="003E6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Пример вертикальных профилей модели </a:t>
            </a:r>
            <a:r>
              <a:rPr lang="en-US" sz="2200" b="1" dirty="0">
                <a:solidFill>
                  <a:srgbClr val="003E6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SIMP</a:t>
            </a:r>
            <a:endParaRPr lang="ru-RU" sz="2200" b="1" dirty="0">
              <a:solidFill>
                <a:srgbClr val="003E6C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631" y="151808"/>
            <a:ext cx="577916" cy="605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72117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63578" y="218714"/>
            <a:ext cx="7886700" cy="538883"/>
          </a:xfrm>
        </p:spPr>
        <p:txBody>
          <a:bodyPr>
            <a:normAutofit/>
          </a:bodyPr>
          <a:lstStyle/>
          <a:p>
            <a:r>
              <a:rPr lang="ru-RU" sz="2200" b="1" dirty="0">
                <a:solidFill>
                  <a:srgbClr val="003E6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Пример коррекции </a:t>
            </a:r>
            <a:r>
              <a:rPr lang="en-US" sz="2200" b="1" dirty="0">
                <a:solidFill>
                  <a:srgbClr val="003E6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TEC </a:t>
            </a:r>
            <a:r>
              <a:rPr lang="ru-RU" sz="2200" b="1" dirty="0">
                <a:solidFill>
                  <a:srgbClr val="003E6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 помощью локальных моделей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85" y="1006807"/>
            <a:ext cx="8761046" cy="4970976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631" y="151808"/>
            <a:ext cx="577916" cy="605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96256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76" y="1124744"/>
            <a:ext cx="8604448" cy="4956384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90080" y="238420"/>
            <a:ext cx="7843912" cy="519177"/>
          </a:xfrm>
        </p:spPr>
        <p:txBody>
          <a:bodyPr>
            <a:normAutofit/>
          </a:bodyPr>
          <a:lstStyle/>
          <a:p>
            <a:r>
              <a:rPr lang="ru-RU" sz="2200" b="1" dirty="0">
                <a:solidFill>
                  <a:srgbClr val="003E6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Ассимиляция спутниковых измерений (Космос</a:t>
            </a:r>
            <a:r>
              <a:rPr lang="en-US" sz="2200" b="1" dirty="0">
                <a:solidFill>
                  <a:srgbClr val="003E6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-1809</a:t>
            </a:r>
            <a:r>
              <a:rPr lang="ru-RU" sz="2200" b="1" dirty="0">
                <a:solidFill>
                  <a:srgbClr val="003E6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631" y="151808"/>
            <a:ext cx="577916" cy="605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6905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305" y="264090"/>
            <a:ext cx="49371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A901F-E887-4560-8A34-3FF051BC8842}" type="slidenum">
              <a:rPr lang="ru-RU" smtClean="0"/>
              <a:t>18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890782" y="842773"/>
            <a:ext cx="425321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наивысшей частоты радиоизлучения, на которой существует наклонное распространение радиоволн между заданными пунктами (МПЧ), частоты радиоизлучения ниже максимальной применимой частоты, на которой может осуществляться устойчивая радиосвязь в определенных геофизических условиях (ОРЧ)  и наименьшей применимой частоты (НПЧ), определяемой из условия получения в некоторой точке пространства достаточной для приёма напряжённости поля,  для конкретного времени для заданной  линий связи.</a:t>
            </a:r>
          </a:p>
          <a:p>
            <a:pPr lvl="0" algn="just"/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Расчет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суточного хода МПЧ, ОРЧ, НПЧ и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МПЧ_Еs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(спорадического слоя)  с произвольным шагом по времени для произвольной выбранной линии связи из базы данных (БД)</a:t>
            </a:r>
          </a:p>
          <a:p>
            <a:pPr lvl="0" algn="just"/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	Расчет амплитудно-частотной (АЧХ), дистанционно-частотной (ДЧХ) и угловой    частотной (УЧХ) характеристик для заданной линии связи, а также памяти канала связи на сетке частот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D:\скрины работы\18.bmp"/>
          <p:cNvPicPr>
            <a:picLocks noChangeAspect="1" noChangeArrowheads="1"/>
          </p:cNvPicPr>
          <p:nvPr/>
        </p:nvPicPr>
        <p:blipFill rotWithShape="1">
          <a:blip r:embed="rId3" cstate="print"/>
          <a:srcRect b="4460"/>
          <a:stretch/>
        </p:blipFill>
        <p:spPr bwMode="auto">
          <a:xfrm>
            <a:off x="95119" y="883862"/>
            <a:ext cx="4795093" cy="2499919"/>
          </a:xfrm>
          <a:prstGeom prst="rect">
            <a:avLst/>
          </a:prstGeom>
          <a:noFill/>
        </p:spPr>
      </p:pic>
      <p:pic>
        <p:nvPicPr>
          <p:cNvPr id="9" name="Picture 2" descr="D:\скрины работы\9.bmp"/>
          <p:cNvPicPr>
            <a:picLocks noChangeAspect="1" noChangeArrowheads="1"/>
          </p:cNvPicPr>
          <p:nvPr/>
        </p:nvPicPr>
        <p:blipFill rotWithShape="1">
          <a:blip r:embed="rId4" cstate="print"/>
          <a:srcRect b="3074"/>
          <a:stretch/>
        </p:blipFill>
        <p:spPr bwMode="auto">
          <a:xfrm>
            <a:off x="95119" y="3722335"/>
            <a:ext cx="4794523" cy="2543313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39242" y="3383781"/>
            <a:ext cx="45187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Суточный ход МПЧ, ОРЧ, НПЧ</a:t>
            </a:r>
            <a:endParaRPr lang="ru-RU" sz="1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25485" y="5809396"/>
            <a:ext cx="24325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АЧХ линии связи</a:t>
            </a:r>
            <a:endParaRPr lang="ru-RU" sz="1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9242" y="170820"/>
            <a:ext cx="7355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 w="1905"/>
                <a:solidFill>
                  <a:srgbClr val="003E6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Расчет </a:t>
            </a:r>
            <a:r>
              <a:rPr lang="ru-RU" sz="2400" b="1" dirty="0" err="1">
                <a:ln w="1905"/>
                <a:solidFill>
                  <a:srgbClr val="003E6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радиополей</a:t>
            </a:r>
            <a:r>
              <a:rPr lang="ru-RU" sz="2400" b="1" dirty="0">
                <a:ln w="1905"/>
                <a:solidFill>
                  <a:srgbClr val="003E6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для </a:t>
            </a:r>
            <a:r>
              <a:rPr lang="ru-RU" altLang="ru-RU" sz="2400" b="1" dirty="0">
                <a:ln w="1905"/>
                <a:solidFill>
                  <a:srgbClr val="003E6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организации радиосвязи</a:t>
            </a:r>
            <a:endParaRPr lang="ru-RU" sz="2400" b="1" dirty="0">
              <a:ln w="1905"/>
              <a:solidFill>
                <a:srgbClr val="003E6C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902" y="187019"/>
            <a:ext cx="577916" cy="605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842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2A40C7-B7E4-46A3-98D5-4413E3A78E7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237" y="981919"/>
            <a:ext cx="4001045" cy="274191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63" y="911420"/>
            <a:ext cx="4060786" cy="276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63" y="3723836"/>
            <a:ext cx="4065675" cy="25501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336849" y="46002"/>
            <a:ext cx="8847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 w="1905"/>
                <a:solidFill>
                  <a:srgbClr val="003E6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Расчет </a:t>
            </a:r>
            <a:r>
              <a:rPr lang="ru-RU" sz="2400" b="1" dirty="0" err="1">
                <a:ln w="1905"/>
                <a:solidFill>
                  <a:srgbClr val="003E6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радиополей</a:t>
            </a:r>
            <a:r>
              <a:rPr lang="ru-RU" sz="2400" b="1" dirty="0">
                <a:ln w="1905"/>
                <a:solidFill>
                  <a:srgbClr val="003E6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для </a:t>
            </a:r>
            <a:r>
              <a:rPr lang="ru-RU" altLang="ru-RU" sz="2400" b="1" dirty="0">
                <a:ln w="1905"/>
                <a:solidFill>
                  <a:srgbClr val="003E6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организации радиосвязи</a:t>
            </a:r>
            <a:endParaRPr lang="ru-RU" sz="2400" b="1" dirty="0">
              <a:ln w="1905"/>
              <a:solidFill>
                <a:srgbClr val="003E6C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631" y="151808"/>
            <a:ext cx="577916" cy="605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883" y="3837196"/>
            <a:ext cx="3743664" cy="2418231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4691521" y="6273225"/>
            <a:ext cx="44524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Верификация работы программного комплекса на примере трассы Хабаровск – Торы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794797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4667" y="159229"/>
            <a:ext cx="8382000" cy="61123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Зоны корреляции ионосферных наблюдательных средств российского наблюдательного сегмента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</a:t>
            </a:fld>
            <a:endParaRPr lang="en-US"/>
          </a:p>
        </p:txBody>
      </p:sp>
      <p:sp>
        <p:nvSpPr>
          <p:cNvPr id="4" name="Прямоугольник 3"/>
          <p:cNvSpPr/>
          <p:nvPr/>
        </p:nvSpPr>
        <p:spPr>
          <a:xfrm>
            <a:off x="0" y="1484808"/>
            <a:ext cx="883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Наличие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93" y="1505323"/>
            <a:ext cx="8515350" cy="439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084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0820" y="212149"/>
            <a:ext cx="7543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spc="-5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Верификация работы программного комплекса на примере трассы </a:t>
            </a:r>
            <a:endParaRPr lang="ru-RU" b="1" spc="-50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+mj-cs"/>
            </a:endParaRPr>
          </a:p>
          <a:p>
            <a:pPr algn="ctr"/>
            <a:r>
              <a:rPr lang="ru-RU" b="1" spc="-5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Кипр – Санкт-Петербург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575" y="212149"/>
            <a:ext cx="55786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283575" y="6459786"/>
            <a:ext cx="648154" cy="365125"/>
          </a:xfrm>
        </p:spPr>
        <p:txBody>
          <a:bodyPr/>
          <a:lstStyle/>
          <a:p>
            <a:fld id="{653A901F-E887-4560-8A34-3FF051BC8842}" type="slidenum">
              <a:rPr lang="ru-RU" smtClean="0"/>
              <a:t>20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28598" y="1498822"/>
            <a:ext cx="24435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Среднеквадратичная ошибка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расчетов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ПК </a:t>
            </a:r>
            <a: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QRG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модели 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 2 c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усвоением данных</a:t>
            </a:r>
          </a:p>
          <a:p>
            <a:pPr lvl="0" algn="ctr"/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519539" y="2714631"/>
                <a:ext cx="215264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6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ru-RU" sz="160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ост </m:t>
                          </m:r>
                          <m:r>
                            <a:rPr lang="ru-RU" sz="16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𝑆𝐼𝑀𝑃</m:t>
                          </m:r>
                          <m:r>
                            <a:rPr lang="ru-RU" sz="160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sz="1600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16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0,89</m:t>
                      </m:r>
                      <m:r>
                        <a:rPr lang="ru-RU" sz="1600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МГ</m:t>
                      </m:r>
                      <m:r>
                        <a:rPr lang="ru-RU" sz="16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ц</m:t>
                      </m:r>
                    </m:oMath>
                  </m:oMathPara>
                </a14:m>
                <a:endParaRPr lang="ru-RU" sz="1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539" y="2714631"/>
                <a:ext cx="2152641" cy="33855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Рисунок 1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066" y="1359324"/>
            <a:ext cx="5427663" cy="304916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7935" y="3755666"/>
            <a:ext cx="31312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Относительная ошибка прогноза МПЧ составила 4,95 %.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37452" y="4786226"/>
            <a:ext cx="33732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Коэффициент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линейной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корреляции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3610748" y="4792092"/>
                <a:ext cx="1262845" cy="3912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</m:sSub>
                      <m:r>
                        <a:rPr lang="ru-RU" i="0">
                          <a:latin typeface="Cambria Math" panose="02040503050406030204" pitchFamily="18" charset="0"/>
                        </a:rPr>
                        <m:t>=0,99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0748" y="4792092"/>
                <a:ext cx="1262845" cy="391261"/>
              </a:xfrm>
              <a:prstGeom prst="rect">
                <a:avLst/>
              </a:prstGeom>
              <a:blipFill rotWithShape="0">
                <a:blip r:embed="rId5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Прямоугольник 8"/>
          <p:cNvSpPr/>
          <p:nvPr/>
        </p:nvSpPr>
        <p:spPr>
          <a:xfrm>
            <a:off x="386180" y="5163598"/>
            <a:ext cx="65650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Вывод: расчеты МПЧ обладают весьма высокой частотой связи по шкале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Чедокка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натурными данными МПЧ 1F2.</a:t>
            </a:r>
          </a:p>
        </p:txBody>
      </p:sp>
    </p:spTree>
    <p:extLst>
      <p:ext uri="{BB962C8B-B14F-4D97-AF65-F5344CB8AC3E}">
        <p14:creationId xmlns:p14="http://schemas.microsoft.com/office/powerpoint/2010/main" val="411863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0059" y="0"/>
            <a:ext cx="745781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spc="-50" dirty="0">
                <a:solidFill>
                  <a:srgbClr val="003E6C"/>
                </a:solidFill>
                <a:latin typeface="Times New Roman" pitchFamily="18" charset="0"/>
                <a:cs typeface="Times New Roman" pitchFamily="18" charset="0"/>
              </a:rPr>
              <a:t>ФНТП в области экологического развития Российской Федерации и климатических изменений на 2021- 2030 годы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631" y="151808"/>
            <a:ext cx="577916" cy="605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05817" y="4628355"/>
            <a:ext cx="83470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Частная задача. Создание Модели ионосферы с системой усвоения данных реализованная в составе модели Земной системы ИВМ РАН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05817" y="2272933"/>
            <a:ext cx="80555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Общая задача: Создание версии модели Земной системы совместно с блоком динамики деятельного слоя суши, блоками атмосферного и океанического пограничного слоя, блоком моделирования биохимии океана, блоком расчета углеродного цикла, моделью атмосферной химии, моделью ионосферы Земли и моделью глобальной электрической цепи, разрабатываемыми организациями-партнерами.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05817" y="1053600"/>
            <a:ext cx="82012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Мероприятие 1. «Усовершенствование глобальной модели Земной системы мирового уровня для исследовательских целей и сценарного прогнозирования климатических изменений».</a:t>
            </a:r>
          </a:p>
        </p:txBody>
      </p:sp>
    </p:spTree>
    <p:extLst>
      <p:ext uri="{BB962C8B-B14F-4D97-AF65-F5344CB8AC3E}">
        <p14:creationId xmlns:p14="http://schemas.microsoft.com/office/powerpoint/2010/main" val="16104053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202842" y="41335"/>
            <a:ext cx="8372905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003E6C"/>
                </a:solidFill>
                <a:latin typeface="Times New Roman" pitchFamily="18" charset="0"/>
                <a:cs typeface="Times New Roman" pitchFamily="18" charset="0"/>
              </a:rPr>
              <a:t>Модели общей циркуляции атмосферы и ионосферы Земли</a:t>
            </a:r>
          </a:p>
          <a:p>
            <a:pPr algn="ctr"/>
            <a:r>
              <a:rPr lang="ru-RU" sz="2200" b="1" dirty="0">
                <a:solidFill>
                  <a:srgbClr val="003E6C"/>
                </a:solidFill>
                <a:latin typeface="Times New Roman" pitchFamily="18" charset="0"/>
                <a:cs typeface="Times New Roman" pitchFamily="18" charset="0"/>
              </a:rPr>
              <a:t>(тропосфера-стратосфера-мезосфера-термосфера и ионосфера)</a:t>
            </a:r>
          </a:p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120" y="207801"/>
            <a:ext cx="577916" cy="605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8">
            <a:extLst>
              <a:ext uri="{FF2B5EF4-FFF2-40B4-BE49-F238E27FC236}">
                <a16:creationId xmlns:a16="http://schemas.microsoft.com/office/drawing/2014/main" id="{48DAB062-0114-E926-0CD9-B5149F044E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562" y="1113692"/>
            <a:ext cx="8928992" cy="5257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GB"/>
            </a:defPPr>
            <a:lvl1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 kern="1200">
                <a:solidFill>
                  <a:schemeClr val="bg1"/>
                </a:solidFill>
                <a:latin typeface="Arial" charset="0"/>
                <a:ea typeface="ＭＳ Ｐゴシック" pitchFamily="48" charset="-128"/>
                <a:cs typeface="+mn-cs"/>
              </a:defRPr>
            </a:lvl1pPr>
            <a:lvl2pPr marL="4572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 kern="1200">
                <a:solidFill>
                  <a:schemeClr val="bg1"/>
                </a:solidFill>
                <a:latin typeface="Arial" charset="0"/>
                <a:ea typeface="ＭＳ Ｐゴシック" pitchFamily="48" charset="-128"/>
                <a:cs typeface="+mn-cs"/>
              </a:defRPr>
            </a:lvl2pPr>
            <a:lvl3pPr marL="9144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 kern="1200">
                <a:solidFill>
                  <a:schemeClr val="bg1"/>
                </a:solidFill>
                <a:latin typeface="Arial" charset="0"/>
                <a:ea typeface="ＭＳ Ｐゴシック" pitchFamily="48" charset="-128"/>
                <a:cs typeface="+mn-cs"/>
              </a:defRPr>
            </a:lvl3pPr>
            <a:lvl4pPr marL="1371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 kern="1200">
                <a:solidFill>
                  <a:schemeClr val="bg1"/>
                </a:solidFill>
                <a:latin typeface="Arial" charset="0"/>
                <a:ea typeface="ＭＳ Ｐゴシック" pitchFamily="48" charset="-128"/>
                <a:cs typeface="+mn-cs"/>
              </a:defRPr>
            </a:lvl4pPr>
            <a:lvl5pPr marL="18288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 kern="1200">
                <a:solidFill>
                  <a:schemeClr val="bg1"/>
                </a:solidFill>
                <a:latin typeface="Arial" charset="0"/>
                <a:ea typeface="ＭＳ Ｐゴシック" pitchFamily="48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pitchFamily="48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pitchFamily="48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pitchFamily="48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pitchFamily="48" charset="-128"/>
                <a:cs typeface="+mn-cs"/>
              </a:defRPr>
            </a:lvl9pPr>
          </a:lstStyle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задачи: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современных численных моделей климата и общей циркуляции атмосферы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ИВМ РАН с включением все более верхних слоев атмосферы.</a:t>
            </a:r>
          </a:p>
          <a:p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Конечной целью является реализация разработок моделей верхней атмосферы и ионосферы в рамках единой комплексной модели Земной системы (0-500 км).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Особое внимание на каждом этапе разработок уделяется точности и эффективности используемых методов.</a:t>
            </a:r>
          </a:p>
          <a:p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Цели: исследование фундаментальных проблем:</a:t>
            </a:r>
          </a:p>
          <a:p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Динамическое взаимодействие верхних и нижних слоев атмосферы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Эффекты наблюдаемых и возможных будущих изменений климата в верхней атмосфере и ионосфере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Солнечно-земные связи</a:t>
            </a:r>
            <a:endParaRPr lang="en-US" sz="2000" dirty="0">
              <a:solidFill>
                <a:srgbClr val="003E6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139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52763" y="119871"/>
            <a:ext cx="8766575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200" b="1" dirty="0">
                <a:solidFill>
                  <a:srgbClr val="003E6C"/>
                </a:solidFill>
                <a:latin typeface="Times New Roman" pitchFamily="18" charset="0"/>
                <a:cs typeface="Times New Roman" pitchFamily="18" charset="0"/>
              </a:rPr>
              <a:t>Модель общей циркуляции атмосферы </a:t>
            </a:r>
          </a:p>
          <a:p>
            <a:pPr algn="ctr"/>
            <a:r>
              <a:rPr lang="ru-RU" sz="2200" b="1" dirty="0">
                <a:solidFill>
                  <a:srgbClr val="003E6C"/>
                </a:solidFill>
                <a:latin typeface="Times New Roman" pitchFamily="18" charset="0"/>
                <a:cs typeface="Times New Roman" pitchFamily="18" charset="0"/>
              </a:rPr>
              <a:t>и нижней ионосферы INMAIM (0-130 км)</a:t>
            </a:r>
          </a:p>
          <a:p>
            <a:pPr algn="ctr"/>
            <a:r>
              <a:rPr lang="ru-RU" sz="2200" b="1" dirty="0">
                <a:solidFill>
                  <a:srgbClr val="003E6C"/>
                </a:solidFill>
                <a:latin typeface="Times New Roman" pitchFamily="18" charset="0"/>
                <a:cs typeface="Times New Roman" pitchFamily="18" charset="0"/>
              </a:rPr>
              <a:t>Методы и подходы	</a:t>
            </a:r>
          </a:p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120" y="207801"/>
            <a:ext cx="577916" cy="605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A3E12660-5BCB-1376-902B-3739A3DB6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7504" y="56270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endParaRPr lang="ru-RU" altLang="ru-RU" sz="240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0868170-6E4C-7EE7-448C-325161885F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7504" y="56270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endParaRPr lang="ru-RU" altLang="ru-RU" sz="2400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54715C29-342B-C46A-0DB6-40A4A84BF7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7504" y="56270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endParaRPr lang="ru-RU" altLang="ru-RU" sz="2400"/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D00CCF99-9461-1A15-02A8-A585729AD3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7504" y="56270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endParaRPr lang="ru-RU" altLang="ru-RU" sz="2400"/>
          </a:p>
        </p:txBody>
      </p:sp>
      <p:sp>
        <p:nvSpPr>
          <p:cNvPr id="9" name="Rectangle 15">
            <a:extLst>
              <a:ext uri="{FF2B5EF4-FFF2-40B4-BE49-F238E27FC236}">
                <a16:creationId xmlns:a16="http://schemas.microsoft.com/office/drawing/2014/main" id="{73962164-1315-DEB6-54A2-BE72EB8004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7504" y="56270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endParaRPr lang="ru-RU" altLang="ru-RU" sz="2400"/>
          </a:p>
        </p:txBody>
      </p:sp>
      <p:sp>
        <p:nvSpPr>
          <p:cNvPr id="10" name="Rectangle 17">
            <a:extLst>
              <a:ext uri="{FF2B5EF4-FFF2-40B4-BE49-F238E27FC236}">
                <a16:creationId xmlns:a16="http://schemas.microsoft.com/office/drawing/2014/main" id="{2FB6507C-99C2-6710-8390-6DE7B1DFAC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7504" y="56270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endParaRPr lang="ru-RU" altLang="ru-RU" sz="2400"/>
          </a:p>
        </p:txBody>
      </p:sp>
      <p:sp>
        <p:nvSpPr>
          <p:cNvPr id="11" name="Rectangle 19">
            <a:extLst>
              <a:ext uri="{FF2B5EF4-FFF2-40B4-BE49-F238E27FC236}">
                <a16:creationId xmlns:a16="http://schemas.microsoft.com/office/drawing/2014/main" id="{645E810E-2C69-1BF8-13B5-999757F318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7504" y="56270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endParaRPr lang="ru-RU" altLang="ru-RU" sz="2400"/>
          </a:p>
        </p:txBody>
      </p:sp>
      <p:sp>
        <p:nvSpPr>
          <p:cNvPr id="12" name="Rectangle 21">
            <a:extLst>
              <a:ext uri="{FF2B5EF4-FFF2-40B4-BE49-F238E27FC236}">
                <a16:creationId xmlns:a16="http://schemas.microsoft.com/office/drawing/2014/main" id="{3F09EE87-CA4B-B7E0-42D3-50B42900AD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7504" y="56270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endParaRPr lang="ru-RU" altLang="ru-RU" sz="2400"/>
          </a:p>
        </p:txBody>
      </p:sp>
      <p:sp>
        <p:nvSpPr>
          <p:cNvPr id="13" name="Rectangle 34">
            <a:extLst>
              <a:ext uri="{FF2B5EF4-FFF2-40B4-BE49-F238E27FC236}">
                <a16:creationId xmlns:a16="http://schemas.microsoft.com/office/drawing/2014/main" id="{75697570-6F13-996B-3CD4-3831AAC394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7504" y="56270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endParaRPr lang="ru-RU" altLang="ru-RU" sz="2400"/>
          </a:p>
        </p:txBody>
      </p:sp>
      <p:sp>
        <p:nvSpPr>
          <p:cNvPr id="14" name="Rectangle 36">
            <a:extLst>
              <a:ext uri="{FF2B5EF4-FFF2-40B4-BE49-F238E27FC236}">
                <a16:creationId xmlns:a16="http://schemas.microsoft.com/office/drawing/2014/main" id="{5FFE4C85-5701-CA9E-36FE-6DA417682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7504" y="56270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endParaRPr lang="ru-RU" altLang="ru-RU" sz="2400"/>
          </a:p>
        </p:txBody>
      </p:sp>
      <p:graphicFrame>
        <p:nvGraphicFramePr>
          <p:cNvPr id="15" name="Объект 4">
            <a:extLst>
              <a:ext uri="{FF2B5EF4-FFF2-40B4-BE49-F238E27FC236}">
                <a16:creationId xmlns:a16="http://schemas.microsoft.com/office/drawing/2014/main" id="{FB927A55-740B-4256-98E2-8C0693703ED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16824" y="3631668"/>
          <a:ext cx="1296988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7" name="Equation" r:id="rId4" imgW="1117115" imgH="393529" progId="Equation.DSMT4">
                  <p:embed/>
                </p:oleObj>
              </mc:Choice>
              <mc:Fallback>
                <p:oleObj name="Equation" r:id="rId4" imgW="1117115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6824" y="3631668"/>
                        <a:ext cx="1296988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38">
            <a:extLst>
              <a:ext uri="{FF2B5EF4-FFF2-40B4-BE49-F238E27FC236}">
                <a16:creationId xmlns:a16="http://schemas.microsoft.com/office/drawing/2014/main" id="{DABBADA4-D33A-7D9F-1C2E-1F5BFA5F9F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7504" y="56270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endParaRPr lang="ru-RU" altLang="ru-RU" sz="2400"/>
          </a:p>
        </p:txBody>
      </p:sp>
      <p:sp>
        <p:nvSpPr>
          <p:cNvPr id="17" name="Rectangle 43">
            <a:extLst>
              <a:ext uri="{FF2B5EF4-FFF2-40B4-BE49-F238E27FC236}">
                <a16:creationId xmlns:a16="http://schemas.microsoft.com/office/drawing/2014/main" id="{0E0B575F-0386-AC8C-3167-F91682C8F4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7504" y="56270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endParaRPr lang="ru-RU" altLang="ru-RU" sz="2400"/>
          </a:p>
        </p:txBody>
      </p:sp>
      <p:sp>
        <p:nvSpPr>
          <p:cNvPr id="18" name="Прямоугольник 16">
            <a:extLst>
              <a:ext uri="{FF2B5EF4-FFF2-40B4-BE49-F238E27FC236}">
                <a16:creationId xmlns:a16="http://schemas.microsoft.com/office/drawing/2014/main" id="{9919C54C-89D0-5133-940D-A8B64A80AD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4187" y="3703676"/>
            <a:ext cx="41448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Перенос влаги и примесей</a:t>
            </a:r>
          </a:p>
          <a:p>
            <a:pPr marL="285750" indent="-285750">
              <a:buFontTx/>
              <a:buChar char="-"/>
              <a:defRPr/>
            </a:pPr>
            <a:endParaRPr lang="ru-RU" sz="1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6">
            <a:extLst>
              <a:ext uri="{FF2B5EF4-FFF2-40B4-BE49-F238E27FC236}">
                <a16:creationId xmlns:a16="http://schemas.microsoft.com/office/drawing/2014/main" id="{5BEEB42C-C01B-326A-8DBF-D628899594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954" y="1084379"/>
            <a:ext cx="4655233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ru-RU" alt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Регулярная горизонтальная сетка </a:t>
            </a:r>
          </a:p>
          <a:p>
            <a:pPr>
              <a:buFontTx/>
              <a:buNone/>
            </a:pPr>
            <a:r>
              <a:rPr lang="ru-RU" alt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(с шагами 2° по широте и 2.5° по долготе)</a:t>
            </a:r>
          </a:p>
          <a:p>
            <a:pPr>
              <a:buFontTx/>
              <a:buNone/>
            </a:pPr>
            <a:r>
              <a:rPr lang="ru-RU" alt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86 вертикальных уровней </a:t>
            </a:r>
          </a:p>
          <a:p>
            <a:pPr>
              <a:buFontTx/>
              <a:buNone/>
            </a:pPr>
            <a:r>
              <a:rPr lang="ru-RU" altLang="ru-RU" sz="1400" dirty="0"/>
              <a:t>Включает: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1400" dirty="0"/>
              <a:t>Параметризация турбулентных процессов в пограничном слое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1400" dirty="0"/>
              <a:t>Параметризация взаимодействия с поверхностью Земли</a:t>
            </a:r>
          </a:p>
          <a:p>
            <a:r>
              <a:rPr lang="ru-RU" altLang="ru-RU" sz="1200" b="0" dirty="0"/>
              <a:t>	процессы </a:t>
            </a:r>
            <a:r>
              <a:rPr lang="ru-RU" altLang="ru-RU" sz="1200" b="0" dirty="0" err="1"/>
              <a:t>тепловлагопереноса</a:t>
            </a:r>
            <a:r>
              <a:rPr lang="ru-RU" altLang="ru-RU" sz="1200" b="0" dirty="0"/>
              <a:t> в почве и 	растительности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1400" dirty="0"/>
              <a:t>Параметризации воздействия мелкомасштабных гравитационных волн</a:t>
            </a:r>
          </a:p>
          <a:p>
            <a:pPr lvl="1" indent="0"/>
            <a:r>
              <a:rPr lang="ru-RU" altLang="ru-RU" sz="1200" b="0" dirty="0"/>
              <a:t>орографическое гравитационно-волновое сопротивление в тропосфере</a:t>
            </a:r>
          </a:p>
          <a:p>
            <a:pPr lvl="1" indent="0"/>
            <a:r>
              <a:rPr lang="ru-RU" altLang="ru-RU" sz="1200" b="0" dirty="0"/>
              <a:t>обрушение </a:t>
            </a:r>
            <a:r>
              <a:rPr lang="ru-RU" altLang="ru-RU" sz="1200" b="0" dirty="0" err="1"/>
              <a:t>неорографических</a:t>
            </a:r>
            <a:r>
              <a:rPr lang="ru-RU" altLang="ru-RU" sz="1200" b="0" dirty="0"/>
              <a:t> гравитационных волн (волновое сопротивление и  турбулентная диффузия) в верхней атмосфере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1400" dirty="0"/>
              <a:t>Радиационный блок </a:t>
            </a:r>
            <a:r>
              <a:rPr lang="ru-RU" altLang="ru-RU" sz="1200" b="0" dirty="0"/>
              <a:t>(поглощение солнечного излучения, рассеивание, тепловое излучение атмосферы)</a:t>
            </a:r>
          </a:p>
          <a:p>
            <a:r>
              <a:rPr lang="ru-RU" altLang="ru-RU" sz="1400" dirty="0"/>
              <a:t>поглотители: </a:t>
            </a:r>
            <a:r>
              <a:rPr lang="ru-RU" altLang="ru-RU" sz="1400" dirty="0">
                <a:solidFill>
                  <a:srgbClr val="C00000"/>
                </a:solidFill>
              </a:rPr>
              <a:t>облачность</a:t>
            </a:r>
            <a:r>
              <a:rPr lang="ru-RU" altLang="ru-RU" sz="1400" dirty="0"/>
              <a:t>, </a:t>
            </a:r>
            <a:r>
              <a:rPr lang="ru-RU" altLang="ru-RU" sz="1400" dirty="0">
                <a:solidFill>
                  <a:srgbClr val="C00000"/>
                </a:solidFill>
              </a:rPr>
              <a:t>аэрозоли</a:t>
            </a:r>
            <a:r>
              <a:rPr lang="ru-RU" altLang="ru-RU" sz="1400" dirty="0"/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Параметризации глубокой и мелкой конвекции, конденсации и испарения</a:t>
            </a:r>
            <a:endParaRPr lang="ru-RU" altLang="ru-RU" sz="1400" dirty="0"/>
          </a:p>
        </p:txBody>
      </p:sp>
      <p:graphicFrame>
        <p:nvGraphicFramePr>
          <p:cNvPr id="20" name="Объект 19">
            <a:extLst>
              <a:ext uri="{FF2B5EF4-FFF2-40B4-BE49-F238E27FC236}">
                <a16:creationId xmlns:a16="http://schemas.microsoft.com/office/drawing/2014/main" id="{F7A112E3-BD83-DB25-5E73-DF102B44431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74175" y="5912389"/>
          <a:ext cx="4995421" cy="254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8" name="Equation" r:id="rId6" imgW="4749480" imgH="241200" progId="Equation.DSMT4">
                  <p:embed/>
                </p:oleObj>
              </mc:Choice>
              <mc:Fallback>
                <p:oleObj name="Equation" r:id="rId6" imgW="47494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4175" y="5912389"/>
                        <a:ext cx="4995421" cy="2545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Объект 20">
            <a:extLst>
              <a:ext uri="{FF2B5EF4-FFF2-40B4-BE49-F238E27FC236}">
                <a16:creationId xmlns:a16="http://schemas.microsoft.com/office/drawing/2014/main" id="{1C42459C-2348-1000-4446-11132B64B1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30219" y="6138674"/>
          <a:ext cx="7283009" cy="249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9" name="Equation" r:id="rId8" imgW="6527520" imgH="228600" progId="Equation.DSMT4">
                  <p:embed/>
                </p:oleObj>
              </mc:Choice>
              <mc:Fallback>
                <p:oleObj name="Equation" r:id="rId8" imgW="65275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0219" y="6138674"/>
                        <a:ext cx="7283009" cy="2499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Объект 21">
            <a:extLst>
              <a:ext uri="{FF2B5EF4-FFF2-40B4-BE49-F238E27FC236}">
                <a16:creationId xmlns:a16="http://schemas.microsoft.com/office/drawing/2014/main" id="{92973AE9-706D-1639-CD60-5E6400C703A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66703" y="5670822"/>
          <a:ext cx="4602893" cy="2446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" name="Equation" r:id="rId10" imgW="3924000" imgH="203040" progId="Equation.DSMT4">
                  <p:embed/>
                </p:oleObj>
              </mc:Choice>
              <mc:Fallback>
                <p:oleObj name="Equation" r:id="rId10" imgW="39240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6703" y="5670822"/>
                        <a:ext cx="4602893" cy="2446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Объект 22">
            <a:extLst>
              <a:ext uri="{FF2B5EF4-FFF2-40B4-BE49-F238E27FC236}">
                <a16:creationId xmlns:a16="http://schemas.microsoft.com/office/drawing/2014/main" id="{068577C6-067C-CDDC-475D-10D3794DBDF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16625" y="5402675"/>
          <a:ext cx="3312368" cy="288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1" name="Equation" r:id="rId12" imgW="2336760" imgH="203040" progId="Equation.DSMT4">
                  <p:embed/>
                </p:oleObj>
              </mc:Choice>
              <mc:Fallback>
                <p:oleObj name="Equation" r:id="rId12" imgW="23367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6625" y="5402675"/>
                        <a:ext cx="3312368" cy="2880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" name="Picture 32">
            <a:extLst>
              <a:ext uri="{FF2B5EF4-FFF2-40B4-BE49-F238E27FC236}">
                <a16:creationId xmlns:a16="http://schemas.microsoft.com/office/drawing/2014/main" id="{F81D6AD9-D65C-DC4A-6BA0-0E837A032A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597"/>
          <a:stretch/>
        </p:blipFill>
        <p:spPr bwMode="auto">
          <a:xfrm>
            <a:off x="3197659" y="5083388"/>
            <a:ext cx="2304256" cy="278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Прямоугольник 16">
            <a:extLst>
              <a:ext uri="{FF2B5EF4-FFF2-40B4-BE49-F238E27FC236}">
                <a16:creationId xmlns:a16="http://schemas.microsoft.com/office/drawing/2014/main" id="{ED979CED-08D3-7B18-19CA-65A7F0C27E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954" y="5912389"/>
            <a:ext cx="2940914" cy="56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1400" dirty="0"/>
              <a:t>Параметризация облачности</a:t>
            </a:r>
          </a:p>
          <a:p>
            <a:pPr>
              <a:buFontTx/>
              <a:buNone/>
            </a:pPr>
            <a:endParaRPr lang="ru-RU" altLang="ru-RU" sz="1400" dirty="0"/>
          </a:p>
        </p:txBody>
      </p:sp>
      <p:graphicFrame>
        <p:nvGraphicFramePr>
          <p:cNvPr id="26" name="Объект 25">
            <a:extLst>
              <a:ext uri="{FF2B5EF4-FFF2-40B4-BE49-F238E27FC236}">
                <a16:creationId xmlns:a16="http://schemas.microsoft.com/office/drawing/2014/main" id="{A79937B3-47B1-01F5-F736-1D905A3A890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49474" y="1133844"/>
          <a:ext cx="4214232" cy="2396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2" name="Equation" r:id="rId15" imgW="4178160" imgH="2374560" progId="Equation.DSMT4">
                  <p:embed/>
                </p:oleObj>
              </mc:Choice>
              <mc:Fallback>
                <p:oleObj name="Equation" r:id="rId15" imgW="4178160" imgH="237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9474" y="1133844"/>
                        <a:ext cx="4214232" cy="23968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D144929-07AB-7115-2FE3-4214B9A46B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1291" y="4434092"/>
            <a:ext cx="292557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Перенос малых составляющих –пассивной примеси</a:t>
            </a:r>
          </a:p>
          <a:p>
            <a:pPr marL="285750" indent="-285750">
              <a:buFontTx/>
              <a:buChar char="-"/>
              <a:defRPr/>
            </a:pPr>
            <a:endParaRPr lang="ru-RU" sz="1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8" name="Объект 27">
            <a:extLst>
              <a:ext uri="{FF2B5EF4-FFF2-40B4-BE49-F238E27FC236}">
                <a16:creationId xmlns:a16="http://schemas.microsoft.com/office/drawing/2014/main" id="{C1844BA5-D291-0002-EBFB-EBC8F2AE0CB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10909" y="4337882"/>
          <a:ext cx="1489075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3" name="Equation" r:id="rId17" imgW="1282680" imgH="431640" progId="Equation.DSMT4">
                  <p:embed/>
                </p:oleObj>
              </mc:Choice>
              <mc:Fallback>
                <p:oleObj name="Equation" r:id="rId17" imgW="12826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0909" y="4337882"/>
                        <a:ext cx="1489075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8553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2754" y="119871"/>
            <a:ext cx="8983742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200" b="1" dirty="0">
                <a:solidFill>
                  <a:srgbClr val="003E6C"/>
                </a:solidFill>
                <a:latin typeface="Times New Roman" pitchFamily="18" charset="0"/>
                <a:cs typeface="Times New Roman" pitchFamily="18" charset="0"/>
              </a:rPr>
              <a:t>Модель общей циркуляции атмосферы </a:t>
            </a:r>
          </a:p>
          <a:p>
            <a:pPr algn="ctr"/>
            <a:r>
              <a:rPr lang="ru-RU" sz="2200" b="1" dirty="0">
                <a:solidFill>
                  <a:srgbClr val="003E6C"/>
                </a:solidFill>
                <a:latin typeface="Times New Roman" pitchFamily="18" charset="0"/>
                <a:cs typeface="Times New Roman" pitchFamily="18" charset="0"/>
              </a:rPr>
              <a:t>и нижней ионосферы INMAIM (0-130 км)</a:t>
            </a:r>
          </a:p>
          <a:p>
            <a:pPr algn="ctr"/>
            <a:r>
              <a:rPr lang="ru-RU" sz="2200" b="1" dirty="0">
                <a:solidFill>
                  <a:srgbClr val="003E6C"/>
                </a:solidFill>
                <a:latin typeface="Times New Roman" pitchFamily="18" charset="0"/>
                <a:cs typeface="Times New Roman" pitchFamily="18" charset="0"/>
              </a:rPr>
              <a:t>Результаты: климатология средней атмосферы (0-130 км)</a:t>
            </a:r>
          </a:p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120" y="207801"/>
            <a:ext cx="577916" cy="605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A3E12660-5BCB-1376-902B-3739A3DB6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7504" y="56270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endParaRPr lang="ru-RU" altLang="ru-RU" sz="240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0868170-6E4C-7EE7-448C-325161885F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7504" y="56270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endParaRPr lang="ru-RU" altLang="ru-RU" sz="2400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54715C29-342B-C46A-0DB6-40A4A84BF7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7504" y="56270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endParaRPr lang="ru-RU" altLang="ru-RU" sz="2400"/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D00CCF99-9461-1A15-02A8-A585729AD3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7504" y="56270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endParaRPr lang="ru-RU" altLang="ru-RU" sz="2400"/>
          </a:p>
        </p:txBody>
      </p:sp>
      <p:sp>
        <p:nvSpPr>
          <p:cNvPr id="9" name="Rectangle 15">
            <a:extLst>
              <a:ext uri="{FF2B5EF4-FFF2-40B4-BE49-F238E27FC236}">
                <a16:creationId xmlns:a16="http://schemas.microsoft.com/office/drawing/2014/main" id="{73962164-1315-DEB6-54A2-BE72EB8004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7504" y="56270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endParaRPr lang="ru-RU" altLang="ru-RU" sz="2400"/>
          </a:p>
        </p:txBody>
      </p:sp>
      <p:sp>
        <p:nvSpPr>
          <p:cNvPr id="10" name="Rectangle 17">
            <a:extLst>
              <a:ext uri="{FF2B5EF4-FFF2-40B4-BE49-F238E27FC236}">
                <a16:creationId xmlns:a16="http://schemas.microsoft.com/office/drawing/2014/main" id="{2FB6507C-99C2-6710-8390-6DE7B1DFAC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7504" y="56270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endParaRPr lang="ru-RU" altLang="ru-RU" sz="2400"/>
          </a:p>
        </p:txBody>
      </p:sp>
      <p:sp>
        <p:nvSpPr>
          <p:cNvPr id="11" name="Rectangle 19">
            <a:extLst>
              <a:ext uri="{FF2B5EF4-FFF2-40B4-BE49-F238E27FC236}">
                <a16:creationId xmlns:a16="http://schemas.microsoft.com/office/drawing/2014/main" id="{645E810E-2C69-1BF8-13B5-999757F318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7504" y="56270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endParaRPr lang="ru-RU" altLang="ru-RU" sz="2400"/>
          </a:p>
        </p:txBody>
      </p:sp>
      <p:sp>
        <p:nvSpPr>
          <p:cNvPr id="12" name="Rectangle 21">
            <a:extLst>
              <a:ext uri="{FF2B5EF4-FFF2-40B4-BE49-F238E27FC236}">
                <a16:creationId xmlns:a16="http://schemas.microsoft.com/office/drawing/2014/main" id="{3F09EE87-CA4B-B7E0-42D3-50B42900AD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7504" y="56270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endParaRPr lang="ru-RU" altLang="ru-RU" sz="2400"/>
          </a:p>
        </p:txBody>
      </p:sp>
      <p:sp>
        <p:nvSpPr>
          <p:cNvPr id="13" name="Rectangle 34">
            <a:extLst>
              <a:ext uri="{FF2B5EF4-FFF2-40B4-BE49-F238E27FC236}">
                <a16:creationId xmlns:a16="http://schemas.microsoft.com/office/drawing/2014/main" id="{75697570-6F13-996B-3CD4-3831AAC394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7504" y="56270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endParaRPr lang="ru-RU" altLang="ru-RU" sz="2400"/>
          </a:p>
        </p:txBody>
      </p:sp>
      <p:sp>
        <p:nvSpPr>
          <p:cNvPr id="14" name="Rectangle 36">
            <a:extLst>
              <a:ext uri="{FF2B5EF4-FFF2-40B4-BE49-F238E27FC236}">
                <a16:creationId xmlns:a16="http://schemas.microsoft.com/office/drawing/2014/main" id="{5FFE4C85-5701-CA9E-36FE-6DA417682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7504" y="56270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endParaRPr lang="ru-RU" altLang="ru-RU" sz="2400"/>
          </a:p>
        </p:txBody>
      </p:sp>
      <p:sp>
        <p:nvSpPr>
          <p:cNvPr id="16" name="Rectangle 38">
            <a:extLst>
              <a:ext uri="{FF2B5EF4-FFF2-40B4-BE49-F238E27FC236}">
                <a16:creationId xmlns:a16="http://schemas.microsoft.com/office/drawing/2014/main" id="{DABBADA4-D33A-7D9F-1C2E-1F5BFA5F9F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7504" y="56270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endParaRPr lang="ru-RU" altLang="ru-RU" sz="2400"/>
          </a:p>
        </p:txBody>
      </p:sp>
      <p:sp>
        <p:nvSpPr>
          <p:cNvPr id="17" name="Rectangle 43">
            <a:extLst>
              <a:ext uri="{FF2B5EF4-FFF2-40B4-BE49-F238E27FC236}">
                <a16:creationId xmlns:a16="http://schemas.microsoft.com/office/drawing/2014/main" id="{0E0B575F-0386-AC8C-3167-F91682C8F4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7504" y="56270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endParaRPr lang="ru-RU" altLang="ru-RU" sz="2400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8EE5DDF2-E12D-6BFE-46DE-C11DDDD993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70" t="4773" r="580"/>
          <a:stretch/>
        </p:blipFill>
        <p:spPr>
          <a:xfrm>
            <a:off x="340657" y="1256427"/>
            <a:ext cx="8516379" cy="532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1512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2754" y="119871"/>
            <a:ext cx="898374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200" b="1" dirty="0">
                <a:solidFill>
                  <a:srgbClr val="003E6C"/>
                </a:solidFill>
                <a:latin typeface="Times New Roman" pitchFamily="18" charset="0"/>
                <a:cs typeface="Times New Roman" pitchFamily="18" charset="0"/>
              </a:rPr>
              <a:t>Модель общей циркуляции атмосферы </a:t>
            </a:r>
          </a:p>
          <a:p>
            <a:pPr algn="ctr"/>
            <a:r>
              <a:rPr lang="ru-RU" sz="2200" b="1" dirty="0">
                <a:solidFill>
                  <a:srgbClr val="003E6C"/>
                </a:solidFill>
                <a:latin typeface="Times New Roman" pitchFamily="18" charset="0"/>
                <a:cs typeface="Times New Roman" pitchFamily="18" charset="0"/>
              </a:rPr>
              <a:t>и нижней ионосферы INMAIM (0-130 км)</a:t>
            </a:r>
          </a:p>
          <a:p>
            <a:pPr algn="ctr"/>
            <a:r>
              <a:rPr lang="ru-RU" sz="2200" b="1" dirty="0">
                <a:solidFill>
                  <a:srgbClr val="003E6C"/>
                </a:solidFill>
                <a:latin typeface="Times New Roman" pitchFamily="18" charset="0"/>
                <a:cs typeface="Times New Roman" pitchFamily="18" charset="0"/>
              </a:rPr>
              <a:t>Результаты: воспроизведение </a:t>
            </a:r>
            <a:r>
              <a:rPr lang="ru-RU" sz="2200" b="1" dirty="0" err="1">
                <a:solidFill>
                  <a:srgbClr val="003E6C"/>
                </a:solidFill>
                <a:latin typeface="Times New Roman" pitchFamily="18" charset="0"/>
                <a:cs typeface="Times New Roman" pitchFamily="18" charset="0"/>
              </a:rPr>
              <a:t>квазидвухлетнего</a:t>
            </a:r>
            <a:r>
              <a:rPr lang="ru-RU" sz="2200" b="1" dirty="0">
                <a:solidFill>
                  <a:srgbClr val="003E6C"/>
                </a:solidFill>
                <a:latin typeface="Times New Roman" pitchFamily="18" charset="0"/>
                <a:cs typeface="Times New Roman" pitchFamily="18" charset="0"/>
              </a:rPr>
              <a:t> цикла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120" y="207801"/>
            <a:ext cx="577916" cy="605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A3E12660-5BCB-1376-902B-3739A3DB6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7504" y="56270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endParaRPr lang="ru-RU" altLang="ru-RU" sz="240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0868170-6E4C-7EE7-448C-325161885F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7504" y="56270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endParaRPr lang="ru-RU" altLang="ru-RU" sz="2400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54715C29-342B-C46A-0DB6-40A4A84BF7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7504" y="56270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endParaRPr lang="ru-RU" altLang="ru-RU" sz="2400"/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D00CCF99-9461-1A15-02A8-A585729AD3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7504" y="56270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endParaRPr lang="ru-RU" altLang="ru-RU" sz="2400"/>
          </a:p>
        </p:txBody>
      </p:sp>
      <p:sp>
        <p:nvSpPr>
          <p:cNvPr id="9" name="Rectangle 15">
            <a:extLst>
              <a:ext uri="{FF2B5EF4-FFF2-40B4-BE49-F238E27FC236}">
                <a16:creationId xmlns:a16="http://schemas.microsoft.com/office/drawing/2014/main" id="{73962164-1315-DEB6-54A2-BE72EB8004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7504" y="56270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endParaRPr lang="ru-RU" altLang="ru-RU" sz="2400"/>
          </a:p>
        </p:txBody>
      </p:sp>
      <p:sp>
        <p:nvSpPr>
          <p:cNvPr id="10" name="Rectangle 17">
            <a:extLst>
              <a:ext uri="{FF2B5EF4-FFF2-40B4-BE49-F238E27FC236}">
                <a16:creationId xmlns:a16="http://schemas.microsoft.com/office/drawing/2014/main" id="{2FB6507C-99C2-6710-8390-6DE7B1DFAC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7504" y="56270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endParaRPr lang="ru-RU" altLang="ru-RU" sz="2400"/>
          </a:p>
        </p:txBody>
      </p:sp>
      <p:sp>
        <p:nvSpPr>
          <p:cNvPr id="11" name="Rectangle 19">
            <a:extLst>
              <a:ext uri="{FF2B5EF4-FFF2-40B4-BE49-F238E27FC236}">
                <a16:creationId xmlns:a16="http://schemas.microsoft.com/office/drawing/2014/main" id="{645E810E-2C69-1BF8-13B5-999757F318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7504" y="56270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endParaRPr lang="ru-RU" altLang="ru-RU" sz="2400"/>
          </a:p>
        </p:txBody>
      </p:sp>
      <p:sp>
        <p:nvSpPr>
          <p:cNvPr id="12" name="Rectangle 21">
            <a:extLst>
              <a:ext uri="{FF2B5EF4-FFF2-40B4-BE49-F238E27FC236}">
                <a16:creationId xmlns:a16="http://schemas.microsoft.com/office/drawing/2014/main" id="{3F09EE87-CA4B-B7E0-42D3-50B42900AD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7504" y="56270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endParaRPr lang="ru-RU" altLang="ru-RU" sz="2400"/>
          </a:p>
        </p:txBody>
      </p:sp>
      <p:sp>
        <p:nvSpPr>
          <p:cNvPr id="13" name="Rectangle 34">
            <a:extLst>
              <a:ext uri="{FF2B5EF4-FFF2-40B4-BE49-F238E27FC236}">
                <a16:creationId xmlns:a16="http://schemas.microsoft.com/office/drawing/2014/main" id="{75697570-6F13-996B-3CD4-3831AAC394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7504" y="56270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endParaRPr lang="ru-RU" altLang="ru-RU" sz="2400"/>
          </a:p>
        </p:txBody>
      </p:sp>
      <p:sp>
        <p:nvSpPr>
          <p:cNvPr id="14" name="Rectangle 36">
            <a:extLst>
              <a:ext uri="{FF2B5EF4-FFF2-40B4-BE49-F238E27FC236}">
                <a16:creationId xmlns:a16="http://schemas.microsoft.com/office/drawing/2014/main" id="{5FFE4C85-5701-CA9E-36FE-6DA417682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7504" y="56270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endParaRPr lang="ru-RU" altLang="ru-RU" sz="2400"/>
          </a:p>
        </p:txBody>
      </p:sp>
      <p:sp>
        <p:nvSpPr>
          <p:cNvPr id="16" name="Rectangle 38">
            <a:extLst>
              <a:ext uri="{FF2B5EF4-FFF2-40B4-BE49-F238E27FC236}">
                <a16:creationId xmlns:a16="http://schemas.microsoft.com/office/drawing/2014/main" id="{DABBADA4-D33A-7D9F-1C2E-1F5BFA5F9F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7504" y="56270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endParaRPr lang="ru-RU" altLang="ru-RU" sz="2400"/>
          </a:p>
        </p:txBody>
      </p:sp>
      <p:sp>
        <p:nvSpPr>
          <p:cNvPr id="17" name="Rectangle 43">
            <a:extLst>
              <a:ext uri="{FF2B5EF4-FFF2-40B4-BE49-F238E27FC236}">
                <a16:creationId xmlns:a16="http://schemas.microsoft.com/office/drawing/2014/main" id="{0E0B575F-0386-AC8C-3167-F91682C8F4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7504" y="56270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endParaRPr lang="ru-RU" altLang="ru-RU" sz="2400"/>
          </a:p>
        </p:txBody>
      </p:sp>
      <p:pic>
        <p:nvPicPr>
          <p:cNvPr id="18" name="Picture 7" descr="Q:\Study\Статья\Часть 3 рисунки\era40.gif">
            <a:extLst>
              <a:ext uri="{FF2B5EF4-FFF2-40B4-BE49-F238E27FC236}">
                <a16:creationId xmlns:a16="http://schemas.microsoft.com/office/drawing/2014/main" id="{F2C02541-C0ED-6B94-A376-0309351498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6" t="4716" r="3548" b="7593"/>
          <a:stretch/>
        </p:blipFill>
        <p:spPr bwMode="auto">
          <a:xfrm>
            <a:off x="283748" y="1227867"/>
            <a:ext cx="5332358" cy="2817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E:\INM\GCM model\PICTURES 80 level\GCM80_vd0.035.gif">
            <a:extLst>
              <a:ext uri="{FF2B5EF4-FFF2-40B4-BE49-F238E27FC236}">
                <a16:creationId xmlns:a16="http://schemas.microsoft.com/office/drawing/2014/main" id="{6715EC22-DB31-FDB6-27E5-434EC45914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1" t="4961" r="3426" b="10954"/>
          <a:stretch/>
        </p:blipFill>
        <p:spPr bwMode="auto">
          <a:xfrm>
            <a:off x="293614" y="4045197"/>
            <a:ext cx="5322491" cy="2605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9">
            <a:extLst>
              <a:ext uri="{FF2B5EF4-FFF2-40B4-BE49-F238E27FC236}">
                <a16:creationId xmlns:a16="http://schemas.microsoft.com/office/drawing/2014/main" id="{51D136CF-7423-D948-38C3-A4037B57CA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0979" y="1742344"/>
            <a:ext cx="2915818" cy="4605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eaLnBrk="1" hangingPunct="1">
              <a:lnSpc>
                <a:spcPct val="80000"/>
              </a:lnSpc>
            </a:pPr>
            <a:r>
              <a:rPr lang="ru-RU" altLang="ru-RU" sz="1600" dirty="0"/>
              <a:t>Среднемесячный средний зональный ветер </a:t>
            </a:r>
            <a:r>
              <a:rPr lang="en-US" altLang="ru-RU" sz="1600" i="1" dirty="0"/>
              <a:t>u</a:t>
            </a:r>
            <a:r>
              <a:rPr lang="en-US" altLang="ru-RU" sz="1600" dirty="0"/>
              <a:t> [</a:t>
            </a:r>
            <a:r>
              <a:rPr lang="ru-RU" altLang="ru-RU" sz="1600" dirty="0"/>
              <a:t>м</a:t>
            </a:r>
            <a:r>
              <a:rPr lang="en-US" altLang="ru-RU" sz="1600" dirty="0"/>
              <a:t>/</a:t>
            </a:r>
            <a:r>
              <a:rPr lang="ru-RU" altLang="ru-RU" sz="1600" dirty="0"/>
              <a:t>с</a:t>
            </a:r>
            <a:r>
              <a:rPr lang="en-US" altLang="ru-RU" sz="1600" dirty="0"/>
              <a:t>] </a:t>
            </a:r>
            <a:r>
              <a:rPr lang="ru-RU" altLang="ru-RU" sz="1600" dirty="0"/>
              <a:t>на экваторе</a:t>
            </a:r>
            <a:endParaRPr lang="en-US" altLang="ru-RU" sz="1600" dirty="0"/>
          </a:p>
          <a:p>
            <a:pPr marL="0" indent="0" eaLnBrk="1" hangingPunct="1">
              <a:lnSpc>
                <a:spcPct val="80000"/>
              </a:lnSpc>
            </a:pPr>
            <a:endParaRPr lang="ru-RU" altLang="ru-RU" sz="1600" b="0" dirty="0">
              <a:solidFill>
                <a:schemeClr val="accent1"/>
              </a:solidFill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en-US" altLang="ru-RU" sz="1600" b="0" dirty="0">
                <a:solidFill>
                  <a:schemeClr val="accent1"/>
                </a:solidFill>
              </a:rPr>
              <a:t>ERA </a:t>
            </a:r>
            <a:r>
              <a:rPr lang="ru-RU" altLang="ru-RU" sz="1600" dirty="0" err="1">
                <a:solidFill>
                  <a:schemeClr val="accent1"/>
                </a:solidFill>
              </a:rPr>
              <a:t>реанализ</a:t>
            </a:r>
            <a:r>
              <a:rPr lang="ru-RU" altLang="ru-RU" sz="1600" dirty="0">
                <a:solidFill>
                  <a:schemeClr val="accent1"/>
                </a:solidFill>
              </a:rPr>
              <a:t> наблюдений</a:t>
            </a:r>
            <a:endParaRPr lang="en-US" altLang="ru-RU" sz="1600" dirty="0">
              <a:solidFill>
                <a:schemeClr val="accent1"/>
              </a:solidFill>
            </a:endParaRPr>
          </a:p>
          <a:p>
            <a:pPr marL="0" indent="0" eaLnBrk="1" hangingPunct="1">
              <a:lnSpc>
                <a:spcPct val="80000"/>
              </a:lnSpc>
            </a:pPr>
            <a:endParaRPr lang="en-US" altLang="ru-RU" sz="1600" b="0" dirty="0"/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ru-RU" altLang="ru-RU" sz="1600" b="0" dirty="0"/>
              <a:t>Период </a:t>
            </a:r>
            <a:r>
              <a:rPr lang="en-US" altLang="ru-RU" sz="1600" b="0" dirty="0"/>
              <a:t>~ 23 to 31 </a:t>
            </a:r>
            <a:r>
              <a:rPr lang="ru-RU" altLang="ru-RU" sz="1600" b="0" dirty="0"/>
              <a:t>месяцев</a:t>
            </a:r>
            <a:r>
              <a:rPr lang="en-US" altLang="ru-RU" sz="1600" b="0" dirty="0"/>
              <a:t> (</a:t>
            </a:r>
            <a:r>
              <a:rPr lang="ru-RU" altLang="ru-RU" sz="1600" b="0" dirty="0"/>
              <a:t>в среднем</a:t>
            </a:r>
            <a:r>
              <a:rPr lang="en-US" altLang="ru-RU" sz="1600" b="0" dirty="0"/>
              <a:t> - 28 </a:t>
            </a:r>
            <a:r>
              <a:rPr lang="ru-RU" altLang="ru-RU" sz="1600" b="0" dirty="0"/>
              <a:t>месяцев</a:t>
            </a:r>
            <a:r>
              <a:rPr lang="en-US" altLang="ru-RU" sz="1600" b="0" dirty="0"/>
              <a:t>)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ru-RU" altLang="ru-RU" sz="1600" b="0" dirty="0"/>
              <a:t>Область распространения</a:t>
            </a:r>
            <a:r>
              <a:rPr lang="en-US" altLang="ru-RU" sz="1600" b="0" dirty="0"/>
              <a:t>: 80 </a:t>
            </a:r>
            <a:r>
              <a:rPr lang="ru-RU" altLang="ru-RU" sz="1600" b="0" dirty="0"/>
              <a:t>-</a:t>
            </a:r>
            <a:r>
              <a:rPr lang="en-US" altLang="ru-RU" sz="1600" b="0" dirty="0"/>
              <a:t> 10 </a:t>
            </a:r>
            <a:r>
              <a:rPr lang="ru-RU" altLang="ru-RU" sz="1600" b="0" dirty="0"/>
              <a:t>гПа</a:t>
            </a:r>
            <a:r>
              <a:rPr lang="en-US" altLang="ru-RU" sz="1600" b="0" dirty="0"/>
              <a:t> (</a:t>
            </a:r>
            <a:r>
              <a:rPr lang="ru-RU" altLang="ru-RU" sz="1600" b="0" dirty="0"/>
              <a:t>20 – </a:t>
            </a:r>
            <a:r>
              <a:rPr lang="en-US" altLang="ru-RU" sz="1600" b="0" dirty="0"/>
              <a:t>35</a:t>
            </a:r>
            <a:r>
              <a:rPr lang="ru-RU" altLang="ru-RU" sz="1600" b="0" dirty="0"/>
              <a:t> км</a:t>
            </a:r>
            <a:r>
              <a:rPr lang="en-US" altLang="ru-RU" sz="1600" b="0" dirty="0"/>
              <a:t>)</a:t>
            </a:r>
            <a:r>
              <a:rPr lang="ru-RU" altLang="ru-RU" sz="1600" b="0" dirty="0"/>
              <a:t> с максимумами </a:t>
            </a:r>
            <a:r>
              <a:rPr lang="ru-RU" altLang="ru-RU" sz="1600" b="0" dirty="0" err="1"/>
              <a:t>аммплитуда</a:t>
            </a:r>
            <a:r>
              <a:rPr lang="ru-RU" altLang="ru-RU" sz="1600" b="0" dirty="0"/>
              <a:t> порядка</a:t>
            </a:r>
            <a:r>
              <a:rPr lang="en-US" altLang="ru-RU" sz="1600" b="0" dirty="0"/>
              <a:t> 30 </a:t>
            </a:r>
            <a:r>
              <a:rPr lang="ru-RU" altLang="ru-RU" sz="1600" b="0" dirty="0"/>
              <a:t>м</a:t>
            </a:r>
            <a:r>
              <a:rPr lang="en-US" altLang="ru-RU" sz="1600" b="0" dirty="0"/>
              <a:t>/</a:t>
            </a:r>
            <a:r>
              <a:rPr lang="ru-RU" altLang="ru-RU" sz="1600" b="0" dirty="0"/>
              <a:t>с</a:t>
            </a:r>
            <a:r>
              <a:rPr lang="en-US" altLang="ru-RU" sz="1600" b="0" dirty="0"/>
              <a:t> </a:t>
            </a:r>
            <a:r>
              <a:rPr lang="ru-RU" altLang="ru-RU" sz="1600" b="0" dirty="0"/>
              <a:t>на уровне</a:t>
            </a:r>
            <a:r>
              <a:rPr lang="en-US" altLang="ru-RU" sz="1600" b="0" dirty="0"/>
              <a:t> 20</a:t>
            </a:r>
            <a:r>
              <a:rPr lang="ru-RU" altLang="ru-RU" sz="1600" b="0" dirty="0"/>
              <a:t>-</a:t>
            </a:r>
            <a:r>
              <a:rPr lang="en-US" altLang="ru-RU" sz="1600" b="0" dirty="0"/>
              <a:t>10</a:t>
            </a:r>
            <a:r>
              <a:rPr lang="ru-RU" altLang="ru-RU" sz="1600" b="0" dirty="0"/>
              <a:t> гПа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ru-RU" altLang="ru-RU" sz="1600" b="0" dirty="0"/>
              <a:t>Медленное опускание фаз </a:t>
            </a:r>
            <a:r>
              <a:rPr lang="en-US" altLang="ru-RU" sz="1600" b="0" dirty="0"/>
              <a:t>(</a:t>
            </a:r>
            <a:r>
              <a:rPr lang="ru-RU" altLang="ru-RU" sz="1600" b="0" dirty="0"/>
              <a:t>скорость </a:t>
            </a:r>
            <a:r>
              <a:rPr lang="en-US" altLang="ru-RU" sz="1600" b="0" dirty="0"/>
              <a:t>~ 1 </a:t>
            </a:r>
            <a:r>
              <a:rPr lang="ru-RU" altLang="ru-RU" sz="1600" b="0" dirty="0"/>
              <a:t>км в месяц</a:t>
            </a:r>
            <a:r>
              <a:rPr lang="en-US" altLang="ru-RU" sz="1600" b="0" dirty="0"/>
              <a:t>)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ru-RU" altLang="ru-RU" sz="1600" b="0" dirty="0"/>
              <a:t>Склонность к сезонности в переходе между фазами </a:t>
            </a:r>
            <a:r>
              <a:rPr lang="en-US" altLang="ru-RU" sz="1600" b="0" dirty="0"/>
              <a:t>(</a:t>
            </a:r>
            <a:r>
              <a:rPr lang="ru-RU" altLang="ru-RU" sz="1600" b="0" dirty="0"/>
              <a:t>синхронизация</a:t>
            </a:r>
            <a:r>
              <a:rPr lang="en-US" altLang="ru-RU" sz="1600" b="0" dirty="0"/>
              <a:t>)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endParaRPr lang="en-US" altLang="ru-RU" sz="1600" b="0" dirty="0"/>
          </a:p>
          <a:p>
            <a:pPr eaLnBrk="1" hangingPunct="1">
              <a:lnSpc>
                <a:spcPct val="80000"/>
              </a:lnSpc>
              <a:buFontTx/>
              <a:buChar char="•"/>
            </a:pPr>
            <a:endParaRPr lang="en-US" altLang="ru-RU" sz="1600" b="0" dirty="0"/>
          </a:p>
          <a:p>
            <a:pPr eaLnBrk="1" hangingPunct="1">
              <a:lnSpc>
                <a:spcPct val="80000"/>
              </a:lnSpc>
              <a:buFontTx/>
              <a:buChar char="•"/>
            </a:pPr>
            <a:endParaRPr lang="en-US" altLang="ru-RU" sz="1600" b="0" dirty="0"/>
          </a:p>
          <a:p>
            <a:pPr marL="0" indent="0" eaLnBrk="1" hangingPunct="1">
              <a:lnSpc>
                <a:spcPct val="80000"/>
              </a:lnSpc>
            </a:pPr>
            <a:r>
              <a:rPr lang="en-US" altLang="ru-RU" sz="1600" dirty="0">
                <a:solidFill>
                  <a:schemeClr val="accent1"/>
                </a:solidFill>
              </a:rPr>
              <a:t>INM AIM model</a:t>
            </a:r>
          </a:p>
        </p:txBody>
      </p:sp>
    </p:spTree>
    <p:extLst>
      <p:ext uri="{BB962C8B-B14F-4D97-AF65-F5344CB8AC3E}">
        <p14:creationId xmlns:p14="http://schemas.microsoft.com/office/powerpoint/2010/main" val="18674049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447" y="184370"/>
            <a:ext cx="8255674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200" b="1" dirty="0">
                <a:solidFill>
                  <a:srgbClr val="003E6C"/>
                </a:solidFill>
                <a:latin typeface="Times New Roman" pitchFamily="18" charset="0"/>
                <a:cs typeface="Times New Roman" pitchFamily="18" charset="0"/>
              </a:rPr>
              <a:t>Плазмохимическая модель нижней ионосферы (60-130 км)</a:t>
            </a:r>
          </a:p>
          <a:p>
            <a:pPr algn="ctr"/>
            <a:r>
              <a:rPr lang="ru-RU" sz="2200" b="1" dirty="0">
                <a:solidFill>
                  <a:srgbClr val="003E6C"/>
                </a:solidFill>
                <a:latin typeface="Times New Roman" pitchFamily="18" charset="0"/>
                <a:cs typeface="Times New Roman" pitchFamily="18" charset="0"/>
              </a:rPr>
              <a:t>Методы и подходы</a:t>
            </a:r>
          </a:p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120" y="207801"/>
            <a:ext cx="577916" cy="605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8">
            <a:extLst>
              <a:ext uri="{FF2B5EF4-FFF2-40B4-BE49-F238E27FC236}">
                <a16:creationId xmlns:a16="http://schemas.microsoft.com/office/drawing/2014/main" id="{48DAB062-0114-E926-0CD9-B5149F044E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944" y="1290270"/>
            <a:ext cx="8928992" cy="5257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GB"/>
            </a:defPPr>
            <a:lvl1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 kern="1200">
                <a:solidFill>
                  <a:schemeClr val="bg1"/>
                </a:solidFill>
                <a:latin typeface="Arial" charset="0"/>
                <a:ea typeface="ＭＳ Ｐゴシック" pitchFamily="48" charset="-128"/>
                <a:cs typeface="+mn-cs"/>
              </a:defRPr>
            </a:lvl1pPr>
            <a:lvl2pPr marL="4572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 kern="1200">
                <a:solidFill>
                  <a:schemeClr val="bg1"/>
                </a:solidFill>
                <a:latin typeface="Arial" charset="0"/>
                <a:ea typeface="ＭＳ Ｐゴシック" pitchFamily="48" charset="-128"/>
                <a:cs typeface="+mn-cs"/>
              </a:defRPr>
            </a:lvl2pPr>
            <a:lvl3pPr marL="9144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 kern="1200">
                <a:solidFill>
                  <a:schemeClr val="bg1"/>
                </a:solidFill>
                <a:latin typeface="Arial" charset="0"/>
                <a:ea typeface="ＭＳ Ｐゴシック" pitchFamily="48" charset="-128"/>
                <a:cs typeface="+mn-cs"/>
              </a:defRPr>
            </a:lvl3pPr>
            <a:lvl4pPr marL="1371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 kern="1200">
                <a:solidFill>
                  <a:schemeClr val="bg1"/>
                </a:solidFill>
                <a:latin typeface="Arial" charset="0"/>
                <a:ea typeface="ＭＳ Ｐゴシック" pitchFamily="48" charset="-128"/>
                <a:cs typeface="+mn-cs"/>
              </a:defRPr>
            </a:lvl4pPr>
            <a:lvl5pPr marL="18288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 kern="1200">
                <a:solidFill>
                  <a:schemeClr val="bg1"/>
                </a:solidFill>
                <a:latin typeface="Arial" charset="0"/>
                <a:ea typeface="ＭＳ Ｐゴシック" pitchFamily="48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pitchFamily="48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pitchFamily="48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pitchFamily="48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pitchFamily="48" charset="-128"/>
                <a:cs typeface="+mn-cs"/>
              </a:defRPr>
            </a:lvl9pPr>
          </a:lstStyle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вычислительным блоком (частью) различных версий глобальной модели общей циркуляции атмосферы ИВМ РАН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(INMAIM)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нестационарные уравнения локальной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хим.кинетики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 для </a:t>
            </a:r>
            <a:r>
              <a:rPr lang="en-US" sz="18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D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и </a:t>
            </a:r>
            <a:r>
              <a:rPr lang="en-US" sz="18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E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слоев ионосферы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7 компонент: семейство ионов + электроны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Реализованы специальные подходы, удовлетворяющие требованиям для включения в глобальную модель циркуляции атмосферы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эффективный численный метод </a:t>
            </a: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(около миллиона точек модельной сетки)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относительно большие временные шаги</a:t>
            </a:r>
            <a:endParaRPr kumimoji="0" lang="ru-RU" sz="1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разработана и реализована специальная эффективная 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полунеявная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схема, с законом сохранением заряда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учет влияния возмущенных условий на глобальное состояние нижней ионосферы (солнечные вспышки и др.)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включает блок расчета характеристик поглощения радиоволн</a:t>
            </a:r>
          </a:p>
          <a:p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8770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111932" y="901018"/>
            <a:ext cx="9032068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defPPr>
              <a:defRPr lang="en-GB"/>
            </a:defPPr>
            <a:lvl1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 kern="1200">
                <a:solidFill>
                  <a:schemeClr val="bg1"/>
                </a:solidFill>
                <a:latin typeface="Arial" charset="0"/>
                <a:ea typeface="ＭＳ Ｐゴシック" pitchFamily="48" charset="-128"/>
                <a:cs typeface="+mn-cs"/>
              </a:defRPr>
            </a:lvl1pPr>
            <a:lvl2pPr marL="4572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 kern="1200">
                <a:solidFill>
                  <a:schemeClr val="bg1"/>
                </a:solidFill>
                <a:latin typeface="Arial" charset="0"/>
                <a:ea typeface="ＭＳ Ｐゴシック" pitchFamily="48" charset="-128"/>
                <a:cs typeface="+mn-cs"/>
              </a:defRPr>
            </a:lvl2pPr>
            <a:lvl3pPr marL="9144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 kern="1200">
                <a:solidFill>
                  <a:schemeClr val="bg1"/>
                </a:solidFill>
                <a:latin typeface="Arial" charset="0"/>
                <a:ea typeface="ＭＳ Ｐゴシック" pitchFamily="48" charset="-128"/>
                <a:cs typeface="+mn-cs"/>
              </a:defRPr>
            </a:lvl3pPr>
            <a:lvl4pPr marL="1371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 kern="1200">
                <a:solidFill>
                  <a:schemeClr val="bg1"/>
                </a:solidFill>
                <a:latin typeface="Arial" charset="0"/>
                <a:ea typeface="ＭＳ Ｐゴシック" pitchFamily="48" charset="-128"/>
                <a:cs typeface="+mn-cs"/>
              </a:defRPr>
            </a:lvl4pPr>
            <a:lvl5pPr marL="18288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 kern="1200">
                <a:solidFill>
                  <a:schemeClr val="bg1"/>
                </a:solidFill>
                <a:latin typeface="Arial" charset="0"/>
                <a:ea typeface="ＭＳ Ｐゴシック" pitchFamily="48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pitchFamily="48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pitchFamily="48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pitchFamily="48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pitchFamily="48" charset="-128"/>
                <a:cs typeface="+mn-cs"/>
              </a:defRPr>
            </a:lvl9pPr>
          </a:lstStyle>
          <a:p>
            <a:pPr algn="just"/>
            <a:r>
              <a:rPr lang="ru-RU" sz="2000" b="1" dirty="0">
                <a:solidFill>
                  <a:schemeClr val="tx1"/>
                </a:solidFill>
                <a:latin typeface="+mn-lt"/>
              </a:rPr>
              <a:t>Проблема: </a:t>
            </a:r>
            <a:r>
              <a:rPr lang="ru-RU" sz="2000" dirty="0">
                <a:solidFill>
                  <a:schemeClr val="tx1"/>
                </a:solidFill>
                <a:latin typeface="+mn-lt"/>
              </a:rPr>
              <a:t>данных наблюдений в верхней атмосфере и ионосфере для полной идентификации разработанных моделей и исследования глобальных изменений климата верхней атмосферы и ионосферы недостаточно</a:t>
            </a:r>
            <a:endParaRPr lang="ru-RU" sz="2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  <a:p>
            <a:r>
              <a:rPr lang="ru-RU" sz="2200" b="1" dirty="0">
                <a:solidFill>
                  <a:schemeClr val="tx1"/>
                </a:solidFill>
                <a:latin typeface="+mn-lt"/>
              </a:rPr>
              <a:t>Система усвоения данных наблюдений </a:t>
            </a:r>
            <a:r>
              <a:rPr lang="ru-RU" sz="2200" dirty="0">
                <a:solidFill>
                  <a:schemeClr val="tx1"/>
                </a:solidFill>
                <a:latin typeface="+mn-lt"/>
              </a:rPr>
              <a:t>для верхней атмосферы позволяет исследовать следующие проблемы:</a:t>
            </a:r>
            <a:endParaRPr lang="en-US" sz="2200" dirty="0">
              <a:solidFill>
                <a:schemeClr val="tx1"/>
              </a:solidFill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latin typeface="+mn-lt"/>
              </a:rPr>
              <a:t>идентифицировать качество разработанных моделей термосферы и ионосферы</a:t>
            </a:r>
            <a:endParaRPr lang="en-US" sz="2000" dirty="0">
              <a:solidFill>
                <a:schemeClr val="tx1"/>
              </a:solidFill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latin typeface="+mn-lt"/>
              </a:rPr>
              <a:t>создать длинный ряд данных по ионосфере и термосфере</a:t>
            </a:r>
            <a:endParaRPr lang="en-US" sz="2000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latin typeface="+mn-lt"/>
              </a:rPr>
              <a:t>исследовать глобальные изменения в верхней атмосфере и ионосфере</a:t>
            </a:r>
            <a:endParaRPr lang="en-US" sz="2000" dirty="0">
              <a:solidFill>
                <a:schemeClr val="tx1"/>
              </a:solidFill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latin typeface="+mn-lt"/>
              </a:rPr>
              <a:t>разработать вариант модели для прогноза характеристик верхней атмосферы и ионосферы</a:t>
            </a:r>
            <a:endParaRPr lang="en-US" sz="2000" dirty="0">
              <a:solidFill>
                <a:schemeClr val="tx1"/>
              </a:solidFill>
              <a:latin typeface="+mn-lt"/>
            </a:endParaRPr>
          </a:p>
          <a:p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Основная цель: </a:t>
            </a:r>
          </a:p>
          <a:p>
            <a:pPr algn="just"/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создание и реализация новой версии модели ионосферы Земли (для высот 100-500 км) и системы вариационного усвоения данных наблюдений на ее основе, разрабатываемой в рамках программного комплекса модели Земной системы ИВМ РАН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8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79065" y="168108"/>
            <a:ext cx="5799986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altLang="ru-RU" b="1" dirty="0"/>
              <a:t>Моделирование ионосферы. Система усвоения данных</a:t>
            </a:r>
            <a:endParaRPr lang="ru-RU" b="1" dirty="0">
              <a:solidFill>
                <a:srgbClr val="00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120" y="207801"/>
            <a:ext cx="577916" cy="605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08734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23">
                <a:extLst>
                  <a:ext uri="{FF2B5EF4-FFF2-40B4-BE49-F238E27FC236}">
                    <a16:creationId xmlns:a16="http://schemas.microsoft.com/office/drawing/2014/main" id="{DF0B75BA-A51A-4C37-9661-6C77892750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504" y="661567"/>
                <a:ext cx="3456385" cy="42571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 eaLnBrk="0" hangingPunct="0"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en-US" altLang="ru-RU" sz="1400" dirty="0">
                  <a:latin typeface="+mn-lt"/>
                </a:endParaRPr>
              </a:p>
              <a:p>
                <a:pPr eaLnBrk="1" hangingPunct="1">
                  <a:buFontTx/>
                  <a:buNone/>
                </a:pPr>
                <a:endParaRPr lang="en-US" altLang="ru-RU" sz="1400" dirty="0">
                  <a:latin typeface="+mn-lt"/>
                </a:endParaRPr>
              </a:p>
              <a:p>
                <a:pPr eaLnBrk="1" hangingPunct="1">
                  <a:buFontTx/>
                  <a:buNone/>
                </a:pPr>
                <a:r>
                  <a:rPr lang="en-US" altLang="ru-RU" sz="1400" dirty="0">
                    <a:latin typeface="+mn-lt"/>
                  </a:rPr>
                  <a:t>Ne 10</a:t>
                </a:r>
                <a:r>
                  <a:rPr lang="en-US" altLang="ru-RU" sz="1400" baseline="30000" dirty="0">
                    <a:latin typeface="+mn-lt"/>
                  </a:rPr>
                  <a:t>-5</a:t>
                </a:r>
                <a:r>
                  <a:rPr lang="en-US" altLang="ru-RU" sz="1400" dirty="0">
                    <a:latin typeface="+mn-lt"/>
                  </a:rPr>
                  <a:t> [cm</a:t>
                </a:r>
                <a:r>
                  <a:rPr lang="en-US" altLang="ru-RU" sz="1400" baseline="30000" dirty="0">
                    <a:latin typeface="+mn-lt"/>
                  </a:rPr>
                  <a:t>-3</a:t>
                </a:r>
                <a:r>
                  <a:rPr lang="en-US" altLang="ru-RU" sz="1400" dirty="0">
                    <a:latin typeface="+mn-lt"/>
                  </a:rPr>
                  <a:t>]</a:t>
                </a:r>
                <a:r>
                  <a:rPr lang="en-US" altLang="ru-RU" sz="1400" i="1" dirty="0">
                    <a:latin typeface="+mn-lt"/>
                  </a:rPr>
                  <a:t>     </a:t>
                </a:r>
                <a:r>
                  <a:rPr lang="ru-RU" altLang="ru-RU" sz="1400" i="1" dirty="0">
                    <a:latin typeface="+mn-lt"/>
                  </a:rPr>
                  <a:t>30</a:t>
                </a:r>
                <a:r>
                  <a:rPr lang="en-US" altLang="ru-RU" sz="1400" i="1" dirty="0">
                    <a:latin typeface="+mn-lt"/>
                  </a:rPr>
                  <a:t>0 </a:t>
                </a:r>
                <a:r>
                  <a:rPr lang="ru-RU" altLang="ru-RU" sz="1400" i="1" dirty="0">
                    <a:latin typeface="+mn-lt"/>
                  </a:rPr>
                  <a:t>км</a:t>
                </a:r>
                <a:r>
                  <a:rPr lang="en-US" altLang="ru-RU" sz="1400" i="1" dirty="0">
                    <a:latin typeface="+mn-lt"/>
                  </a:rPr>
                  <a:t> </a:t>
                </a:r>
                <a:r>
                  <a:rPr lang="ru-RU" altLang="ru-RU" sz="1400" i="1" dirty="0">
                    <a:latin typeface="+mn-lt"/>
                  </a:rPr>
                  <a:t>    </a:t>
                </a:r>
                <a:r>
                  <a:rPr lang="en-US" altLang="ru-RU" sz="1400" i="1" dirty="0">
                    <a:latin typeface="+mn-lt"/>
                  </a:rPr>
                  <a:t>3 am UT   </a:t>
                </a:r>
              </a:p>
              <a:p>
                <a:pPr eaLnBrk="1" hangingPunct="1">
                  <a:buNone/>
                </a:pPr>
                <a:r>
                  <a:rPr lang="ru-RU" altLang="ru-RU" sz="1400" dirty="0">
                    <a:latin typeface="+mn-lt"/>
                  </a:rPr>
                  <a:t>равноденствие, март</a:t>
                </a:r>
              </a:p>
              <a:p>
                <a:pPr eaLnBrk="1" hangingPunct="1">
                  <a:buNone/>
                </a:pPr>
                <a:r>
                  <a:rPr lang="ru-RU" altLang="ru-RU" sz="1400" i="1" dirty="0">
                    <a:latin typeface="+mn-lt"/>
                  </a:rPr>
                  <a:t>географическая система система координат</a:t>
                </a:r>
                <a:endParaRPr lang="ru-RU" altLang="ru-RU" sz="1100" i="1" dirty="0">
                  <a:latin typeface="+mn-lt"/>
                </a:endParaRPr>
              </a:p>
              <a:p>
                <a:pPr eaLnBrk="1" hangingPunct="1">
                  <a:buFontTx/>
                  <a:buNone/>
                </a:pPr>
                <a:r>
                  <a:rPr lang="en-US" altLang="ru-RU" sz="1400" i="1" dirty="0">
                    <a:latin typeface="+mn-lt"/>
                  </a:rPr>
                  <a:t> </a:t>
                </a:r>
                <a:endParaRPr lang="ru-RU" altLang="ru-RU" sz="1400" i="1" dirty="0">
                  <a:latin typeface="+mn-lt"/>
                </a:endParaRPr>
              </a:p>
              <a:p>
                <a:pPr eaLnBrk="1" hangingPunct="1">
                  <a:buFontTx/>
                  <a:buNone/>
                </a:pPr>
                <a:r>
                  <a:rPr lang="ru-RU" altLang="ru-RU" sz="1400" dirty="0">
                    <a:latin typeface="+mn-lt"/>
                  </a:rPr>
                  <a:t>магнитный полюс в точке</a:t>
                </a:r>
                <a14:m>
                  <m:oMath xmlns:m="http://schemas.openxmlformats.org/officeDocument/2006/math">
                    <m:r>
                      <a:rPr lang="ru-RU" sz="1400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4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ru-RU" sz="1400">
                                <a:latin typeface="Cambria Math" panose="02040503050406030204" pitchFamily="18" charset="0"/>
                              </a:rPr>
                              <m:t>g</m:t>
                            </m:r>
                          </m:sub>
                        </m:sSub>
                        <m:r>
                          <a:rPr lang="ru-RU" sz="1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400" i="1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ru-RU" sz="1400">
                                <a:latin typeface="Cambria Math" panose="02040503050406030204" pitchFamily="18" charset="0"/>
                              </a:rPr>
                              <m:t>g</m:t>
                            </m:r>
                          </m:sub>
                        </m:sSub>
                      </m:e>
                    </m:d>
                    <m:r>
                      <a:rPr lang="ru-RU" sz="1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1400" i="1">
                                <a:latin typeface="Cambria Math" panose="02040503050406030204" pitchFamily="18" charset="0"/>
                              </a:rPr>
                              <m:t>180</m:t>
                            </m:r>
                          </m:e>
                          <m:sup>
                            <m:r>
                              <a:rPr lang="ru-RU" sz="1400" i="1">
                                <a:latin typeface="Cambria Math" panose="02040503050406030204" pitchFamily="18" charset="0"/>
                              </a:rPr>
                              <m:t>∘</m:t>
                            </m:r>
                          </m:sup>
                        </m:sSup>
                        <m:r>
                          <a:rPr lang="ru-RU" sz="1400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1400" b="0" i="1" smtClean="0">
                                <a:latin typeface="Cambria Math" panose="02040503050406030204" pitchFamily="18" charset="0"/>
                              </a:rPr>
                              <m:t>81</m:t>
                            </m:r>
                          </m:e>
                          <m:sup>
                            <m:r>
                              <a:rPr lang="ru-RU" sz="1400" i="1">
                                <a:latin typeface="Cambria Math" panose="02040503050406030204" pitchFamily="18" charset="0"/>
                              </a:rPr>
                              <m:t>∘</m:t>
                            </m:r>
                          </m:sup>
                        </m:sSup>
                      </m:e>
                    </m:d>
                  </m:oMath>
                </a14:m>
                <a:endParaRPr lang="ru-RU" altLang="ru-RU" sz="1400" dirty="0">
                  <a:latin typeface="+mn-lt"/>
                </a:endParaRPr>
              </a:p>
              <a:p>
                <a:pPr eaLnBrk="1" hangingPunct="1">
                  <a:buFontTx/>
                  <a:buNone/>
                </a:pPr>
                <a:endParaRPr lang="ru-RU" altLang="ru-RU" sz="1400" dirty="0">
                  <a:latin typeface="+mn-lt"/>
                </a:endParaRPr>
              </a:p>
              <a:p>
                <a:pPr eaLnBrk="1" hangingPunct="1">
                  <a:buFontTx/>
                  <a:buNone/>
                </a:pPr>
                <a:endParaRPr lang="ru-RU" altLang="ru-RU" sz="1400" dirty="0">
                  <a:latin typeface="+mn-lt"/>
                </a:endParaRPr>
              </a:p>
              <a:p>
                <a:pPr eaLnBrk="1" hangingPunct="1">
                  <a:buFontTx/>
                  <a:buNone/>
                </a:pPr>
                <a:endParaRPr lang="ru-RU" altLang="ru-RU" sz="1400" dirty="0">
                  <a:latin typeface="+mn-lt"/>
                </a:endParaRPr>
              </a:p>
              <a:p>
                <a:pPr eaLnBrk="1" hangingPunct="1">
                  <a:buFontTx/>
                  <a:buNone/>
                </a:pPr>
                <a:endParaRPr lang="ru-RU" altLang="ru-RU" sz="1400" dirty="0">
                  <a:latin typeface="+mn-lt"/>
                </a:endParaRPr>
              </a:p>
              <a:p>
                <a:pPr eaLnBrk="1" hangingPunct="1">
                  <a:buFontTx/>
                  <a:buNone/>
                </a:pPr>
                <a:endParaRPr lang="ru-RU" altLang="ru-RU" sz="1400" dirty="0">
                  <a:latin typeface="+mn-lt"/>
                </a:endParaRPr>
              </a:p>
              <a:p>
                <a:pPr eaLnBrk="1" hangingPunct="1">
                  <a:buFontTx/>
                  <a:buNone/>
                </a:pPr>
                <a:endParaRPr lang="ru-RU" altLang="ru-RU" sz="1400" dirty="0">
                  <a:latin typeface="+mn-lt"/>
                </a:endParaRPr>
              </a:p>
              <a:p>
                <a:pPr eaLnBrk="1" hangingPunct="1">
                  <a:buFontTx/>
                  <a:buNone/>
                </a:pPr>
                <a:endParaRPr lang="ru-RU" altLang="ru-RU" sz="1400" dirty="0">
                  <a:latin typeface="+mn-lt"/>
                </a:endParaRPr>
              </a:p>
              <a:p>
                <a:pPr eaLnBrk="1" hangingPunct="1">
                  <a:buFontTx/>
                  <a:buNone/>
                </a:pPr>
                <a:endParaRPr lang="ru-RU" altLang="ru-RU" sz="1400" dirty="0">
                  <a:latin typeface="+mn-lt"/>
                </a:endParaRPr>
              </a:p>
              <a:p>
                <a:pPr eaLnBrk="1" hangingPunct="1">
                  <a:buFontTx/>
                  <a:buNone/>
                </a:pPr>
                <a:r>
                  <a:rPr lang="ru-RU" altLang="ru-RU" sz="1400" dirty="0">
                    <a:latin typeface="+mn-lt"/>
                  </a:rPr>
                  <a:t>магнитный полюс в точке</a:t>
                </a:r>
                <a14:m>
                  <m:oMath xmlns:m="http://schemas.openxmlformats.org/officeDocument/2006/math">
                    <m:r>
                      <a:rPr lang="ru-RU" sz="140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4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ru-RU" sz="1400">
                                <a:latin typeface="Cambria Math" panose="02040503050406030204" pitchFamily="18" charset="0"/>
                              </a:rPr>
                              <m:t>g</m:t>
                            </m:r>
                          </m:sub>
                        </m:sSub>
                        <m:r>
                          <a:rPr lang="ru-RU" sz="1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400" i="1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ru-RU" sz="1400">
                                <a:latin typeface="Cambria Math" panose="02040503050406030204" pitchFamily="18" charset="0"/>
                              </a:rPr>
                              <m:t>g</m:t>
                            </m:r>
                          </m:sub>
                        </m:sSub>
                      </m:e>
                    </m:d>
                    <m:r>
                      <a:rPr lang="ru-RU" sz="1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1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ru-RU" sz="1400" i="1">
                                <a:latin typeface="Cambria Math" panose="02040503050406030204" pitchFamily="18" charset="0"/>
                              </a:rPr>
                              <m:t>∘</m:t>
                            </m:r>
                          </m:sup>
                        </m:sSup>
                        <m:r>
                          <a:rPr lang="ru-RU" sz="1400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1400" b="0" i="1" smtClean="0">
                                <a:latin typeface="Cambria Math" panose="02040503050406030204" pitchFamily="18" charset="0"/>
                              </a:rPr>
                              <m:t>81</m:t>
                            </m:r>
                          </m:e>
                          <m:sup>
                            <m:r>
                              <a:rPr lang="ru-RU" sz="1400" i="1">
                                <a:latin typeface="Cambria Math" panose="02040503050406030204" pitchFamily="18" charset="0"/>
                              </a:rPr>
                              <m:t>∘</m:t>
                            </m:r>
                          </m:sup>
                        </m:sSup>
                      </m:e>
                    </m:d>
                  </m:oMath>
                </a14:m>
                <a:endParaRPr lang="ru-RU" altLang="ru-RU" sz="1400" dirty="0">
                  <a:latin typeface="+mn-lt"/>
                </a:endParaRPr>
              </a:p>
            </p:txBody>
          </p:sp>
        </mc:Choice>
        <mc:Fallback xmlns="">
          <p:sp>
            <p:nvSpPr>
              <p:cNvPr id="9" name="Прямоугольник 2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F0B75BA-A51A-4C37-9661-6C77892750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661567"/>
                <a:ext cx="3456385" cy="4257191"/>
              </a:xfrm>
              <a:prstGeom prst="rect">
                <a:avLst/>
              </a:prstGeom>
              <a:blipFill rotWithShape="0">
                <a:blip r:embed="rId3"/>
                <a:stretch>
                  <a:fillRect l="-5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Рисунок 1" descr="-14_geo">
            <a:extLst>
              <a:ext uri="{FF2B5EF4-FFF2-40B4-BE49-F238E27FC236}">
                <a16:creationId xmlns:a16="http://schemas.microsoft.com/office/drawing/2014/main" id="{2C8EF2E8-D26D-4C38-9F24-06E5675184B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323" y="931178"/>
            <a:ext cx="5020595" cy="2281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">
            <a:extLst>
              <a:ext uri="{FF2B5EF4-FFF2-40B4-BE49-F238E27FC236}">
                <a16:creationId xmlns:a16="http://schemas.microsoft.com/office/drawing/2014/main" id="{AF1AED59-C9E9-4AB5-BB96-75CC837A1D8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046" y="3330570"/>
            <a:ext cx="4961872" cy="299998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704675" y="162353"/>
            <a:ext cx="6279159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2200" b="1" dirty="0">
                <a:solidFill>
                  <a:srgbClr val="003E6C"/>
                </a:solidFill>
                <a:latin typeface="Times New Roman" pitchFamily="18" charset="0"/>
                <a:cs typeface="Times New Roman" pitchFamily="18" charset="0"/>
              </a:rPr>
              <a:t>Результаты численных экспериментов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2200" b="1" dirty="0">
                <a:solidFill>
                  <a:srgbClr val="003E6C"/>
                </a:solidFill>
                <a:latin typeface="Times New Roman" pitchFamily="18" charset="0"/>
                <a:cs typeface="Times New Roman" pitchFamily="18" charset="0"/>
              </a:rPr>
              <a:t>Реализован учет несовпадения полюсов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120" y="207801"/>
            <a:ext cx="577916" cy="605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59698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4102" y="3725366"/>
            <a:ext cx="5242419" cy="296015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6052" y="692696"/>
            <a:ext cx="5250470" cy="3032670"/>
          </a:xfrm>
          <a:prstGeom prst="rect">
            <a:avLst/>
          </a:prstGeom>
        </p:spPr>
      </p:pic>
      <p:sp>
        <p:nvSpPr>
          <p:cNvPr id="15" name="Прямоугольник 23"/>
          <p:cNvSpPr>
            <a:spLocks noChangeArrowheads="1"/>
          </p:cNvSpPr>
          <p:nvPr/>
        </p:nvSpPr>
        <p:spPr bwMode="auto">
          <a:xfrm>
            <a:off x="35495" y="908720"/>
            <a:ext cx="3456385" cy="440120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ru-RU" sz="1400" dirty="0">
                <a:latin typeface="+mn-lt"/>
              </a:rPr>
              <a:t>Ne 10</a:t>
            </a:r>
            <a:r>
              <a:rPr lang="en-US" altLang="ru-RU" sz="1400" baseline="30000" dirty="0">
                <a:latin typeface="+mn-lt"/>
              </a:rPr>
              <a:t>-5</a:t>
            </a:r>
            <a:r>
              <a:rPr lang="en-US" altLang="ru-RU" sz="1400" dirty="0">
                <a:latin typeface="+mn-lt"/>
              </a:rPr>
              <a:t> [cm</a:t>
            </a:r>
            <a:r>
              <a:rPr lang="en-US" altLang="ru-RU" sz="1400" baseline="30000" dirty="0">
                <a:latin typeface="+mn-lt"/>
              </a:rPr>
              <a:t>-3</a:t>
            </a:r>
            <a:r>
              <a:rPr lang="en-US" altLang="ru-RU" sz="1400" dirty="0">
                <a:latin typeface="+mn-lt"/>
              </a:rPr>
              <a:t>]</a:t>
            </a:r>
            <a:r>
              <a:rPr lang="en-US" altLang="ru-RU" sz="1400" i="1" dirty="0">
                <a:latin typeface="+mn-lt"/>
              </a:rPr>
              <a:t>	   250 </a:t>
            </a:r>
            <a:r>
              <a:rPr lang="ru-RU" altLang="ru-RU" sz="1400" i="1" dirty="0">
                <a:latin typeface="+mn-lt"/>
              </a:rPr>
              <a:t>км</a:t>
            </a:r>
            <a:r>
              <a:rPr lang="en-US" altLang="ru-RU" sz="1400" i="1" dirty="0">
                <a:latin typeface="+mn-lt"/>
              </a:rPr>
              <a:t> </a:t>
            </a:r>
            <a:r>
              <a:rPr lang="ru-RU" altLang="ru-RU" sz="1400" i="1" dirty="0">
                <a:latin typeface="+mn-lt"/>
              </a:rPr>
              <a:t>    </a:t>
            </a:r>
            <a:r>
              <a:rPr lang="en-US" altLang="ru-RU" sz="1400" i="1" dirty="0">
                <a:latin typeface="+mn-lt"/>
              </a:rPr>
              <a:t>3 am UT   </a:t>
            </a:r>
          </a:p>
          <a:p>
            <a:pPr eaLnBrk="1" hangingPunct="1">
              <a:buNone/>
            </a:pPr>
            <a:r>
              <a:rPr lang="ru-RU" altLang="ru-RU" sz="1400" dirty="0">
                <a:latin typeface="+mn-lt"/>
              </a:rPr>
              <a:t>равноденствие, март</a:t>
            </a:r>
            <a:endParaRPr lang="ru-RU" altLang="ru-RU" sz="1100" i="1" dirty="0">
              <a:latin typeface="+mn-lt"/>
            </a:endParaRPr>
          </a:p>
          <a:p>
            <a:pPr eaLnBrk="1" hangingPunct="1">
              <a:buFontTx/>
              <a:buNone/>
            </a:pPr>
            <a:r>
              <a:rPr lang="en-US" altLang="ru-RU" sz="1400" i="1" dirty="0">
                <a:latin typeface="+mn-lt"/>
              </a:rPr>
              <a:t>   </a:t>
            </a:r>
            <a:endParaRPr lang="ru-RU" altLang="ru-RU" sz="1400" i="1" dirty="0">
              <a:latin typeface="+mn-lt"/>
            </a:endParaRPr>
          </a:p>
          <a:p>
            <a:pPr eaLnBrk="1" hangingPunct="1">
              <a:buFontTx/>
              <a:buNone/>
            </a:pPr>
            <a:endParaRPr lang="ru-RU" altLang="ru-RU" sz="1400" i="1" dirty="0">
              <a:latin typeface="+mn-lt"/>
            </a:endParaRPr>
          </a:p>
          <a:p>
            <a:pPr eaLnBrk="1" hangingPunct="1">
              <a:buFontTx/>
              <a:buNone/>
            </a:pPr>
            <a:endParaRPr lang="ru-RU" altLang="ru-RU" sz="1400" dirty="0">
              <a:latin typeface="+mn-lt"/>
            </a:endParaRPr>
          </a:p>
          <a:p>
            <a:pPr eaLnBrk="1" hangingPunct="1">
              <a:buFontTx/>
              <a:buNone/>
            </a:pPr>
            <a:r>
              <a:rPr lang="ru-RU" altLang="ru-RU" sz="1400" dirty="0">
                <a:latin typeface="+mn-lt"/>
              </a:rPr>
              <a:t>сильный</a:t>
            </a:r>
            <a:r>
              <a:rPr lang="en-US" altLang="ru-RU" sz="1400" i="1" dirty="0">
                <a:latin typeface="+mn-lt"/>
              </a:rPr>
              <a:t> </a:t>
            </a:r>
            <a:r>
              <a:rPr lang="en-US" altLang="ru-RU" sz="1400" dirty="0" err="1">
                <a:latin typeface="+mn-lt"/>
              </a:rPr>
              <a:t>ExB</a:t>
            </a:r>
            <a:r>
              <a:rPr lang="en-US" altLang="ru-RU" sz="1400" dirty="0">
                <a:latin typeface="+mn-lt"/>
              </a:rPr>
              <a:t>  </a:t>
            </a:r>
            <a:r>
              <a:rPr lang="ru-RU" altLang="ru-RU" sz="1400" dirty="0">
                <a:latin typeface="+mn-lt"/>
              </a:rPr>
              <a:t>дрейф на экваторе</a:t>
            </a:r>
            <a:r>
              <a:rPr lang="en-US" altLang="ru-RU" sz="1400" dirty="0">
                <a:latin typeface="+mn-lt"/>
              </a:rPr>
              <a:t>	</a:t>
            </a:r>
            <a:r>
              <a:rPr lang="ru-RU" altLang="ru-RU" sz="1400" dirty="0">
                <a:latin typeface="+mn-lt"/>
              </a:rPr>
              <a:t>		 </a:t>
            </a:r>
          </a:p>
          <a:p>
            <a:pPr eaLnBrk="1" hangingPunct="1">
              <a:buFontTx/>
              <a:buNone/>
            </a:pPr>
            <a:endParaRPr lang="ru-RU" altLang="ru-RU" sz="1400" dirty="0">
              <a:latin typeface="+mn-lt"/>
            </a:endParaRPr>
          </a:p>
          <a:p>
            <a:pPr eaLnBrk="1" hangingPunct="1">
              <a:buFontTx/>
              <a:buNone/>
            </a:pPr>
            <a:endParaRPr lang="ru-RU" altLang="ru-RU" sz="1400" dirty="0">
              <a:latin typeface="+mn-lt"/>
            </a:endParaRPr>
          </a:p>
          <a:p>
            <a:pPr eaLnBrk="1" hangingPunct="1">
              <a:buFontTx/>
              <a:buNone/>
            </a:pPr>
            <a:endParaRPr lang="ru-RU" altLang="ru-RU" sz="1400" dirty="0">
              <a:latin typeface="+mn-lt"/>
            </a:endParaRPr>
          </a:p>
          <a:p>
            <a:pPr eaLnBrk="1" hangingPunct="1">
              <a:buFontTx/>
              <a:buNone/>
            </a:pPr>
            <a:endParaRPr lang="ru-RU" altLang="ru-RU" sz="1400" dirty="0">
              <a:latin typeface="+mn-lt"/>
            </a:endParaRPr>
          </a:p>
          <a:p>
            <a:pPr eaLnBrk="1" hangingPunct="1">
              <a:buFontTx/>
              <a:buNone/>
            </a:pPr>
            <a:endParaRPr lang="ru-RU" altLang="ru-RU" sz="1400" dirty="0">
              <a:latin typeface="+mn-lt"/>
            </a:endParaRPr>
          </a:p>
          <a:p>
            <a:pPr eaLnBrk="1" hangingPunct="1">
              <a:buFontTx/>
              <a:buNone/>
            </a:pPr>
            <a:endParaRPr lang="ru-RU" altLang="ru-RU" sz="1400" dirty="0">
              <a:latin typeface="+mn-lt"/>
            </a:endParaRPr>
          </a:p>
          <a:p>
            <a:pPr eaLnBrk="1" hangingPunct="1">
              <a:buFontTx/>
              <a:buNone/>
            </a:pPr>
            <a:endParaRPr lang="ru-RU" altLang="ru-RU" sz="1400" dirty="0">
              <a:latin typeface="+mn-lt"/>
            </a:endParaRPr>
          </a:p>
          <a:p>
            <a:pPr eaLnBrk="1" hangingPunct="1">
              <a:buFontTx/>
              <a:buNone/>
            </a:pPr>
            <a:endParaRPr lang="ru-RU" altLang="ru-RU" sz="1400" dirty="0">
              <a:latin typeface="+mn-lt"/>
            </a:endParaRPr>
          </a:p>
          <a:p>
            <a:pPr eaLnBrk="1" hangingPunct="1">
              <a:buFontTx/>
              <a:buNone/>
            </a:pPr>
            <a:endParaRPr lang="ru-RU" altLang="ru-RU" sz="1400" dirty="0">
              <a:latin typeface="+mn-lt"/>
            </a:endParaRPr>
          </a:p>
          <a:p>
            <a:pPr eaLnBrk="1" hangingPunct="1">
              <a:buFontTx/>
              <a:buNone/>
            </a:pPr>
            <a:endParaRPr lang="ru-RU" altLang="ru-RU" sz="1400" dirty="0">
              <a:latin typeface="+mn-lt"/>
            </a:endParaRPr>
          </a:p>
          <a:p>
            <a:pPr eaLnBrk="1" hangingPunct="1">
              <a:buFontTx/>
              <a:buNone/>
            </a:pPr>
            <a:endParaRPr lang="ru-RU" altLang="ru-RU" sz="1400" dirty="0">
              <a:latin typeface="+mn-lt"/>
            </a:endParaRPr>
          </a:p>
          <a:p>
            <a:pPr eaLnBrk="1" hangingPunct="1">
              <a:buFontTx/>
              <a:buNone/>
            </a:pPr>
            <a:endParaRPr lang="ru-RU" altLang="ru-RU" sz="1400" dirty="0">
              <a:latin typeface="+mn-lt"/>
            </a:endParaRPr>
          </a:p>
          <a:p>
            <a:pPr eaLnBrk="1" hangingPunct="1">
              <a:buFontTx/>
              <a:buNone/>
            </a:pPr>
            <a:r>
              <a:rPr lang="ru-RU" altLang="ru-RU" sz="1400" dirty="0">
                <a:latin typeface="+mn-lt"/>
              </a:rPr>
              <a:t>слабый </a:t>
            </a:r>
            <a:r>
              <a:rPr lang="en-US" altLang="ru-RU" sz="1400" dirty="0" err="1">
                <a:latin typeface="+mn-lt"/>
              </a:rPr>
              <a:t>ExB</a:t>
            </a:r>
            <a:r>
              <a:rPr lang="en-US" altLang="ru-RU" sz="1400" dirty="0">
                <a:latin typeface="+mn-lt"/>
              </a:rPr>
              <a:t>  </a:t>
            </a:r>
            <a:r>
              <a:rPr lang="ru-RU" altLang="ru-RU" sz="1400" dirty="0">
                <a:latin typeface="+mn-lt"/>
              </a:rPr>
              <a:t>дрейф на экваторе</a:t>
            </a:r>
            <a:endParaRPr lang="ru-RU" altLang="ru-RU" sz="1100" i="1" dirty="0"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616378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en-US" sz="1000" i="1" dirty="0" err="1"/>
              <a:t>Kulyamin</a:t>
            </a:r>
            <a:r>
              <a:rPr lang="en-US" sz="1000" i="1" dirty="0"/>
              <a:t> D. V., </a:t>
            </a:r>
            <a:r>
              <a:rPr lang="en-US" sz="1000" i="1" dirty="0" err="1"/>
              <a:t>Ostanin</a:t>
            </a:r>
            <a:r>
              <a:rPr lang="en-US" sz="1000" i="1" dirty="0"/>
              <a:t> P. A.</a:t>
            </a:r>
            <a:r>
              <a:rPr lang="en-US" sz="1000" dirty="0"/>
              <a:t> </a:t>
            </a:r>
            <a:r>
              <a:rPr lang="en-US" sz="1000" dirty="0" err="1"/>
              <a:t>Modelling</a:t>
            </a:r>
            <a:r>
              <a:rPr lang="en-US" sz="1000" dirty="0"/>
              <a:t> of equatorial </a:t>
            </a:r>
            <a:r>
              <a:rPr lang="en-US" sz="1000" dirty="0" err="1"/>
              <a:t>ionospheric</a:t>
            </a:r>
            <a:r>
              <a:rPr lang="en-US" sz="1000" dirty="0"/>
              <a:t> anomaly in </a:t>
            </a:r>
            <a:r>
              <a:rPr lang="en-US" sz="1000" dirty="0" err="1"/>
              <a:t>inm</a:t>
            </a:r>
            <a:r>
              <a:rPr lang="en-US" sz="1000" dirty="0"/>
              <a:t> </a:t>
            </a:r>
            <a:r>
              <a:rPr lang="en-US" sz="1000" dirty="0" err="1"/>
              <a:t>ras</a:t>
            </a:r>
            <a:r>
              <a:rPr lang="en-US" sz="1000" dirty="0"/>
              <a:t> coupled </a:t>
            </a:r>
            <a:r>
              <a:rPr lang="en-US" sz="1000" dirty="0" err="1"/>
              <a:t>thermospehre</a:t>
            </a:r>
            <a:r>
              <a:rPr lang="en-US" sz="1000" dirty="0"/>
              <a:t>–ionosphere model // </a:t>
            </a:r>
            <a:r>
              <a:rPr lang="en-US" sz="1000" i="1" dirty="0"/>
              <a:t>Russian Journal of Numerical Analysis and Mathematical </a:t>
            </a:r>
            <a:r>
              <a:rPr lang="en-US" sz="1000" i="1" dirty="0" err="1"/>
              <a:t>Modelling</a:t>
            </a:r>
            <a:r>
              <a:rPr lang="en-US" sz="1000" dirty="0"/>
              <a:t>. — 2020. — Vol. 35, no. 1. — P. 1–9. </a:t>
            </a:r>
            <a:endParaRPr lang="ru-RU" sz="1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9391" y="58676"/>
            <a:ext cx="7604619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2200" b="1" dirty="0">
                <a:solidFill>
                  <a:srgbClr val="003E6C"/>
                </a:solidFill>
                <a:latin typeface="Times New Roman" pitchFamily="18" charset="0"/>
                <a:cs typeface="Times New Roman" pitchFamily="18" charset="0"/>
              </a:rPr>
              <a:t>Результаты численных экспериментов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2200" b="1" dirty="0">
                <a:solidFill>
                  <a:srgbClr val="003E6C"/>
                </a:solidFill>
                <a:latin typeface="Times New Roman" pitchFamily="18" charset="0"/>
                <a:cs typeface="Times New Roman" pitchFamily="18" charset="0"/>
              </a:rPr>
              <a:t>Усовершенствование модели. Экваториальная аномалия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120" y="207801"/>
            <a:ext cx="577916" cy="605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2588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/>
          <a:srcRect t="2652" b="13257"/>
          <a:stretch>
            <a:fillRect/>
          </a:stretch>
        </p:blipFill>
        <p:spPr bwMode="auto">
          <a:xfrm>
            <a:off x="4502251" y="2582842"/>
            <a:ext cx="4219733" cy="27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4337473" y="1998067"/>
            <a:ext cx="45492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A379BB">
                    <a:lumMod val="75000"/>
                  </a:srgbClr>
                </a:solidFill>
              </a:rPr>
              <a:t>Глобальное распределение критической</a:t>
            </a:r>
            <a:r>
              <a:rPr lang="en-US" sz="1600" dirty="0">
                <a:solidFill>
                  <a:srgbClr val="A379BB">
                    <a:lumMod val="75000"/>
                  </a:srgbClr>
                </a:solidFill>
              </a:rPr>
              <a:t> </a:t>
            </a:r>
            <a:r>
              <a:rPr lang="ru-RU" sz="1600" dirty="0">
                <a:solidFill>
                  <a:srgbClr val="A379BB">
                    <a:lumMod val="75000"/>
                  </a:srgbClr>
                </a:solidFill>
              </a:rPr>
              <a:t>частоты, полученное мгновенным картированием </a:t>
            </a:r>
            <a:r>
              <a:rPr lang="en-US" sz="1600" dirty="0">
                <a:solidFill>
                  <a:srgbClr val="A379BB">
                    <a:lumMod val="75000"/>
                  </a:srgbClr>
                </a:solidFill>
              </a:rPr>
              <a:t>SIMP-2</a:t>
            </a:r>
            <a:endParaRPr lang="ru-RU" sz="1600" dirty="0">
              <a:solidFill>
                <a:srgbClr val="A379BB">
                  <a:lumMod val="75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1080" y="1124050"/>
            <a:ext cx="8615683" cy="666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defTabSz="958827" fontAlgn="base" hangingPunct="0">
              <a:spcBef>
                <a:spcPts val="267"/>
              </a:spcBef>
              <a:buClr>
                <a:srgbClr val="000000"/>
              </a:buClr>
              <a:buSzPct val="100000"/>
            </a:pPr>
            <a:r>
              <a:rPr lang="ru-RU" sz="1866" b="1" dirty="0">
                <a:solidFill>
                  <a:srgbClr val="2E74B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Система мониторинга, краткосрочного (1-24 часа) и</a:t>
            </a:r>
            <a:r>
              <a:rPr lang="en-US" sz="1866" b="1" dirty="0">
                <a:solidFill>
                  <a:srgbClr val="2E74B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66" b="1" dirty="0">
                <a:solidFill>
                  <a:srgbClr val="2E74B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долгосрочного месячного медианного прогноза состояния ионосферы северного полушария</a:t>
            </a:r>
            <a:r>
              <a:rPr lang="en-US" sz="1866" b="1" dirty="0">
                <a:solidFill>
                  <a:srgbClr val="2E74B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66" b="1" dirty="0">
                <a:solidFill>
                  <a:srgbClr val="2E74B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SIMP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75323" y="2102779"/>
            <a:ext cx="3443498" cy="2554545"/>
          </a:xfrm>
          <a:prstGeom prst="rect">
            <a:avLst/>
          </a:prstGeom>
          <a:ln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pPr indent="599003" algn="just"/>
            <a:r>
              <a:rPr lang="ru-RU" sz="1600" dirty="0">
                <a:solidFill>
                  <a:prstClr val="black"/>
                </a:solidFill>
                <a:ea typeface="Times New Roman" panose="02020603050405020304" pitchFamily="18" charset="0"/>
              </a:rPr>
              <a:t>Система </a:t>
            </a:r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SIMP</a:t>
            </a:r>
            <a:r>
              <a:rPr lang="ru-RU" sz="1600" b="1" dirty="0">
                <a:solidFill>
                  <a:prstClr val="black"/>
                </a:solidFill>
                <a:ea typeface="Times New Roman" panose="02020603050405020304" pitchFamily="18" charset="0"/>
              </a:rPr>
              <a:t>-</a:t>
            </a:r>
            <a:r>
              <a:rPr lang="en-US" sz="1600" b="1" dirty="0">
                <a:solidFill>
                  <a:prstClr val="black"/>
                </a:solidFill>
                <a:ea typeface="Times New Roman" panose="02020603050405020304" pitchFamily="18" charset="0"/>
              </a:rPr>
              <a:t>STANDART</a:t>
            </a:r>
            <a:r>
              <a:rPr lang="ru-RU" sz="1600" dirty="0">
                <a:solidFill>
                  <a:prstClr val="black"/>
                </a:solidFill>
                <a:ea typeface="Times New Roman" panose="02020603050405020304" pitchFamily="18" charset="0"/>
              </a:rPr>
              <a:t> предназначена для мониторинга и долгосрочного прогноза фонового состояния ионосферы</a:t>
            </a:r>
            <a:r>
              <a:rPr lang="en-US" sz="1600" dirty="0">
                <a:solidFill>
                  <a:prstClr val="black"/>
                </a:solidFill>
                <a:ea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ea typeface="Times New Roman" panose="02020603050405020304" pitchFamily="18" charset="0"/>
              </a:rPr>
              <a:t>Земли</a:t>
            </a:r>
            <a:r>
              <a:rPr lang="en-US" sz="1600" dirty="0">
                <a:solidFill>
                  <a:prstClr val="black"/>
                </a:solidFill>
                <a:ea typeface="Times New Roman" panose="02020603050405020304" pitchFamily="18" charset="0"/>
              </a:rPr>
              <a:t>. </a:t>
            </a:r>
            <a:r>
              <a:rPr lang="ru-RU" sz="1600" dirty="0">
                <a:solidFill>
                  <a:prstClr val="black"/>
                </a:solidFill>
                <a:ea typeface="Times New Roman" panose="02020603050405020304" pitchFamily="18" charset="0"/>
              </a:rPr>
              <a:t>Система </a:t>
            </a:r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SIMP</a:t>
            </a:r>
            <a:r>
              <a:rPr lang="ru-RU" sz="1600" b="1" dirty="0">
                <a:solidFill>
                  <a:prstClr val="black"/>
                </a:solidFill>
                <a:ea typeface="Times New Roman" panose="02020603050405020304" pitchFamily="18" charset="0"/>
              </a:rPr>
              <a:t>-2 </a:t>
            </a:r>
            <a:r>
              <a:rPr lang="ru-RU" sz="1600" dirty="0">
                <a:solidFill>
                  <a:prstClr val="black"/>
                </a:solidFill>
                <a:ea typeface="Times New Roman" panose="02020603050405020304" pitchFamily="18" charset="0"/>
              </a:rPr>
              <a:t>предназначена для осуществления мониторинга и краткосрочного (1-24 часа</a:t>
            </a:r>
            <a:r>
              <a:rPr lang="en-US" sz="1600" dirty="0">
                <a:solidFill>
                  <a:prstClr val="black"/>
                </a:solidFill>
                <a:ea typeface="Times New Roman" panose="02020603050405020304" pitchFamily="18" charset="0"/>
              </a:rPr>
              <a:t>)</a:t>
            </a:r>
            <a:r>
              <a:rPr lang="ru-RU" sz="1600" dirty="0">
                <a:solidFill>
                  <a:prstClr val="black"/>
                </a:solidFill>
                <a:ea typeface="Times New Roman" panose="02020603050405020304" pitchFamily="18" charset="0"/>
              </a:rPr>
              <a:t> прогноза глобального состояния ионосферы</a:t>
            </a:r>
            <a:r>
              <a:rPr lang="en-US" sz="1600" dirty="0">
                <a:solidFill>
                  <a:prstClr val="black"/>
                </a:solidFill>
                <a:ea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ea typeface="Times New Roman" panose="02020603050405020304" pitchFamily="18" charset="0"/>
              </a:rPr>
              <a:t>преимущественно северного полушария.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5323" y="145321"/>
            <a:ext cx="8768677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2200" b="1" dirty="0">
                <a:solidFill>
                  <a:srgbClr val="003E6C"/>
                </a:solidFill>
                <a:latin typeface="Times New Roman" pitchFamily="18" charset="0"/>
                <a:cs typeface="Times New Roman" pitchFamily="18" charset="0"/>
              </a:rPr>
              <a:t>Информационные технологии в системе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2200" b="1" dirty="0">
                <a:solidFill>
                  <a:srgbClr val="003E6C"/>
                </a:solidFill>
                <a:latin typeface="Times New Roman" pitchFamily="18" charset="0"/>
                <a:cs typeface="Times New Roman" pitchFamily="18" charset="0"/>
              </a:rPr>
              <a:t> ионосферного мониторинга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902" y="187019"/>
            <a:ext cx="577916" cy="605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01782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08B1A4-4061-7A85-493A-572BC58F00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>
            <a:extLst>
              <a:ext uri="{FF2B5EF4-FFF2-40B4-BE49-F238E27FC236}">
                <a16:creationId xmlns:a16="http://schemas.microsoft.com/office/drawing/2014/main" id="{CA76FE49-9396-6CC8-F720-E7D9C776D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123788"/>
            <a:ext cx="8928992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defPPr>
              <a:defRPr lang="en-GB"/>
            </a:defPPr>
            <a:lvl1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 kern="1200">
                <a:solidFill>
                  <a:schemeClr val="bg1"/>
                </a:solidFill>
                <a:latin typeface="Arial" charset="0"/>
                <a:ea typeface="ＭＳ Ｐゴシック" pitchFamily="48" charset="-128"/>
                <a:cs typeface="+mn-cs"/>
              </a:defRPr>
            </a:lvl1pPr>
            <a:lvl2pPr marL="4572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 kern="1200">
                <a:solidFill>
                  <a:schemeClr val="bg1"/>
                </a:solidFill>
                <a:latin typeface="Arial" charset="0"/>
                <a:ea typeface="ＭＳ Ｐゴシック" pitchFamily="48" charset="-128"/>
                <a:cs typeface="+mn-cs"/>
              </a:defRPr>
            </a:lvl2pPr>
            <a:lvl3pPr marL="9144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 kern="1200">
                <a:solidFill>
                  <a:schemeClr val="bg1"/>
                </a:solidFill>
                <a:latin typeface="Arial" charset="0"/>
                <a:ea typeface="ＭＳ Ｐゴシック" pitchFamily="48" charset="-128"/>
                <a:cs typeface="+mn-cs"/>
              </a:defRPr>
            </a:lvl3pPr>
            <a:lvl4pPr marL="1371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 kern="1200">
                <a:solidFill>
                  <a:schemeClr val="bg1"/>
                </a:solidFill>
                <a:latin typeface="Arial" charset="0"/>
                <a:ea typeface="ＭＳ Ｐゴシック" pitchFamily="48" charset="-128"/>
                <a:cs typeface="+mn-cs"/>
              </a:defRPr>
            </a:lvl4pPr>
            <a:lvl5pPr marL="18288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 kern="1200">
                <a:solidFill>
                  <a:schemeClr val="bg1"/>
                </a:solidFill>
                <a:latin typeface="Arial" charset="0"/>
                <a:ea typeface="ＭＳ Ｐゴシック" pitchFamily="48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pitchFamily="48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pitchFamily="48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pitchFamily="48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ＭＳ Ｐゴシック" pitchFamily="48" charset="-128"/>
                <a:cs typeface="+mn-cs"/>
              </a:defRPr>
            </a:lvl9pPr>
          </a:lstStyle>
          <a:p>
            <a:r>
              <a:rPr lang="ru-RU" sz="2200" b="1" dirty="0">
                <a:solidFill>
                  <a:srgbClr val="003E6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Основные результаты для задачи разработки системы </a:t>
            </a:r>
          </a:p>
          <a:p>
            <a:r>
              <a:rPr lang="ru-RU" sz="2200" b="1" dirty="0">
                <a:solidFill>
                  <a:srgbClr val="003E6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усвоения данных для модели ионосферы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Сформулирована постановка задачи вариационной ассимиляции данных наблюдения об интегралах электронной плотности для разработанной модели.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Рассмотрена постановка задачи, показана её плотная разрешимость построен итерационный алгоритм решения </a:t>
            </a:r>
            <a:r>
              <a:rPr lang="ru-RU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регуляризованной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задачи. Доказана сходимость сеточных решений к </a:t>
            </a:r>
            <a:r>
              <a:rPr lang="ru-RU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псевдорешению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конечно-разностной задачи при стремлении параметра регуляризации к нулю.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Разработаны и исследованы конечно-мерные аппроксимации диффузионных операторов для прямого и сопряженного уравнений. Показана устойчивость и сходимость разработанного численного метода решения задачи оптимальности к решению дифференциальной задачи при измельчении сетки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Проведены контрольные численные эксперименты по восстановлению профилей по известным «тестовым» данным для оценки точности и эффективности реализации системы усвоения, показано высокое качество восстановления распределения электронной концентрации в областях с существованием данных наблюдений. Рассмотрено восстановление профилей в задаче о сходимости к дневному стационарному распределению электронной концентрации, а также восстановление профилей в суточном ходе.</a:t>
            </a:r>
            <a:endParaRPr lang="ru-RU" sz="1800" b="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endParaRPr lang="ru-RU" b="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30B9848-EC5E-4F63-875C-EFC96C1EF727}"/>
              </a:ext>
            </a:extLst>
          </p:cNvPr>
          <p:cNvSpPr/>
          <p:nvPr/>
        </p:nvSpPr>
        <p:spPr>
          <a:xfrm>
            <a:off x="107504" y="6388484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ru-RU" sz="1100" kern="0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D. V. </a:t>
            </a:r>
            <a:r>
              <a:rPr lang="en-US" altLang="ru-RU" sz="1100" kern="0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Kulyamin</a:t>
            </a:r>
            <a:r>
              <a:rPr lang="en-US" altLang="ru-RU" sz="1100" kern="0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S.V. </a:t>
            </a:r>
            <a:r>
              <a:rPr lang="en-US" altLang="ru-RU" sz="1100" kern="0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Kostrykin</a:t>
            </a:r>
            <a:r>
              <a:rPr lang="en-US" altLang="ru-RU" sz="1100" kern="0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P. A. </a:t>
            </a:r>
            <a:r>
              <a:rPr lang="en-US" altLang="ru-RU" sz="1100" kern="0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Ostanin</a:t>
            </a:r>
            <a:r>
              <a:rPr lang="en-US" altLang="ru-RU" sz="1100" kern="0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V. P. </a:t>
            </a:r>
            <a:r>
              <a:rPr lang="en-US" altLang="ru-RU" sz="1100" kern="0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Dymnikov</a:t>
            </a:r>
            <a:r>
              <a:rPr lang="en-US" altLang="ru-RU" sz="1100" kern="0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Numerical model of Earth ionosphere F region based on three-dimensional transport and ambipolar diffusion equations // Rus. J. of Num. Anal. and Math. Model., vol. 38, no. 6, 2023, pp. 361-372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120" y="207801"/>
            <a:ext cx="577916" cy="605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37437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>
            <a:extLst>
              <a:ext uri="{FF2B5EF4-FFF2-40B4-BE49-F238E27FC236}">
                <a16:creationId xmlns:a16="http://schemas.microsoft.com/office/drawing/2014/main" id="{E179932F-8760-4FC1-AB7F-16E1AC985D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" t="976" r="24" b="32"/>
          <a:stretch/>
        </p:blipFill>
        <p:spPr bwMode="auto">
          <a:xfrm>
            <a:off x="180092" y="4440811"/>
            <a:ext cx="3118031" cy="231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>
            <a:extLst>
              <a:ext uri="{FF2B5EF4-FFF2-40B4-BE49-F238E27FC236}">
                <a16:creationId xmlns:a16="http://schemas.microsoft.com/office/drawing/2014/main" id="{0992F3F8-744D-45EB-9D30-B0EFAF4163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1" t="2283" b="3257"/>
          <a:stretch/>
        </p:blipFill>
        <p:spPr bwMode="auto">
          <a:xfrm>
            <a:off x="6275621" y="2065573"/>
            <a:ext cx="2856973" cy="2292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EDF43D69-BBE4-421B-9F26-45E89E7F51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2" t="636" r="107" b="2626"/>
          <a:stretch/>
        </p:blipFill>
        <p:spPr bwMode="auto">
          <a:xfrm>
            <a:off x="3311588" y="2080775"/>
            <a:ext cx="2956393" cy="2284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23"/>
          <p:cNvSpPr>
            <a:spLocks noChangeArrowheads="1"/>
          </p:cNvSpPr>
          <p:nvPr/>
        </p:nvSpPr>
        <p:spPr bwMode="auto">
          <a:xfrm>
            <a:off x="130300" y="785114"/>
            <a:ext cx="9001001" cy="129266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2700" lvl="0" eaLnBrk="1" hangingPunct="1">
              <a:buNone/>
            </a:pPr>
            <a:r>
              <a:rPr lang="ru-RU" sz="1800" b="1" spc="-110" dirty="0">
                <a:solidFill>
                  <a:srgbClr val="003F7F"/>
                </a:solidFill>
                <a:latin typeface="+mn-lt"/>
                <a:cs typeface="Century Gothic"/>
              </a:rPr>
              <a:t>Исследование точности алгоритма усвоения</a:t>
            </a:r>
          </a:p>
          <a:p>
            <a:pPr eaLnBrk="1" hangingPunct="1">
              <a:buNone/>
            </a:pPr>
            <a:r>
              <a:rPr lang="ru-RU" altLang="ru-RU" sz="1600" b="1" dirty="0">
                <a:latin typeface="+mn-lt"/>
              </a:rPr>
              <a:t>Контрольные «данные наблюдений» – возмущенные решения </a:t>
            </a:r>
            <a:r>
              <a:rPr lang="ru-RU" altLang="ru-RU" sz="1600" b="1" dirty="0">
                <a:solidFill>
                  <a:srgbClr val="00B0F0"/>
                </a:solidFill>
                <a:latin typeface="+mn-lt"/>
              </a:rPr>
              <a:t>прямой задачи</a:t>
            </a:r>
          </a:p>
          <a:p>
            <a:pPr eaLnBrk="1" hangingPunct="1">
              <a:buNone/>
            </a:pPr>
            <a:r>
              <a:rPr lang="ru-RU" altLang="ru-RU" sz="1600" b="1" dirty="0">
                <a:latin typeface="+mn-lt"/>
              </a:rPr>
              <a:t>Заданы </a:t>
            </a:r>
            <a:r>
              <a:rPr lang="ru-RU" altLang="ru-RU" sz="1600" b="1" dirty="0">
                <a:solidFill>
                  <a:srgbClr val="C00000"/>
                </a:solidFill>
                <a:latin typeface="+mn-lt"/>
              </a:rPr>
              <a:t>наклонные</a:t>
            </a:r>
            <a:r>
              <a:rPr lang="ru-RU" altLang="ru-RU" sz="1600" b="1" dirty="0">
                <a:latin typeface="+mn-lt"/>
              </a:rPr>
              <a:t> интегралы электронного содержания (</a:t>
            </a:r>
            <a:r>
              <a:rPr lang="en-US" altLang="ru-RU" sz="1600" b="1" dirty="0">
                <a:latin typeface="+mn-lt"/>
              </a:rPr>
              <a:t>TEC)</a:t>
            </a:r>
            <a:r>
              <a:rPr lang="ru-RU" altLang="ru-RU" sz="1600" b="1" dirty="0">
                <a:latin typeface="+mn-lt"/>
              </a:rPr>
              <a:t>, </a:t>
            </a:r>
            <a:r>
              <a:rPr lang="ru-RU" altLang="ru-RU" sz="1600" b="1" dirty="0">
                <a:solidFill>
                  <a:srgbClr val="00B050"/>
                </a:solidFill>
                <a:latin typeface="+mn-lt"/>
              </a:rPr>
              <a:t>искомое решение</a:t>
            </a:r>
            <a:r>
              <a:rPr lang="ru-RU" altLang="ru-RU" sz="1600" b="1" dirty="0">
                <a:latin typeface="+mn-lt"/>
              </a:rPr>
              <a:t> –     </a:t>
            </a:r>
          </a:p>
          <a:p>
            <a:pPr eaLnBrk="1" hangingPunct="1">
              <a:buNone/>
            </a:pPr>
            <a:r>
              <a:rPr lang="ru-RU" altLang="ru-RU" sz="1600" b="1" dirty="0">
                <a:latin typeface="+mn-lt"/>
              </a:rPr>
              <a:t>слабо возмущенный профиль</a:t>
            </a:r>
            <a:endParaRPr lang="ru-RU" altLang="ru-RU" sz="1200" b="1" dirty="0">
              <a:latin typeface="+mn-lt"/>
            </a:endParaRPr>
          </a:p>
          <a:p>
            <a:pPr eaLnBrk="1" hangingPunct="1">
              <a:buFontTx/>
              <a:buNone/>
            </a:pPr>
            <a:r>
              <a:rPr lang="en-US" altLang="ru-RU" sz="1200" i="1" dirty="0">
                <a:latin typeface="+mn-lt"/>
              </a:rPr>
              <a:t>   </a:t>
            </a:r>
            <a:endParaRPr lang="ru-RU" altLang="ru-RU" sz="1050" i="1" dirty="0">
              <a:latin typeface="+mn-lt"/>
            </a:endParaRPr>
          </a:p>
        </p:txBody>
      </p:sp>
      <p:sp>
        <p:nvSpPr>
          <p:cNvPr id="12" name="Прямоугольник 23"/>
          <p:cNvSpPr>
            <a:spLocks noChangeArrowheads="1"/>
          </p:cNvSpPr>
          <p:nvPr/>
        </p:nvSpPr>
        <p:spPr bwMode="auto">
          <a:xfrm>
            <a:off x="17526" y="1844824"/>
            <a:ext cx="8913839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ru-RU" sz="1050" dirty="0"/>
              <a:t>	</a:t>
            </a:r>
            <a:r>
              <a:rPr lang="ru-RU" altLang="ru-RU" sz="1050" dirty="0"/>
              <a:t>         </a:t>
            </a:r>
            <a:r>
              <a:rPr lang="en-US" altLang="ru-RU" sz="1200" dirty="0"/>
              <a:t>0̊ </a:t>
            </a:r>
            <a:r>
              <a:rPr lang="en-US" altLang="ru-RU" sz="1200" dirty="0" err="1"/>
              <a:t>lon</a:t>
            </a:r>
            <a:r>
              <a:rPr lang="ru-RU" altLang="ru-RU" sz="1200" dirty="0"/>
              <a:t>			</a:t>
            </a:r>
            <a:r>
              <a:rPr lang="en-US" altLang="ru-RU" sz="1200" dirty="0"/>
              <a:t> </a:t>
            </a:r>
            <a:r>
              <a:rPr lang="ru-RU" altLang="ru-RU" sz="1200" dirty="0"/>
              <a:t>                 35</a:t>
            </a:r>
            <a:r>
              <a:rPr lang="en-US" altLang="ru-RU" sz="1200" dirty="0"/>
              <a:t>̊ </a:t>
            </a:r>
            <a:r>
              <a:rPr lang="en-US" altLang="ru-RU" sz="1200" dirty="0" err="1"/>
              <a:t>lon</a:t>
            </a:r>
            <a:r>
              <a:rPr lang="ru-RU" altLang="ru-RU" sz="1200" dirty="0"/>
              <a:t> 			7</a:t>
            </a:r>
            <a:r>
              <a:rPr lang="en-US" altLang="ru-RU" sz="1200" dirty="0"/>
              <a:t>0̊ </a:t>
            </a:r>
            <a:r>
              <a:rPr lang="en-US" altLang="ru-RU" sz="1200" dirty="0" err="1"/>
              <a:t>lon</a:t>
            </a:r>
            <a:r>
              <a:rPr lang="ru-RU" altLang="ru-RU" sz="1200" dirty="0"/>
              <a:t> 	</a:t>
            </a:r>
            <a:endParaRPr lang="ru-RU" altLang="ru-RU" sz="1050" i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164288" y="1628800"/>
            <a:ext cx="193674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buFontTx/>
              <a:buNone/>
            </a:pPr>
            <a:r>
              <a:rPr lang="ru-RU" altLang="ru-RU" sz="1000" i="1" dirty="0">
                <a:solidFill>
                  <a:srgbClr val="7030A0"/>
                </a:solidFill>
              </a:rPr>
              <a:t>равноденствие, март, полдень</a:t>
            </a: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512" y="1647110"/>
            <a:ext cx="1746418" cy="187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Прямоугольник 23"/>
          <p:cNvSpPr>
            <a:spLocks noChangeArrowheads="1"/>
          </p:cNvSpPr>
          <p:nvPr/>
        </p:nvSpPr>
        <p:spPr bwMode="auto">
          <a:xfrm>
            <a:off x="-35351" y="4365104"/>
            <a:ext cx="430887" cy="1806550"/>
          </a:xfrm>
          <a:prstGeom prst="rect">
            <a:avLst/>
          </a:prstGeom>
          <a:noFill/>
          <a:ln>
            <a:noFill/>
          </a:ln>
        </p:spPr>
        <p:txBody>
          <a:bodyPr vert="vert270" wrap="square" anchor="ctr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800" b="1" dirty="0"/>
              <a:t>Ошибка восстановленного профиля                        </a:t>
            </a:r>
            <a:r>
              <a:rPr lang="en-US" altLang="ru-RU" sz="800" b="1" dirty="0"/>
              <a:t>          </a:t>
            </a:r>
            <a:r>
              <a:rPr lang="ru-RU" altLang="ru-RU" sz="800" b="1" dirty="0"/>
              <a:t>   </a:t>
            </a:r>
            <a:r>
              <a:rPr lang="en-US" altLang="ru-RU" sz="800" b="1" dirty="0"/>
              <a:t>	</a:t>
            </a:r>
            <a:endParaRPr lang="ru-RU" altLang="ru-RU" sz="800" b="1" i="1" dirty="0"/>
          </a:p>
        </p:txBody>
      </p:sp>
      <p:pic>
        <p:nvPicPr>
          <p:cNvPr id="5123" name="Picture 3">
            <a:extLst>
              <a:ext uri="{FF2B5EF4-FFF2-40B4-BE49-F238E27FC236}">
                <a16:creationId xmlns:a16="http://schemas.microsoft.com/office/drawing/2014/main" id="{38146D97-74C8-4937-9990-97B26F0803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1" r="744" b="3121"/>
          <a:stretch/>
        </p:blipFill>
        <p:spPr bwMode="auto">
          <a:xfrm>
            <a:off x="231480" y="2076391"/>
            <a:ext cx="3128089" cy="226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>
            <a:extLst>
              <a:ext uri="{FF2B5EF4-FFF2-40B4-BE49-F238E27FC236}">
                <a16:creationId xmlns:a16="http://schemas.microsoft.com/office/drawing/2014/main" id="{E43AB6DE-F1BD-4753-909B-A2D8464333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2" t="2640" r="1054"/>
          <a:stretch/>
        </p:blipFill>
        <p:spPr bwMode="auto">
          <a:xfrm>
            <a:off x="3382343" y="4387591"/>
            <a:ext cx="2952087" cy="2369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>
            <a:extLst>
              <a:ext uri="{FF2B5EF4-FFF2-40B4-BE49-F238E27FC236}">
                <a16:creationId xmlns:a16="http://schemas.microsoft.com/office/drawing/2014/main" id="{67E5A0A8-8F87-40E8-BD21-9392B901DA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6" t="1864" r="-536" b="1977"/>
          <a:stretch/>
        </p:blipFill>
        <p:spPr bwMode="auto">
          <a:xfrm>
            <a:off x="6342144" y="4387591"/>
            <a:ext cx="2801856" cy="2316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93107" y="123250"/>
            <a:ext cx="7562675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2200" b="1" dirty="0">
                <a:solidFill>
                  <a:srgbClr val="003E6C"/>
                </a:solidFill>
                <a:latin typeface="Times New Roman" pitchFamily="18" charset="0"/>
                <a:cs typeface="Times New Roman" pitchFamily="18" charset="0"/>
              </a:rPr>
              <a:t>Усвоение</a:t>
            </a:r>
            <a:r>
              <a:rPr lang="ru-RU" b="1" dirty="0"/>
              <a:t> </a:t>
            </a:r>
            <a:r>
              <a:rPr lang="ru-RU" sz="2200" b="1" dirty="0">
                <a:solidFill>
                  <a:srgbClr val="003E6C"/>
                </a:solidFill>
                <a:latin typeface="Times New Roman" pitchFamily="18" charset="0"/>
                <a:cs typeface="Times New Roman" pitchFamily="18" charset="0"/>
              </a:rPr>
              <a:t>данных для модели </a:t>
            </a:r>
            <a:r>
              <a:rPr lang="en-US" sz="2200" b="1" dirty="0">
                <a:solidFill>
                  <a:srgbClr val="003E6C"/>
                </a:solidFill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ru-RU" sz="2200" b="1" dirty="0">
                <a:solidFill>
                  <a:srgbClr val="003E6C"/>
                </a:solidFill>
                <a:latin typeface="Times New Roman" pitchFamily="18" charset="0"/>
                <a:cs typeface="Times New Roman" pitchFamily="18" charset="0"/>
              </a:rPr>
              <a:t>слоя ионосферы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2200" b="1" dirty="0">
                <a:solidFill>
                  <a:srgbClr val="003E6C"/>
                </a:solidFill>
                <a:latin typeface="Times New Roman" pitchFamily="18" charset="0"/>
                <a:cs typeface="Times New Roman" pitchFamily="18" charset="0"/>
              </a:rPr>
              <a:t>Результаты тестовых численных экспериментов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120" y="207801"/>
            <a:ext cx="577916" cy="605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96045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631" y="151808"/>
            <a:ext cx="577916" cy="605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05930" y="270036"/>
            <a:ext cx="123739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>
                <a:solidFill>
                  <a:srgbClr val="003E6C"/>
                </a:solidFill>
                <a:latin typeface="Times New Roman" pitchFamily="18" charset="0"/>
                <a:cs typeface="Times New Roman" pitchFamily="18" charset="0"/>
              </a:rPr>
              <a:t>Выводы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3792" y="1627464"/>
            <a:ext cx="70131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Информационные  технологии ионосферного мониторинга развиваются в двух направлениях</a:t>
            </a:r>
          </a:p>
          <a:p>
            <a:pPr marL="342900" indent="-342900">
              <a:buAutoNum type="arabicPeriod"/>
            </a:pPr>
            <a:r>
              <a:rPr lang="ru-RU" dirty="0"/>
              <a:t>Эмпирическая модель СИМП, основанная на регрессионных моделях, построенных по многолетним данным наблюдений ионосферы различными метолами.</a:t>
            </a:r>
          </a:p>
          <a:p>
            <a:pPr marL="342900" indent="-342900">
              <a:buAutoNum type="arabicPeriod"/>
            </a:pPr>
            <a:r>
              <a:rPr lang="ru-RU" dirty="0"/>
              <a:t>Численная модель ионосферы ИВМ РАН, решающая комплекс физико-химических уравнений с системой усвоения всех видов наблюдений ионосферы.</a:t>
            </a:r>
          </a:p>
        </p:txBody>
      </p:sp>
    </p:spTree>
    <p:extLst>
      <p:ext uri="{BB962C8B-B14F-4D97-AF65-F5344CB8AC3E}">
        <p14:creationId xmlns:p14="http://schemas.microsoft.com/office/powerpoint/2010/main" val="3133623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348" y="207801"/>
            <a:ext cx="8260772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2200" b="1" dirty="0">
                <a:solidFill>
                  <a:srgbClr val="003E6C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200" b="1" dirty="0" smtClean="0">
                <a:solidFill>
                  <a:srgbClr val="003E6C"/>
                </a:solidFill>
                <a:latin typeface="Times New Roman" pitchFamily="18" charset="0"/>
                <a:cs typeface="Times New Roman" pitchFamily="18" charset="0"/>
              </a:rPr>
              <a:t>овершенствование </a:t>
            </a:r>
            <a:r>
              <a:rPr lang="ru-RU" sz="2200" b="1" dirty="0">
                <a:solidFill>
                  <a:srgbClr val="003E6C"/>
                </a:solidFill>
                <a:latin typeface="Times New Roman" pitchFamily="18" charset="0"/>
                <a:cs typeface="Times New Roman" pitchFamily="18" charset="0"/>
              </a:rPr>
              <a:t>эмпирической модели SIMP </a:t>
            </a:r>
          </a:p>
          <a:p>
            <a:pPr marL="641350" indent="-285750">
              <a:buFont typeface="Arial" pitchFamily="34" charset="0"/>
              <a:buChar char="•"/>
            </a:pP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	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120" y="207801"/>
            <a:ext cx="577916" cy="605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0748" y="2048324"/>
            <a:ext cx="82607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 Воссоздание основных ионосферных параметров (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foF2, foF1,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foE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foD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hmF2, TEC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для произвольных географических координат на заданные моменты времени: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прошлом и настоящем, с учетом ионосферных измерений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ближайшем будущем (до 24 ч)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отдаленном будущем (на срок прогноза солнечной активности)</a:t>
            </a:r>
          </a:p>
          <a:p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 Воссоздание профилей электронной концентрации по ионосферным параметрам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60452" y="1388003"/>
            <a:ext cx="29506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Решаемые задачи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700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2396" y="1162567"/>
            <a:ext cx="840100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		Параметры слоя D определяются по модели IRI.</a:t>
            </a:r>
          </a:p>
          <a:p>
            <a:r>
              <a:rPr lang="ru-RU" dirty="0"/>
              <a:t>	Концентрация максимума D-слоя определяется уравнением: 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где     - зенитный угол Солнца.</a:t>
            </a:r>
          </a:p>
          <a:p>
            <a:r>
              <a:rPr lang="ru-RU" dirty="0"/>
              <a:t>Если </a:t>
            </a:r>
            <a:r>
              <a:rPr lang="ru-RU" dirty="0" err="1"/>
              <a:t>N</a:t>
            </a:r>
            <a:r>
              <a:rPr lang="ru-RU" baseline="-25000" dirty="0" err="1"/>
              <a:t>max</a:t>
            </a:r>
            <a:r>
              <a:rPr lang="ru-RU" dirty="0" err="1"/>
              <a:t>D</a:t>
            </a:r>
            <a:r>
              <a:rPr lang="ru-RU" dirty="0"/>
              <a:t> &lt; 4·10</a:t>
            </a:r>
            <a:r>
              <a:rPr lang="ru-RU" baseline="30000" dirty="0"/>
              <a:t>8</a:t>
            </a:r>
            <a:r>
              <a:rPr lang="ru-RU" dirty="0"/>
              <a:t>, то </a:t>
            </a:r>
            <a:r>
              <a:rPr lang="ru-RU" dirty="0" err="1"/>
              <a:t>N</a:t>
            </a:r>
            <a:r>
              <a:rPr lang="ru-RU" baseline="-25000" dirty="0" err="1"/>
              <a:t>max</a:t>
            </a:r>
            <a:r>
              <a:rPr lang="ru-RU" dirty="0" err="1"/>
              <a:t>D</a:t>
            </a:r>
            <a:r>
              <a:rPr lang="ru-RU" dirty="0"/>
              <a:t> = 4·10</a:t>
            </a:r>
            <a:r>
              <a:rPr lang="ru-RU" baseline="30000" dirty="0"/>
              <a:t>8</a:t>
            </a:r>
            <a:r>
              <a:rPr lang="ru-RU" dirty="0"/>
              <a:t> м</a:t>
            </a:r>
            <a:r>
              <a:rPr lang="ru-RU" baseline="30000" dirty="0"/>
              <a:t>-3</a:t>
            </a:r>
            <a:r>
              <a:rPr lang="ru-RU" dirty="0"/>
              <a:t>.  </a:t>
            </a:r>
          </a:p>
          <a:p>
            <a:endParaRPr lang="ru-RU" dirty="0"/>
          </a:p>
          <a:p>
            <a:r>
              <a:rPr lang="ru-RU" dirty="0"/>
              <a:t>Высота максимума D-слоя </a:t>
            </a:r>
            <a:r>
              <a:rPr lang="ru-RU" dirty="0" err="1"/>
              <a:t>h</a:t>
            </a:r>
            <a:r>
              <a:rPr lang="ru-RU" baseline="-25000" dirty="0" err="1"/>
              <a:t>max</a:t>
            </a:r>
            <a:r>
              <a:rPr lang="ru-RU" dirty="0" err="1"/>
              <a:t>D</a:t>
            </a:r>
            <a:r>
              <a:rPr lang="ru-RU" dirty="0"/>
              <a:t> принимается равной 81 км днем и 88 км ночью. </a:t>
            </a:r>
          </a:p>
          <a:p>
            <a:r>
              <a:rPr lang="ru-RU" dirty="0"/>
              <a:t>Значения </a:t>
            </a:r>
            <a:r>
              <a:rPr lang="ru-RU" dirty="0" err="1"/>
              <a:t>hmaxD</a:t>
            </a:r>
            <a:r>
              <a:rPr lang="ru-RU" dirty="0"/>
              <a:t> для утренних и вечерних часов лежат в интервале 81 &lt; </a:t>
            </a:r>
            <a:r>
              <a:rPr lang="ru-RU" dirty="0" err="1"/>
              <a:t>hmaxD</a:t>
            </a:r>
            <a:r>
              <a:rPr lang="ru-RU" dirty="0"/>
              <a:t> &lt; 88 км и определяются на основе интерполяции, обеспечивая непрерывность изменения </a:t>
            </a:r>
            <a:r>
              <a:rPr lang="ru-RU" dirty="0" err="1"/>
              <a:t>hmaxD</a:t>
            </a:r>
            <a:r>
              <a:rPr lang="ru-RU" dirty="0"/>
              <a:t> в течение всех часов суток.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33212" y="239258"/>
            <a:ext cx="373756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dirty="0">
                <a:solidFill>
                  <a:srgbClr val="003E6C"/>
                </a:solidFill>
                <a:latin typeface="Times New Roman" pitchFamily="18" charset="0"/>
                <a:cs typeface="Times New Roman" pitchFamily="18" charset="0"/>
              </a:rPr>
              <a:t>Прогноз параметров слоя D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4606" y="1876508"/>
            <a:ext cx="6893525" cy="2542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527" y="2250548"/>
            <a:ext cx="7512744" cy="285226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631" y="151808"/>
            <a:ext cx="577916" cy="605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9273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359016" y="189591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5615525"/>
              </p:ext>
            </p:extLst>
          </p:nvPr>
        </p:nvGraphicFramePr>
        <p:xfrm>
          <a:off x="1269949" y="2130951"/>
          <a:ext cx="1820863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r:id="rId3" imgW="1815312" imgH="355446" progId="Equation.3">
                  <p:embed/>
                </p:oleObj>
              </mc:Choice>
              <mc:Fallback>
                <p:oleObj r:id="rId3" imgW="1815312" imgH="355446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9949" y="2130951"/>
                        <a:ext cx="1820863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92760" y="1108979"/>
            <a:ext cx="7638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Критическая частота слоя </a:t>
            </a:r>
            <a:r>
              <a:rPr lang="ru-RU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fоE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состоит из двух компонент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00460" y="1476207"/>
            <a:ext cx="3936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солнечной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foE</a:t>
            </a:r>
            <a:r>
              <a:rPr lang="ru-RU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sol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авроральной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foE</a:t>
            </a:r>
            <a:r>
              <a:rPr lang="ru-RU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av</a:t>
            </a:r>
            <a:endParaRPr lang="ru-RU" baseline="-25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7171" y="2879527"/>
            <a:ext cx="87077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Моделирование солнечной составляющей </a:t>
            </a:r>
            <a:r>
              <a:rPr lang="ru-RU" dirty="0" err="1"/>
              <a:t>foE</a:t>
            </a:r>
            <a:r>
              <a:rPr lang="ru-RU" dirty="0"/>
              <a:t> проводится по модели </a:t>
            </a:r>
            <a:r>
              <a:rPr lang="ru-RU" dirty="0" err="1"/>
              <a:t>NeQuick</a:t>
            </a:r>
            <a:r>
              <a:rPr lang="ru-RU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1759181" y="3559109"/>
                <a:ext cx="2309478" cy="4277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𝑓𝑜𝐸</m:t>
                        </m:r>
                      </m:e>
                      <m:sub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𝑠𝑜𝑙</m:t>
                        </m:r>
                      </m:sub>
                    </m:sSub>
                    <m:r>
                      <a:rPr lang="en-US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sub>
                          <m:sup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49</m:t>
                        </m:r>
                      </m:e>
                    </m:rad>
                  </m:oMath>
                </a14:m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</a:t>
                </a:r>
                <a:endParaRPr lang="ru-RU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181" y="3559109"/>
                <a:ext cx="2309478" cy="427746"/>
              </a:xfrm>
              <a:prstGeom prst="rect">
                <a:avLst/>
              </a:prstGeom>
              <a:blipFill rotWithShape="0">
                <a:blip r:embed="rId5"/>
                <a:stretch>
                  <a:fillRect l="-794" r="-1587" b="-2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/>
          <a:srcRect r="36163"/>
          <a:stretch/>
        </p:blipFill>
        <p:spPr>
          <a:xfrm>
            <a:off x="160867" y="4105295"/>
            <a:ext cx="4243353" cy="141845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/>
          <a:srcRect r="32508"/>
          <a:stretch/>
        </p:blipFill>
        <p:spPr>
          <a:xfrm>
            <a:off x="4681057" y="4105295"/>
            <a:ext cx="4192552" cy="2139788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631" y="151808"/>
            <a:ext cx="577916" cy="605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633212" y="239258"/>
            <a:ext cx="379206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dirty="0">
                <a:solidFill>
                  <a:srgbClr val="003E6C"/>
                </a:solidFill>
                <a:latin typeface="Times New Roman" pitchFamily="18" charset="0"/>
                <a:cs typeface="Times New Roman" pitchFamily="18" charset="0"/>
              </a:rPr>
              <a:t>Прогноз параметров слоя Е </a:t>
            </a:r>
          </a:p>
        </p:txBody>
      </p:sp>
    </p:spTree>
    <p:extLst>
      <p:ext uri="{BB962C8B-B14F-4D97-AF65-F5344CB8AC3E}">
        <p14:creationId xmlns:p14="http://schemas.microsoft.com/office/powerpoint/2010/main" val="3215126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11000" y="251062"/>
            <a:ext cx="477149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	</a:t>
            </a:r>
            <a:r>
              <a:rPr lang="ru-RU" sz="2200" b="1" dirty="0">
                <a:solidFill>
                  <a:srgbClr val="003E6C"/>
                </a:solidFill>
                <a:latin typeface="Times New Roman" pitchFamily="18" charset="0"/>
                <a:cs typeface="Times New Roman" pitchFamily="18" charset="0"/>
              </a:rPr>
              <a:t>Прогноз параметров слоя F1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85038" y="1176367"/>
            <a:ext cx="59519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Параметры слоя F1 рассчитываются по модели IRI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4282" y="1624880"/>
            <a:ext cx="8498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Слой F1 считается существующим если вероятность появления слоя P(χ) более 0,5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t="-2699" r="49859"/>
          <a:stretch/>
        </p:blipFill>
        <p:spPr>
          <a:xfrm>
            <a:off x="1859772" y="2092594"/>
            <a:ext cx="5210535" cy="36908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94282" y="2552161"/>
            <a:ext cx="63882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ночное время и в зимний сезон слоя F1 не существует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95618" y="2921493"/>
            <a:ext cx="75249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Высота максимума слоя F1 определяется:</a:t>
            </a:r>
          </a:p>
          <a:p>
            <a:r>
              <a:rPr lang="ru-RU" dirty="0"/>
              <a:t>hmaxF1 = (</a:t>
            </a:r>
            <a:r>
              <a:rPr lang="ru-RU" dirty="0" err="1"/>
              <a:t>hmaxE</a:t>
            </a:r>
            <a:r>
              <a:rPr lang="ru-RU" dirty="0"/>
              <a:t> + hmaxF2) / 2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31365" y="3613990"/>
            <a:ext cx="82673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Критическая частота foF1 определяется, исходя из исправленной геомагнитной широты Ф по уравнениям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l="1" r="6964"/>
          <a:stretch/>
        </p:blipFill>
        <p:spPr>
          <a:xfrm>
            <a:off x="885038" y="4415545"/>
            <a:ext cx="6438551" cy="1787034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631" y="151808"/>
            <a:ext cx="577916" cy="605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7996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9783" y="151808"/>
            <a:ext cx="762139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003E6C"/>
                </a:solidFill>
                <a:latin typeface="Times New Roman" pitchFamily="18" charset="0"/>
                <a:cs typeface="Times New Roman" pitchFamily="18" charset="0"/>
              </a:rPr>
              <a:t>Прогноз параметров слоя F2 для Северного полушария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78840" y="1071261"/>
            <a:ext cx="83722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При построении долгосрочного прогноза использованы локальные модели месячных медиан foF2, построенные по ионосферным станциям северного полушария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8840" y="2317529"/>
            <a:ext cx="79653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Значения foF2 для Южного полушария воссоздаются по набору M = 8 сферических гармоник по долготе и L = 12 сферических гармоник по исправленной геомагнитной широте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427" y="3529770"/>
            <a:ext cx="5999330" cy="90435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r="29809"/>
          <a:stretch/>
        </p:blipFill>
        <p:spPr>
          <a:xfrm>
            <a:off x="391213" y="4776038"/>
            <a:ext cx="4170300" cy="135003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924268" y="4786892"/>
            <a:ext cx="39850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коэффициенты разложения,  рассчитанные для значений мирового времени UT = 0, 1,… 23 и значений месяца </a:t>
            </a:r>
            <a:r>
              <a:rPr lang="ru-RU" sz="1600" dirty="0" err="1"/>
              <a:t>month</a:t>
            </a:r>
            <a:r>
              <a:rPr lang="ru-RU" sz="1600" dirty="0"/>
              <a:t> = 1, 2,… 12 на основе данных радиозатменных наблюдений на спутниках CHAMP, GRACE и COSMIC 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631" y="151808"/>
            <a:ext cx="577916" cy="605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7194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748" y="201860"/>
            <a:ext cx="577916" cy="605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214363" y="213939"/>
            <a:ext cx="6550248" cy="39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2200" b="1" dirty="0">
                <a:solidFill>
                  <a:srgbClr val="003E6C"/>
                </a:solidFill>
                <a:latin typeface="Times New Roman" pitchFamily="18" charset="0"/>
                <a:cs typeface="Times New Roman" pitchFamily="18" charset="0"/>
              </a:rPr>
              <a:t>Используемые методы и подходы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5883" y="875648"/>
            <a:ext cx="82189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Выявление зависимости основных ионосферных параметров от солнечной активности, сезона, местного времени, географических координат в виде эмпирических формул.</a:t>
            </a:r>
          </a:p>
          <a:p>
            <a:pPr marL="342900" indent="-342900">
              <a:buAutoNum type="arabicPeriod"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foF2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hmF2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используется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разложение по сферическим гармоникам.</a:t>
            </a:r>
          </a:p>
          <a:p>
            <a:pPr marL="342900" indent="-342900">
              <a:buAutoNum type="arabicPeriod"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Геомагнитная активность учитывается дополнительно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6993" y="2708694"/>
            <a:ext cx="4604139" cy="342388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5883" y="2558075"/>
            <a:ext cx="411281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Параметр 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foF2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уточняется за счет ассимиляции локальных моделей, построенных для 76 станций северного полушария.</a:t>
            </a:r>
          </a:p>
          <a:p>
            <a:pPr marL="342900" indent="-342900">
              <a:buFont typeface="+mj-lt"/>
              <a:buAutoNum type="arabicPeriod" startAt="4"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Поступающие данные ионосферных измерений ассимилируются по методу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кригинга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AutoNum type="arabicPeriod" startAt="4"/>
            </a:pP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TEC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рассчитывается численным интегрированием вертикального профиля электронной концентрации</a:t>
            </a:r>
          </a:p>
        </p:txBody>
      </p:sp>
    </p:spTree>
    <p:extLst>
      <p:ext uri="{BB962C8B-B14F-4D97-AF65-F5344CB8AC3E}">
        <p14:creationId xmlns:p14="http://schemas.microsoft.com/office/powerpoint/2010/main" val="15026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Ретро">
      <a:dk1>
        <a:srgbClr val="000000"/>
      </a:dk1>
      <a:lt1>
        <a:srgbClr val="FFFFFF"/>
      </a:lt1>
      <a:dk2>
        <a:srgbClr val="46464A"/>
      </a:dk2>
      <a:lt2>
        <a:srgbClr val="D1D9E1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9073CDC9-2DCF-463D-A49F-B8A5C170225D}" vid="{DC08DF83-51DE-455E-B6D6-D34F831CD37B}"/>
    </a:ext>
  </a:extLst>
</a:theme>
</file>

<file path=ppt/theme/theme2.xml><?xml version="1.0" encoding="utf-8"?>
<a:theme xmlns:a="http://schemas.openxmlformats.org/drawingml/2006/main" name="образец слайдов">
  <a:themeElements>
    <a:clrScheme name="Ретро">
      <a:dk1>
        <a:srgbClr val="000000"/>
      </a:dk1>
      <a:lt1>
        <a:srgbClr val="FFFFFF"/>
      </a:lt1>
      <a:dk2>
        <a:srgbClr val="46464A"/>
      </a:dk2>
      <a:lt2>
        <a:srgbClr val="D1D9E1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образец слайдов.pptx" id="{138B6F1A-6BB4-48E7-94D8-77085A2D8661}" vid="{3E4B894F-4AC9-4FCC-A82E-F228E096346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1412</TotalTime>
  <Words>1494</Words>
  <Application>Microsoft Office PowerPoint</Application>
  <PresentationFormat>Экран (4:3)</PresentationFormat>
  <Paragraphs>247</Paragraphs>
  <Slides>32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32</vt:i4>
      </vt:variant>
    </vt:vector>
  </HeadingPairs>
  <TitlesOfParts>
    <vt:vector size="44" baseType="lpstr">
      <vt:lpstr>ＭＳ Ｐゴシック</vt:lpstr>
      <vt:lpstr>Arial</vt:lpstr>
      <vt:lpstr>Calibri</vt:lpstr>
      <vt:lpstr>Calibri Light</vt:lpstr>
      <vt:lpstr>Cambria Math</vt:lpstr>
      <vt:lpstr>Century Gothic</vt:lpstr>
      <vt:lpstr>Times New Roman</vt:lpstr>
      <vt:lpstr>Wingdings</vt:lpstr>
      <vt:lpstr>Тема1</vt:lpstr>
      <vt:lpstr>образец слайдов</vt:lpstr>
      <vt:lpstr>Microsoft Equation 3.0</vt:lpstr>
      <vt:lpstr>Equation</vt:lpstr>
      <vt:lpstr>Информационные технологии в системе ионосферного мониторинга и прогноза Росгидромета. Современное состояние, перспективы, проблемы</vt:lpstr>
      <vt:lpstr>Зоны корреляции ионосферных наблюдательных средств российского наблюдательного сегмента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Модель hmF2</vt:lpstr>
      <vt:lpstr>Пример ассимиляции данных foF2 в модель SIMP</vt:lpstr>
      <vt:lpstr>Подбор корреляционной функции для алгоритма кригинга</vt:lpstr>
      <vt:lpstr>Презентация PowerPoint</vt:lpstr>
      <vt:lpstr>Задачи геофизического обеспечения </vt:lpstr>
      <vt:lpstr>Пример вертикальных профилей модели SIMP</vt:lpstr>
      <vt:lpstr>Пример коррекции TEC с помощью локальных моделей</vt:lpstr>
      <vt:lpstr>Ассимиляция спутниковых измерений (Космос-1809)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АРМ Трасса</dc:creator>
  <cp:lastModifiedBy>KongT</cp:lastModifiedBy>
  <cp:revision>56</cp:revision>
  <dcterms:created xsi:type="dcterms:W3CDTF">2021-10-26T12:24:42Z</dcterms:created>
  <dcterms:modified xsi:type="dcterms:W3CDTF">2024-05-14T18:27:46Z</dcterms:modified>
</cp:coreProperties>
</file>