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6"/>
  </p:notesMasterIdLst>
  <p:sldIdLst>
    <p:sldId id="256" r:id="rId2"/>
    <p:sldId id="383" r:id="rId3"/>
    <p:sldId id="384" r:id="rId4"/>
    <p:sldId id="382" r:id="rId5"/>
    <p:sldId id="385" r:id="rId6"/>
    <p:sldId id="391" r:id="rId7"/>
    <p:sldId id="387" r:id="rId8"/>
    <p:sldId id="361" r:id="rId9"/>
    <p:sldId id="348" r:id="rId10"/>
    <p:sldId id="367" r:id="rId11"/>
    <p:sldId id="377" r:id="rId12"/>
    <p:sldId id="362" r:id="rId13"/>
    <p:sldId id="328" r:id="rId14"/>
    <p:sldId id="331" r:id="rId15"/>
    <p:sldId id="279" r:id="rId16"/>
    <p:sldId id="325" r:id="rId17"/>
    <p:sldId id="349" r:id="rId18"/>
    <p:sldId id="379" r:id="rId19"/>
    <p:sldId id="368" r:id="rId20"/>
    <p:sldId id="370" r:id="rId21"/>
    <p:sldId id="388" r:id="rId22"/>
    <p:sldId id="389" r:id="rId23"/>
    <p:sldId id="363" r:id="rId24"/>
    <p:sldId id="352" r:id="rId25"/>
    <p:sldId id="353" r:id="rId26"/>
    <p:sldId id="354" r:id="rId27"/>
    <p:sldId id="355" r:id="rId28"/>
    <p:sldId id="356" r:id="rId29"/>
    <p:sldId id="373" r:id="rId30"/>
    <p:sldId id="335" r:id="rId31"/>
    <p:sldId id="365" r:id="rId32"/>
    <p:sldId id="337" r:id="rId33"/>
    <p:sldId id="360" r:id="rId34"/>
    <p:sldId id="390" r:id="rId35"/>
    <p:sldId id="371" r:id="rId36"/>
    <p:sldId id="372" r:id="rId37"/>
    <p:sldId id="336" r:id="rId38"/>
    <p:sldId id="374" r:id="rId39"/>
    <p:sldId id="338" r:id="rId40"/>
    <p:sldId id="288" r:id="rId41"/>
    <p:sldId id="375" r:id="rId42"/>
    <p:sldId id="346" r:id="rId43"/>
    <p:sldId id="345" r:id="rId44"/>
    <p:sldId id="275" r:id="rId4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DFD7C5-9389-4CC8-9EF9-F45E96730887}">
          <p14:sldIdLst>
            <p14:sldId id="256"/>
            <p14:sldId id="383"/>
            <p14:sldId id="384"/>
            <p14:sldId id="382"/>
            <p14:sldId id="385"/>
            <p14:sldId id="391"/>
          </p14:sldIdLst>
        </p14:section>
        <p14:section name="Раздел без заголовка" id="{9A6A6623-00A6-411B-A7D9-087E182EBAEB}">
          <p14:sldIdLst>
            <p14:sldId id="387"/>
            <p14:sldId id="361"/>
            <p14:sldId id="348"/>
            <p14:sldId id="367"/>
            <p14:sldId id="377"/>
            <p14:sldId id="362"/>
            <p14:sldId id="328"/>
            <p14:sldId id="331"/>
            <p14:sldId id="279"/>
            <p14:sldId id="325"/>
            <p14:sldId id="349"/>
            <p14:sldId id="379"/>
            <p14:sldId id="368"/>
            <p14:sldId id="370"/>
            <p14:sldId id="388"/>
            <p14:sldId id="389"/>
            <p14:sldId id="363"/>
            <p14:sldId id="352"/>
            <p14:sldId id="353"/>
            <p14:sldId id="354"/>
            <p14:sldId id="355"/>
            <p14:sldId id="356"/>
            <p14:sldId id="373"/>
            <p14:sldId id="335"/>
            <p14:sldId id="365"/>
            <p14:sldId id="337"/>
            <p14:sldId id="360"/>
            <p14:sldId id="390"/>
            <p14:sldId id="371"/>
            <p14:sldId id="372"/>
            <p14:sldId id="336"/>
            <p14:sldId id="374"/>
            <p14:sldId id="338"/>
            <p14:sldId id="288"/>
            <p14:sldId id="375"/>
            <p14:sldId id="346"/>
            <p14:sldId id="345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99FF"/>
    <a:srgbClr val="514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93" autoAdjust="0"/>
  </p:normalViewPr>
  <p:slideViewPr>
    <p:cSldViewPr>
      <p:cViewPr varScale="1">
        <p:scale>
          <a:sx n="100" d="100"/>
          <a:sy n="100" d="100"/>
        </p:scale>
        <p:origin x="2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C6F33-5D2B-4CE9-A09E-131C746C48C5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0B8F-DAEF-452D-8158-A275A0067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50B8F-DAEF-452D-8158-A275A006795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1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50B8F-DAEF-452D-8158-A275A0067952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74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E9D53D-E689-4F1B-AEA2-2584FDD90CBA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900159-5D09-4E51-8F63-936F3C4DF3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052545"/>
            <a:ext cx="7200801" cy="1328783"/>
          </a:xfrm>
        </p:spPr>
        <p:txBody>
          <a:bodyPr>
            <a:normAutofit/>
          </a:bodyPr>
          <a:lstStyle/>
          <a:p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Л.А.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Воронина, А.Б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Колкер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1600" b="1" i="1" dirty="0">
                <a:solidFill>
                  <a:schemeClr val="accent3">
                    <a:lumMod val="50000"/>
                  </a:schemeClr>
                </a:solidFill>
              </a:rPr>
              <a:t>А.В. 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Гочаков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ru-RU" sz="1600" b="1" i="1" dirty="0" err="1" smtClean="0">
                <a:solidFill>
                  <a:schemeClr val="accent3">
                    <a:lumMod val="50000"/>
                  </a:schemeClr>
                </a:solidFill>
              </a:rPr>
              <a:t>СибНИГМИ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Научно-практический семинар – совещание</a:t>
            </a:r>
          </a:p>
          <a:p>
            <a:pPr algn="ctr"/>
            <a:r>
              <a:rPr lang="ru-RU" sz="16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1600" b="1" i="1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                   г. Новосибирск, 14-16 мая 2024 г.</a:t>
            </a:r>
            <a:r>
              <a:rPr lang="ru-RU" sz="1600" b="1" i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endParaRPr lang="ru-RU" sz="16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04664"/>
            <a:ext cx="8928992" cy="2520279"/>
          </a:xfrm>
        </p:spPr>
        <p:txBody>
          <a:bodyPr>
            <a:noAutofit/>
          </a:bodyPr>
          <a:lstStyle/>
          <a:p>
            <a:pPr algn="ctr"/>
            <a:r>
              <a:rPr lang="ru-RU" sz="3200" i="1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Создание и ведение электронных климатических справочных систем для специализированного обслуживания пользователей</a:t>
            </a:r>
            <a:endParaRPr lang="ru-RU" sz="3200" i="1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827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6895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33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7"/>
            <a:ext cx="914399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81950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04863"/>
            <a:ext cx="91440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75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" y="804863"/>
            <a:ext cx="86296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606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90575"/>
            <a:ext cx="91440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523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12968" cy="5760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5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33438"/>
            <a:ext cx="9144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Информационная технологии обработки и анализа оперативной метеорологической и климатической информации, поступающей в коде КН-19 Декада, КЛИМАТ с метеостанций  Западно-Сибирского УГМС и Уральского УГМС выполнялась в рамках тем НИР 1.3.4.3. плана НИОКР Росгидромета 2017-2019 </a:t>
            </a:r>
            <a:r>
              <a:rPr lang="ru-RU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гг. </a:t>
            </a:r>
            <a:r>
              <a:rPr lang="ru-RU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1.2.5. плана НИТР Росгидромета на 2020 – 2024 гг.  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Пользователями УГМС была поставлена задача по </a:t>
            </a:r>
            <a:r>
              <a:rPr lang="ru-RU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выборке ранжированных рядов самых сухих (влажных), теплых (холодных) лет, лет с самым низким (высоким) давлением на уровне моря (на уровне станции) и лет с засухами и избыточным увлажнением по индексу </a:t>
            </a:r>
            <a:r>
              <a:rPr lang="ru-RU" sz="19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Педя</a:t>
            </a:r>
            <a:r>
              <a:rPr lang="ru-RU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(Si)</a:t>
            </a:r>
            <a:r>
              <a:rPr lang="ru-RU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lnSpc>
                <a:spcPct val="150000"/>
              </a:lnSpc>
              <a:spcAft>
                <a:spcPts val="0"/>
              </a:spcAft>
            </a:pPr>
            <a:r>
              <a:rPr lang="ru-RU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УГМС были подготовлены архивы декадных и месячных значений средней температуры воздуха, сумм осадков, давления воздуха за весь ряд наблюдения по станциям, которые подают телеграммы в коде КН 19 Декада и КЛИМАТ. По архивным данным </a:t>
            </a:r>
            <a:r>
              <a:rPr lang="ru-RU" sz="19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метеоэлементов</a:t>
            </a:r>
            <a:r>
              <a:rPr lang="ru-RU" sz="19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были созданы электронные базы данных с 5-летними ранжированными рядами по станциям Западно-Сибирского УГМС и с 10-летними ранжированными рядами по станциям Уральского УГМС.</a:t>
            </a:r>
            <a:endParaRPr lang="ru-RU" sz="19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76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Изменение климата за последние 40-50 лет: повышение 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температуры воздуха, изменение интенсивности осадков, увеличение повторяемости 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интенсивности опасных гидрометеорологических явлений 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(ОЯ) 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вызывает повышенный интерес 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населения планеты  к климатическим данным. 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внедрением в современную жизнь интернета, важным направлением в обработке и визуализации  данных стали </a:t>
            </a:r>
            <a:r>
              <a:rPr lang="en-US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-технологии.                       Обрабатывая 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оперативную 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режимную 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метеорологическую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агрометеорологическую климатическую</a:t>
            </a:r>
            <a:r>
              <a:rPr lang="ru-RU" sz="2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информацию </a:t>
            </a:r>
            <a:r>
              <a:rPr lang="ru-RU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информационных технологий расширяются возможности пользователей в отслеживании интересующих их данных в режиме реального времени. </a:t>
            </a:r>
            <a:endParaRPr lang="ru-RU" sz="26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04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036496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Первоначально Автоматизированная технология формирования ранжированных рядов осуществляет выборку данных из телеграмм в коде КН-19 Декада и КЛИМАТ, поступивших в автоматизированную систему передачи данных (АСПД) УГМС. Сравнивает их с  электронной базой каждой станции выбранных ранжированных рядов самых теплых или холодных, сухих или влажных лет. В случае вероятного вхождения в ранжированный ряд, строка подсвечивается 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желтым цветом -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теплых и  сухих лет, 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голубым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для холодных и влажных лет. </a:t>
            </a:r>
          </a:p>
          <a:p>
            <a:pPr indent="450215" algn="just">
              <a:lnSpc>
                <a:spcPct val="150000"/>
              </a:lnSpc>
            </a:pP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елый цвет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 данное значение метеорологического элемента не входит в ряды ранжированных рекордов; 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зеленый </a:t>
            </a:r>
            <a:r>
              <a:rPr lang="ru-RU" sz="2000" b="1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цвет-</a:t>
            </a:r>
            <a:r>
              <a:rPr lang="ru-RU" sz="20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данное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значение уже отмечается в ранжированном ряду.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Полупрозрачный цвет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означает, что значение еще не проверено и не утверждено климатологом (метеорологом),  </a:t>
            </a:r>
            <a:r>
              <a:rPr lang="ru-RU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насыщенный цвет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означает, что значение проверено и утверждено климатологом</a:t>
            </a:r>
          </a:p>
          <a:p>
            <a:pPr indent="450215" algn="just">
              <a:lnSpc>
                <a:spcPct val="150000"/>
              </a:lnSpc>
            </a:pPr>
            <a:endParaRPr lang="ru-RU" sz="20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</a:pP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39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89289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Рабочий интерфейс автоматизированной технологии формирования ранжированных рядов функционально разделен на две области: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СЛАЙД 21  </a:t>
            </a:r>
            <a:r>
              <a:rPr lang="ru-RU" dirty="0" smtClean="0"/>
              <a:t>- Панель </a:t>
            </a:r>
            <a:r>
              <a:rPr lang="ru-RU" dirty="0"/>
              <a:t>инструментов выборки (</a:t>
            </a:r>
            <a:r>
              <a:rPr lang="ru-RU" b="1" dirty="0"/>
              <a:t>1 - 7</a:t>
            </a:r>
            <a:r>
              <a:rPr lang="ru-RU" dirty="0" smtClean="0"/>
              <a:t>), результат </a:t>
            </a:r>
            <a:r>
              <a:rPr lang="ru-RU" dirty="0"/>
              <a:t>выборки (</a:t>
            </a:r>
            <a:r>
              <a:rPr lang="ru-RU" b="1" dirty="0"/>
              <a:t>8-9</a:t>
            </a:r>
            <a:r>
              <a:rPr lang="ru-RU" dirty="0"/>
              <a:t>)</a:t>
            </a:r>
          </a:p>
          <a:p>
            <a:r>
              <a:rPr lang="ru-RU" b="1" dirty="0" smtClean="0"/>
              <a:t>Назначение </a:t>
            </a:r>
            <a:r>
              <a:rPr lang="ru-RU" b="1" dirty="0"/>
              <a:t>элементов панели инструментов выборки</a:t>
            </a:r>
            <a:endParaRPr lang="ru-RU" dirty="0"/>
          </a:p>
          <a:p>
            <a:r>
              <a:rPr lang="ru-RU" b="1" dirty="0"/>
              <a:t>1. </a:t>
            </a:r>
            <a:r>
              <a:rPr lang="ru-RU" dirty="0"/>
              <a:t>«</a:t>
            </a:r>
            <a:r>
              <a:rPr lang="ru-RU" b="1" dirty="0"/>
              <a:t>Территория</a:t>
            </a:r>
            <a:r>
              <a:rPr lang="ru-RU" dirty="0"/>
              <a:t>» - ограничение выборки синоптических станций: 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 </a:t>
            </a:r>
            <a:r>
              <a:rPr lang="ru-RU" dirty="0"/>
              <a:t>значении «</a:t>
            </a:r>
            <a:r>
              <a:rPr lang="ru-RU" b="1" dirty="0"/>
              <a:t>Все субъекты</a:t>
            </a:r>
            <a:r>
              <a:rPr lang="ru-RU" dirty="0"/>
              <a:t>» - выборка будет производиться для всех станций ФГБУ «Западно-Сибирское УГМС», содержащихся в базе данных. </a:t>
            </a:r>
            <a:endParaRPr lang="ru-RU" dirty="0" smtClean="0"/>
          </a:p>
          <a:p>
            <a:pPr lvl="0"/>
            <a:r>
              <a:rPr lang="ru-RU" b="1" dirty="0" smtClean="0"/>
              <a:t>2.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Станция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- ограничение выборки названием станции. </a:t>
            </a:r>
            <a:r>
              <a:rPr lang="ru-RU" dirty="0"/>
              <a:t> </a:t>
            </a:r>
          </a:p>
          <a:p>
            <a:r>
              <a:rPr lang="ru-RU" b="1" dirty="0" smtClean="0"/>
              <a:t>3.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Параметр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-  определяет,  для какого метеорологического элемента будет производиться выборка из базы данных:  - средних значений температуры воздуха, количества осадков или давления.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b="1" dirty="0"/>
              <a:t>4 и 5  Год,  Месяц  </a:t>
            </a:r>
            <a:r>
              <a:rPr lang="ru-RU" dirty="0"/>
              <a:t>– ограничение выборки по году и месяцу. </a:t>
            </a:r>
            <a:endParaRPr lang="ru-RU" dirty="0" smtClean="0"/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 Период –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определяет, за какой период требуется выборка данных: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за месяц, 1, 2 или 3 декаду.</a:t>
            </a:r>
          </a:p>
          <a:p>
            <a:pPr marL="457200" indent="-457200">
              <a:buAutoNum type="arabicPeriod" startAt="7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Отобразить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 выборе параметра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«Отобразить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программа применяет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все ограничения по выборке (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1-7)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генерирует запрошенные данные в таблицу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8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Ряды климатических значений»,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оформленные в виде таблицы с указанием территории и метеорологического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элемента, год-месяц, период,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по которым сделана выборка.</a:t>
            </a:r>
          </a:p>
        </p:txBody>
      </p:sp>
    </p:spTree>
    <p:extLst>
      <p:ext uri="{BB962C8B-B14F-4D97-AF65-F5344CB8AC3E}">
        <p14:creationId xmlns:p14="http://schemas.microsoft.com/office/powerpoint/2010/main" val="33010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4373136"/>
            <a:ext cx="9144000" cy="1160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Таблица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содержит столбцы, в которых указаны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- синоптический индекс станции - название пункта территориальной     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    принадлежности станции;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 номер декады и название месяца выборки;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значение метеорологического элемента  (из телеграмм кода КН-19 Декада или КЛИМАТ) для выбранного периода;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место в ранжированном ряду (1-5), если значение метеорологического элемента  для данной станции утверждено и обновлено в климатической базе данных ранжирования.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Значение в графе  «Место» появляется при выполнении двух условий: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значение проверено и утверждено климатологом;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- значение занимает одно из пяти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(десяти)  мест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ранжированного ряда.</a:t>
            </a:r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9.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При нажатии кнопки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«Подробно»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для соответствующей станции и периода слева высвечивается  панель, на которой отражена величина элемента и его место в ранжируемом ряду. Если значение элемента занимает одно из пяти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(десяти) мест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строка выделяется соответствующим цветом, значение и год выделяются жирным шрифтом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Для удобства анализа особенностей распределения какого-либо элемента по территории субъекта, станции, на которых значения элемента   занимают первые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5 (10)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мест,   группируются в верхней части таблицы, располагаясь в порядке повышения места в ранжированном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ряду. СЛАДЫ 23, 25, 26, 27, 31, 32.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6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533"/>
            <a:ext cx="9001000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8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881063"/>
            <a:ext cx="9143999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3438"/>
            <a:ext cx="9144000" cy="588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90574"/>
            <a:ext cx="8929718" cy="585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9" y="116632"/>
            <a:ext cx="914400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По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заявке Уральского УГМС автоматизированная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технология была адаптирована к выборке 10-летних ранжированных рядов самых теплых (холодных), сухих (влажных)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лет.</a:t>
            </a:r>
          </a:p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Из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представленных архивных данных по 30 станциям Уральского УГМС были рассчитаны 10 – летние ранжированные ряды и сформированы электронные базы.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Дополнительно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был рассчитан индекс засушливости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Педя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(Si)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за период 1936-2022 год и были сформированы 10-летние ранжированные ряды с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засухами и избыточным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увлажнением по 30 станциям Уральского УГМС, подающих телеграммы в коде КЛИМАТ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4624"/>
            <a:ext cx="885698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электронных климатических справочников с использованием информационных технологий было запланировано в рамках выполнения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плана 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НИОКР Росгидромета в соответствии с заявками, поступившими от Западно-Сибирского и Уральского УГМС.</a:t>
            </a:r>
          </a:p>
          <a:p>
            <a:pPr algn="just"/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В соответствии с заявкой Западно-Сибирского УГМС в </a:t>
            </a:r>
            <a:r>
              <a:rPr lang="ru-RU" sz="2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СибНИГМИ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период 2014-2016 гг. была разработана Автоматизированная </a:t>
            </a:r>
            <a:r>
              <a:rPr lang="en-US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обработки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оперативных значений </a:t>
            </a:r>
            <a:r>
              <a:rPr lang="en-US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максимальной</a:t>
            </a:r>
            <a:r>
              <a:rPr lang="ru-RU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минимальной, среднесуточной температуры воздуха и суточного количества осадков, поступающих в телеграммах кода </a:t>
            </a:r>
            <a:r>
              <a:rPr lang="ru-R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КН-01 и их сравнительной оценки с режимными значениями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68792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7292280" cy="4017600"/>
          </a:xfrm>
        </p:spPr>
        <p:txBody>
          <a:bodyPr/>
          <a:lstStyle/>
          <a:p>
            <a:r>
              <a:rPr lang="ru-RU" dirty="0" smtClean="0"/>
              <a:t>Возможности данной технологии другие и интерфейс также отличается.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070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8588"/>
            <a:ext cx="8953500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1203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9296" y="-1295400"/>
            <a:ext cx="121920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11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58"/>
            <a:ext cx="8759527" cy="681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98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810896"/>
            <a:ext cx="9144000" cy="8679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Редакция 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данных</a:t>
            </a:r>
            <a:endParaRPr lang="ru-RU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 редактирования данных оперативных телеграмм (код КН-19 Декада, КЛИМАТ)  и доступ к внесению обновленных  экстремумов ранжирования в многолетнюю базу имеют только ограниченное число специалистов (климатолог, метеоролог)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своему коду доступа и паролю.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СЛАЙДАХ 34 и 36  приведен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дополнительным инструментом в панели инструментом выборки «Критерий выборки» - выбран «Редактор». При входе в «Редактор» появляется таблица «Корректировка климатических значений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которой появляется новый столбец «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Действие». При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сверке (исправлении) поступивших данных с режимными данными ставится отметка (</a:t>
            </a: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˅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в столбце  «Обновить».  После редакции всех данных возможно выделение всех строк 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нажимается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клавиша «Применить</a:t>
            </a:r>
            <a:r>
              <a:rPr lang="ru-RU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», после этого у станций, данные которых вошли в ранжированный ряд появляется номер места в ранжированном ряду (СЛАЙД 35). 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868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-9" r="-5" b="-9"/>
          <a:stretch>
            <a:fillRect/>
          </a:stretch>
        </p:blipFill>
        <p:spPr bwMode="auto">
          <a:xfrm>
            <a:off x="4762" y="4762"/>
            <a:ext cx="9123267" cy="67366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3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t="-9" r="-5" b="-9"/>
          <a:stretch>
            <a:fillRect/>
          </a:stretch>
        </p:blipFill>
        <p:spPr bwMode="auto">
          <a:xfrm>
            <a:off x="107504" y="464362"/>
            <a:ext cx="8928992" cy="613298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84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3366"/>
            <a:ext cx="8895825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59517"/>
            <a:ext cx="9144000" cy="8345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Bef>
                <a:spcPts val="1400"/>
              </a:spcBef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целях создания базы данных индекса засушливости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рассчитывались 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необходимые параметры для расчета индекса засушливости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(индекс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  <a:endParaRPr lang="ru-RU" sz="24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Формула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расчета индекса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∆T/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</a:t>
            </a:r>
            <a:r>
              <a:rPr lang="ru-RU" sz="2400" b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∆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/σ</a:t>
            </a:r>
            <a:r>
              <a:rPr lang="en-US" sz="24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где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∆T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∆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месячные аномалии температуры воздуха и осадков,</a:t>
            </a:r>
          </a:p>
          <a:p>
            <a:pPr>
              <a:spcAft>
                <a:spcPts val="0"/>
              </a:spcAft>
            </a:pP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</a:t>
            </a:r>
            <a:r>
              <a:rPr lang="ru-RU" sz="2400" b="1" baseline="-25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</a:t>
            </a:r>
            <a:r>
              <a:rPr lang="ru-R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</a:t>
            </a:r>
            <a:r>
              <a:rPr lang="en-US" sz="2400" b="1" baseline="-25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их среднеквадратические отклонения,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4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Индекс </a:t>
            </a:r>
            <a:r>
              <a:rPr lang="ru-RU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Педя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рассчитывается при поступлении информации в 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коде КЛИМАТ. После редакции данных количества осадков за 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месяц и среднемесячной температуры воздуха </a:t>
            </a:r>
          </a:p>
          <a:p>
            <a:pPr algn="just"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автоматизированная технология пересчитывает индекс </a:t>
            </a:r>
            <a:r>
              <a:rPr lang="ru-RU" sz="240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Педя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6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0" y="-1295400"/>
            <a:ext cx="12192000" cy="944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-910649"/>
            <a:ext cx="9036496" cy="792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Первоочередной 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задачей для создания автоматизированной технологии необходимы электронные архивы с многолетними данными по станциям.</a:t>
            </a:r>
          </a:p>
          <a:p>
            <a:pPr algn="just"/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Климатологами ГМЦ Западно-Сибирского УГМС была сделана выборка экстремальных значений максимальной, минимальной температуры воздуха и количества суточных осадков. Был создан электронный архив по каждой станции экстремальных значений минимальной и максимальной температуры воздуха и количества осадков в суточном, декадном и месячном разрешении с указанием года, когда это значение наблюдалось. </a:t>
            </a:r>
          </a:p>
          <a:p>
            <a:pPr algn="just"/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Автоматизированная </a:t>
            </a:r>
            <a:r>
              <a:rPr lang="en-US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WEB-</a:t>
            </a:r>
            <a:r>
              <a:rPr lang="ru-RU" sz="2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осуществляет выборку экстремальных значений температуры воздуха (минимальной и максимальной) и суточного количества осадков  из оперативных телеграмм, поступающих по каналам АСПД в коде КН-01 и сравнение их с экстремумами минимальной, максимальной температуры воздуха и максимального количества осадков в суточном, декадном и месячном по каждой метеостанции ФГБУ «Западно-Сибирское УГМС».</a:t>
            </a:r>
          </a:p>
        </p:txBody>
      </p:sp>
    </p:spTree>
    <p:extLst>
      <p:ext uri="{BB962C8B-B14F-4D97-AF65-F5344CB8AC3E}">
        <p14:creationId xmlns:p14="http://schemas.microsoft.com/office/powerpoint/2010/main" val="203078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388" y="-323850"/>
            <a:ext cx="10010775" cy="750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68760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Вне плана НИТР в 2023 и в 2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024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г. на сайт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СибНИГМИ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 раздел Продукция была добавлена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-технология расчета аномалии ежедневной среднесуточной температуры воздуха по всем станциям Уральского УГМС и Обь-Иртышского УГМС</a:t>
            </a:r>
          </a:p>
        </p:txBody>
      </p:sp>
    </p:spTree>
    <p:extLst>
      <p:ext uri="{BB962C8B-B14F-4D97-AF65-F5344CB8AC3E}">
        <p14:creationId xmlns:p14="http://schemas.microsoft.com/office/powerpoint/2010/main" val="205168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00" y="38100"/>
            <a:ext cx="11049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0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338" y="-247650"/>
            <a:ext cx="10734675" cy="735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8313" y="2931136"/>
            <a:ext cx="602120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>Всего доброго</a:t>
            </a:r>
          </a:p>
          <a:p>
            <a:pPr algn="ctr"/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>Спасибо </a:t>
            </a:r>
            <a:r>
              <a:rPr lang="ru-RU" sz="4400" b="1" i="1" dirty="0" smtClean="0">
                <a:solidFill>
                  <a:schemeClr val="accent4">
                    <a:lumMod val="50000"/>
                  </a:schemeClr>
                </a:solidFill>
              </a:rPr>
              <a:t>за внимание</a:t>
            </a:r>
            <a:endParaRPr lang="ru-RU" sz="44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775639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Назначение элементов панели инструментов выборки</a:t>
            </a:r>
            <a:endParaRPr lang="ru-RU" sz="2200" b="1" dirty="0"/>
          </a:p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Функционально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интерфейс  разделен  на  две  области:</a:t>
            </a: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Панель инструментов выборки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(1 - 8)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>
                <a:latin typeface="Arial" pitchFamily="34" charset="0"/>
                <a:cs typeface="Arial" pitchFamily="34" charset="0"/>
              </a:rPr>
              <a:t>Результаты выборки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(9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Территория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- ограничение выборки синоптическими станциями, принадлежащими выбранному субъекту РФ (Новосибирская область, Томская область, Кемеровская область, Алтайский край, Республика Алтай). При значении 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Все субъекты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выборка будет производиться для всех станций ФГБУ «Западно-Сибирское УГМС», содержащихся в базе данных.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Станция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- ограничение выборки названием станции. При заполнении поля формы 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Станция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будут выбраны данные только для тех станций, название которых внесены в строку поиска.  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Параметр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определяет, для какого метеорологического параметра будет производиться выборка из базы данных экстремальных значений.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Тип данных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». База данных состоит из экстремальных значений в суточном, декадном и месячном разрешении.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выборе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Ежедневные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выборка будет производиться по суточным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данным.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выборе 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Декадные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- выборка возможна для 1, 2, 3 декады или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месяца.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endParaRPr lang="ru-RU" b="1" dirty="0" smtClean="0"/>
          </a:p>
          <a:p>
            <a:pPr lvl="0"/>
            <a:endParaRPr lang="ru-RU" b="1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5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157144"/>
            <a:ext cx="9144000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b="1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Критерий выборки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». При выборе параметра 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Все значения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формируется выборка  из базы данных всех утвержденных отделом климата экстремальных значений (ежедневные, декадные и  месячные) за весь ряд наблюдений по каждой станции в соответствии с выбранными пунктами 1-6 (СЛАЙД 7, 8, 10, 13).</a:t>
            </a: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При выборе параметра 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Превышающие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в таблице «Превышающие экстремальные значения» осуществится  выборка станций, по которым  экстремальные значения из телеграмм в коде КН-01, поступивших по каналу АСПД, превышают многолетние значения (из базы данных) по выбранной станции или территории и запрошенному метеорологическому параметру (СЛАЙД 11, 12, 14, 15)</a:t>
            </a:r>
          </a:p>
          <a:p>
            <a:pPr lvl="0"/>
            <a:r>
              <a:rPr lang="ru-RU" sz="2000" b="1" dirty="0">
                <a:latin typeface="Arial" pitchFamily="34" charset="0"/>
                <a:cs typeface="Arial" pitchFamily="34" charset="0"/>
              </a:rPr>
              <a:t>6.«Месяц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и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». Ограничение выборки по дате. Если параметр 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Тип данных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установлен в значение 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Ежедневные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», доступно указание конкретной даты или же сразу всех значений за месяц при указании из выпадающего списка дат - 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»(СЛАЙД  7, 8,10). Если выбрано значение 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Декадные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- доступен выбор данных за 1, 2, 3 декады или за весь месяц (СЛАЙД 13)</a:t>
            </a:r>
          </a:p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8.«Отобразить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»  применяет все заданные ограничения по выборке и генерирует результат выборки в таблицу-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(СЛАЙД 7, 10-17).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СЛАЙДАХ 16 и 17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представлены результаты обработки технологией среднесуточной температуры- расчет аномалии температуры воздуха.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578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4624"/>
            <a:ext cx="892899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latin typeface="Arial" pitchFamily="34" charset="0"/>
                <a:cs typeface="Arial" pitchFamily="34" charset="0"/>
              </a:rPr>
              <a:t>5.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Критерий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выборе параметра 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Все значения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», формируется выборка  из базы данных всех утвержденных отделом климата экстремальных значений (ежедневные, декадные и  месячные) за весь ряд наблюдений по каждой станции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соответствии с выбранными пунктами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1-6 (СЛАЙД 7, 8, 10, 13).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При выборе параметра 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Превышающие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» в таблице «Превышающие экстремальные значения»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осуществится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выборка станций, по которым  экстремальные значения из телеграмм в коде КН-01, поступивших по каналу АСПД, превышают многолетние значения (из базы данных) по выбранной станции или территории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и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запрошенному метеорологическому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параметру (СЛАЙД 11, 12, 14, 15)</a:t>
            </a:r>
          </a:p>
          <a:p>
            <a:pPr lvl="0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2000" b="1" dirty="0" smtClean="0"/>
              <a:t>.«Месяц</a:t>
            </a:r>
            <a:r>
              <a:rPr lang="ru-RU" sz="2000" dirty="0"/>
              <a:t>» 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7</a:t>
            </a:r>
            <a:r>
              <a:rPr lang="ru-RU" sz="2000" dirty="0" smtClean="0"/>
              <a:t>.«</a:t>
            </a:r>
            <a:r>
              <a:rPr lang="ru-RU" sz="2000" b="1" dirty="0" smtClean="0"/>
              <a:t>День</a:t>
            </a:r>
            <a:r>
              <a:rPr lang="ru-RU" sz="2000" dirty="0"/>
              <a:t>». Ограничение выборки по дате. Если параметр «</a:t>
            </a:r>
            <a:r>
              <a:rPr lang="ru-RU" sz="2000" b="1" dirty="0"/>
              <a:t>Тип данных</a:t>
            </a:r>
            <a:r>
              <a:rPr lang="ru-RU" sz="2000" dirty="0"/>
              <a:t>» установлен в значение «</a:t>
            </a:r>
            <a:r>
              <a:rPr lang="ru-RU" sz="2000" b="1" dirty="0"/>
              <a:t>Ежедневные</a:t>
            </a:r>
            <a:r>
              <a:rPr lang="ru-RU" sz="2000" dirty="0"/>
              <a:t>», доступно указание конкретной даты или же сразу всех значений за месяц </a:t>
            </a:r>
            <a:r>
              <a:rPr lang="ru-RU" sz="2000" dirty="0" smtClean="0"/>
              <a:t>при </a:t>
            </a:r>
            <a:r>
              <a:rPr lang="ru-RU" sz="2000" dirty="0"/>
              <a:t>указании из выпадающего списка дат - «</a:t>
            </a:r>
            <a:r>
              <a:rPr lang="ru-RU" sz="2000" b="1" dirty="0"/>
              <a:t>Все</a:t>
            </a:r>
            <a:r>
              <a:rPr lang="ru-RU" sz="2000" dirty="0" smtClean="0"/>
              <a:t>»(СЛАЙД  7, 8,10). </a:t>
            </a:r>
            <a:r>
              <a:rPr lang="ru-RU" sz="2000" dirty="0"/>
              <a:t>Если выбрано значение «</a:t>
            </a:r>
            <a:r>
              <a:rPr lang="ru-RU" sz="2000" b="1" dirty="0"/>
              <a:t>Декадные</a:t>
            </a:r>
            <a:r>
              <a:rPr lang="ru-RU" sz="2000" dirty="0"/>
              <a:t>» - доступен выбор данных за 1, 2, 3 декады или за весь </a:t>
            </a:r>
            <a:r>
              <a:rPr lang="ru-RU" sz="2000" dirty="0" smtClean="0"/>
              <a:t>месяц (СЛАЙД 13)</a:t>
            </a:r>
          </a:p>
          <a:p>
            <a:r>
              <a:rPr lang="ru-RU" sz="2000" b="1" dirty="0" smtClean="0"/>
              <a:t>8.«Отобразить</a:t>
            </a:r>
            <a:r>
              <a:rPr lang="ru-RU" sz="2000" dirty="0"/>
              <a:t>»  применяет все заданные ограничения по выборке и генерирует результат выборки в </a:t>
            </a:r>
            <a:r>
              <a:rPr lang="ru-RU" sz="2000" dirty="0" smtClean="0"/>
              <a:t>таблицу-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9</a:t>
            </a:r>
            <a:r>
              <a:rPr lang="ru-RU" sz="2000" dirty="0" smtClean="0"/>
              <a:t>. (СЛАЙД 7, 10-17).</a:t>
            </a:r>
          </a:p>
          <a:p>
            <a:r>
              <a:rPr lang="ru-RU" sz="2000" dirty="0" smtClean="0"/>
              <a:t>На </a:t>
            </a:r>
            <a:r>
              <a:rPr lang="ru-RU" sz="2000" b="1" dirty="0" smtClean="0"/>
              <a:t>СЛАЙДАХ 16 и 17 </a:t>
            </a:r>
            <a:r>
              <a:rPr lang="ru-RU" sz="2000" dirty="0" smtClean="0"/>
              <a:t>представлены результаты обработки </a:t>
            </a:r>
            <a:r>
              <a:rPr lang="ru-RU" sz="2000" dirty="0"/>
              <a:t>технологией </a:t>
            </a:r>
            <a:r>
              <a:rPr lang="ru-RU" sz="2000" dirty="0" smtClean="0"/>
              <a:t>среднесуточной температуры- расчет аномалии температуры воздуха.</a:t>
            </a:r>
            <a:endParaRPr lang="ru-RU" sz="2000" dirty="0"/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98717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533"/>
            <a:ext cx="900099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21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6632"/>
            <a:ext cx="9144000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3925</TotalTime>
  <Words>1696</Words>
  <Application>Microsoft Office PowerPoint</Application>
  <PresentationFormat>Экран (4:3)</PresentationFormat>
  <Paragraphs>130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0" baseType="lpstr">
      <vt:lpstr>Arial</vt:lpstr>
      <vt:lpstr>Calibri</vt:lpstr>
      <vt:lpstr>Georgia</vt:lpstr>
      <vt:lpstr>Times New Roman</vt:lpstr>
      <vt:lpstr>Trebuchet MS</vt:lpstr>
      <vt:lpstr>Воздушный поток</vt:lpstr>
      <vt:lpstr>Создание и ведение электронных климатических справочных систем для специализированного обслуживания пользователей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lav</dc:creator>
  <cp:lastModifiedBy>Людмила</cp:lastModifiedBy>
  <cp:revision>148</cp:revision>
  <cp:lastPrinted>2024-04-27T07:56:14Z</cp:lastPrinted>
  <dcterms:created xsi:type="dcterms:W3CDTF">2014-04-28T07:28:45Z</dcterms:created>
  <dcterms:modified xsi:type="dcterms:W3CDTF">2024-05-21T06:52:16Z</dcterms:modified>
</cp:coreProperties>
</file>