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8" r:id="rId4"/>
    <p:sldId id="26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Количество</a:t>
            </a:r>
            <a:r>
              <a:rPr lang="ru-RU" baseline="0"/>
              <a:t> осадков (мм)  в холодный сезон (</a:t>
            </a:r>
            <a:r>
              <a:rPr lang="en-US" baseline="0"/>
              <a:t>XI-III)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Лист1!$A$5:$A$14</c:f>
              <c:strCache>
                <c:ptCount val="10"/>
                <c:pt idx="0">
                  <c:v>Турочак</c:v>
                </c:pt>
                <c:pt idx="1">
                  <c:v>Яйлю</c:v>
                </c:pt>
                <c:pt idx="2">
                  <c:v>Кызыл-Озек</c:v>
                </c:pt>
                <c:pt idx="3">
                  <c:v>Усть-Кокса</c:v>
                </c:pt>
                <c:pt idx="4">
                  <c:v>Катанда</c:v>
                </c:pt>
                <c:pt idx="5">
                  <c:v>Шебалино</c:v>
                </c:pt>
                <c:pt idx="6">
                  <c:v>Чемал</c:v>
                </c:pt>
                <c:pt idx="7">
                  <c:v>Усть-Кан</c:v>
                </c:pt>
                <c:pt idx="8">
                  <c:v>Онгудай</c:v>
                </c:pt>
                <c:pt idx="9">
                  <c:v>Кош-Агач</c:v>
                </c:pt>
              </c:strCache>
            </c:strRef>
          </c:cat>
          <c:val>
            <c:numRef>
              <c:f>Лист1!$B$5:$B$14</c:f>
              <c:numCache>
                <c:formatCode>General</c:formatCode>
                <c:ptCount val="10"/>
                <c:pt idx="0">
                  <c:v>170</c:v>
                </c:pt>
                <c:pt idx="1">
                  <c:v>108</c:v>
                </c:pt>
                <c:pt idx="2">
                  <c:v>126</c:v>
                </c:pt>
                <c:pt idx="3">
                  <c:v>73</c:v>
                </c:pt>
                <c:pt idx="4">
                  <c:v>64</c:v>
                </c:pt>
                <c:pt idx="5">
                  <c:v>66</c:v>
                </c:pt>
                <c:pt idx="6">
                  <c:v>55</c:v>
                </c:pt>
                <c:pt idx="7">
                  <c:v>38</c:v>
                </c:pt>
                <c:pt idx="8">
                  <c:v>49</c:v>
                </c:pt>
                <c:pt idx="9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13-4192-834E-C11B6DFE55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1524768"/>
        <c:axId val="741524352"/>
      </c:barChart>
      <c:catAx>
        <c:axId val="741524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24352"/>
        <c:crosses val="autoZero"/>
        <c:auto val="1"/>
        <c:lblAlgn val="ctr"/>
        <c:lblOffset val="100"/>
        <c:noMultiLvlLbl val="0"/>
      </c:catAx>
      <c:valAx>
        <c:axId val="741524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41524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E6829B-6A0D-454D-92F4-D8FCBD7CC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BF28AF1-E506-4008-94E7-778BD3B1E8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7F2933E-32CA-4C3C-AFD6-E81AD39D7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405E71-F1A9-406E-929E-95E6B2AB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BB5B2-3D19-492C-8622-1ADE0035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396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5E8CCB-1B3D-4E80-91DE-8C7ECAEF3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39C1718-8B27-482E-914E-A34B7E752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2B2712F-FFAD-4EBE-B138-96B037535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6C4A09-A9AC-4A9A-849E-C3431269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9017AC-E43A-4032-8166-3634BC29C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2558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84B57C-9A72-4B54-A19B-8FEA7C9A49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7076BA0-1FC1-4620-8C26-42427B862E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CFAEAB-BCEF-41BB-98CA-5E2F6D98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0CFF29-AC74-41DE-B005-5829FC7B3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7B6620-0E00-464A-8E70-B2F226C64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9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63A742-D40D-4333-8748-CBE22B75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EF26467-6788-443C-A486-2FE670255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BC06DFA-FE43-4BC8-B522-43C6EBBB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1A0A63-9478-475B-876E-555D56B31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670131-FB17-46ED-8065-779C550C4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474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E47313-8C3C-445F-9969-6FA868515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B5EC04A-E3C9-4368-AB3B-290AF30B19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BDCD03-AD49-4C51-8A43-07B40B1A5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23F9B6-6E99-454F-ADC8-FBA3E75784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69473F-00BA-4136-83E4-BBACB2F80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73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81EC8-4DAF-4243-B36A-128B5CC8E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5434563-9739-4EF1-B337-60B06131E4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9C3F2B-D607-4AB3-89CF-1B8E61286C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FF1C71B-ED9F-4478-B7F6-3CDD58A41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1BB1C7D-680E-4C87-9BC9-ED50079A11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968903-3829-4D61-A25A-14D380496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7243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C56D1C-570D-4635-96AB-A040FEC10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378971-ADF4-47F3-8D41-AACB951B0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CF7B12-AA59-4108-9CF0-EFD669ADB9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260930D-FCAD-4520-935D-0153B585D8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E2621FD-CCF2-4ABE-A1B3-934C439876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5735FF4-5C98-433A-9034-5F76A669F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81E3BD4-41DA-4BB9-829B-789F40B40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5EFA4CF-6B15-4808-89B2-E8520CAC3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195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1BA7FC-F115-414C-9D95-2F0D6CF5A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BFD8B1D-3091-4A9F-9AA3-67192806B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CEDA41-BD41-4420-A20A-793DEE5D2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1FFA3BB-FECD-4072-84CD-57EDA81CE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6678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8462A1-5E90-43A2-BD47-CA887B4D1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9D4AB41-E33A-4AB1-A3B3-4553A657C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7AAB4B-F179-4B91-B563-B50B1AB44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24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8DC235-4E0B-4298-92E7-E0606CA88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B831DD-BF2B-45F7-A29F-96211408D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8E01C7-26D8-40DA-98DD-14A9A7FEE5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2F5E3B-46B9-4E09-97C6-A72B3C6E0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0465C55-94C1-45CD-A474-B38821B76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390EA6-C8FF-43DB-A9E3-47E811A9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8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F05723-7439-4C77-A28B-50DB07A43E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8F7EA08-5815-4BBB-B3BA-264DA5B881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5E9A0B-6819-4256-A7A4-589206387B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CAD9CF-B285-4FC1-AB64-B927472B7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01A73E-7919-421E-B9F6-F289EC967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97DAAA1-6856-4234-999F-CE2E6807C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79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1E1BB2-B203-45C0-9D77-3CB42EAF1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F9BDF7-3D57-4ACC-A107-20793D6002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F9C5FCE-11FB-41DA-825C-28A3B7B6FD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9E0FD-1A97-42C5-84D4-4641AA220042}" type="datetimeFigureOut">
              <a:rPr lang="ru-RU" smtClean="0"/>
              <a:t>08.05.2024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2543F-D8AA-494A-9ECD-0C031A5F6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9AC910-F39B-46C1-8BD1-56430D6176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0F00E-0699-4AE8-AFC8-9A75B41C3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953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2CB518-CADF-4BF6-A09F-016C7E961F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602349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распределения снегопадов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Горном Алтае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2010-2024 годы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295DA62-F741-4D92-B44A-EC06FBBA9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22334"/>
            <a:ext cx="9144000" cy="1113304"/>
          </a:xfrm>
        </p:spPr>
        <p:txBody>
          <a:bodyPr>
            <a:normAutofit/>
          </a:bodyPr>
          <a:lstStyle/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Докладчик: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Делдошпоев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Эркин Григорьевич</a:t>
            </a:r>
          </a:p>
          <a:p>
            <a:pPr algn="r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Горно-Алтайский ЦГМС - филиал ФГБУ «Западно-Сибирское УГМС» </a:t>
            </a:r>
          </a:p>
        </p:txBody>
      </p:sp>
    </p:spTree>
    <p:extLst>
      <p:ext uri="{BB962C8B-B14F-4D97-AF65-F5344CB8AC3E}">
        <p14:creationId xmlns:p14="http://schemas.microsoft.com/office/powerpoint/2010/main" val="3051003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368BAFD-AE2C-48C6-AEF0-18C7DE39F42F}"/>
              </a:ext>
            </a:extLst>
          </p:cNvPr>
          <p:cNvSpPr txBox="1"/>
          <p:nvPr/>
        </p:nvSpPr>
        <p:spPr>
          <a:xfrm>
            <a:off x="964734" y="528091"/>
            <a:ext cx="10670796" cy="3540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ctr">
              <a:lnSpc>
                <a:spcPct val="115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</a:p>
          <a:p>
            <a:pPr indent="449580" algn="ctr">
              <a:lnSpc>
                <a:spcPct val="115000"/>
              </a:lnSpc>
            </a:pP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Суммарное количество осадков, выпадающих за холодный период (ноябрь–март) в Горном Алтае, распределено крайне неравномерно: в северной части Горного Алтая осадков выпадает в 12,5 раз больше (Турочак 170 мм), чем на юге (Кош-Агач 13 мм);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Максимум снегонакопления приходится на первую половину зимы (ноябрь – декабрь);   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проведенного исследования сильных снегопадов на территории Горного Алтая (&gt; 10 мм в сутки) обнаружено, что сильные снегопады наблюдались в среднем 7 раз в год. Всего за 15 зим наблюдалось 110 случаев с осадками такой интенсивности, от 2 до 11 в год;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9144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Метод прогноза сильных снегопадов в Горном Алтае (авт. В.Н.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Барахтин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сохраняет свою высокую оправдываемость в современных условиях прогнозирования.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510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918043-C5B7-4EB1-9CBD-3B7D415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2648"/>
            <a:ext cx="10515600" cy="1325563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739062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1E9C7A-D39D-493E-A838-2AB8FD6456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78414"/>
            <a:ext cx="9144000" cy="1041997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распределения снегопадов в Горном Алтае 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период 2010-2024 годы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ED168B-C915-419D-AFD4-23749C7A04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84396" y="2793534"/>
            <a:ext cx="5483603" cy="3145872"/>
          </a:xfrm>
        </p:spPr>
        <p:txBody>
          <a:bodyPr>
            <a:normAutofit/>
          </a:bodyPr>
          <a:lstStyle/>
          <a:p>
            <a:pPr indent="449580" algn="just">
              <a:lnSpc>
                <a:spcPct val="115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Задача настоящей работы состоит в исследовании распределения осадков по территории Горного Алтая за последние 15 зим (2010-2024 гг.), как основного неблагоприятного явления для пастбищного животноводства.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15000"/>
              </a:lnSpc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Исходным материалом послужили данные об осадках, взятые из таблиц ТСХ 1П и журнала погоды наблюдательной сети Горно-Алтайского ЦГМС.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BABDB4-123F-49B0-8765-10AE8BC73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278" y="2557999"/>
            <a:ext cx="4097066" cy="3075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666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B510EC96-8F86-4396-892A-4329B6C4747E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59642456"/>
              </p:ext>
            </p:extLst>
          </p:nvPr>
        </p:nvGraphicFramePr>
        <p:xfrm>
          <a:off x="2415386" y="1678420"/>
          <a:ext cx="7651402" cy="44539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2781">
                  <a:extLst>
                    <a:ext uri="{9D8B030D-6E8A-4147-A177-3AD203B41FA5}">
                      <a16:colId xmlns:a16="http://schemas.microsoft.com/office/drawing/2014/main" val="650939118"/>
                    </a:ext>
                  </a:extLst>
                </a:gridCol>
                <a:gridCol w="2394449">
                  <a:extLst>
                    <a:ext uri="{9D8B030D-6E8A-4147-A177-3AD203B41FA5}">
                      <a16:colId xmlns:a16="http://schemas.microsoft.com/office/drawing/2014/main" val="2878769130"/>
                    </a:ext>
                  </a:extLst>
                </a:gridCol>
                <a:gridCol w="2384172">
                  <a:extLst>
                    <a:ext uri="{9D8B030D-6E8A-4147-A177-3AD203B41FA5}">
                      <a16:colId xmlns:a16="http://schemas.microsoft.com/office/drawing/2014/main" val="2908665493"/>
                    </a:ext>
                  </a:extLst>
                </a:gridCol>
              </a:tblGrid>
              <a:tr h="71410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Станция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Сумма осадков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в % от МС Турочак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3488214383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Турочак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170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100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556620872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 err="1">
                          <a:effectLst/>
                        </a:rPr>
                        <a:t>Яйлю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108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64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3377705077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Кызыл-</a:t>
                      </a:r>
                      <a:r>
                        <a:rPr lang="ru-RU" sz="1600" kern="0" dirty="0" err="1">
                          <a:effectLst/>
                        </a:rPr>
                        <a:t>Озек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126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74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548200190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Усть-Кокса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73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43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3110323007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Катанда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64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38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07652546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Шебалино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66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39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72430473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Чемал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55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33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256804927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Усть-Кан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38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22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751489398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Онгудай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49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29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162690169"/>
                  </a:ext>
                </a:extLst>
              </a:tr>
              <a:tr h="373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Кош-Агач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>
                          <a:effectLst/>
                        </a:rPr>
                        <a:t>13</a:t>
                      </a:r>
                      <a:endParaRPr lang="ru-RU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0" dirty="0">
                          <a:effectLst/>
                        </a:rPr>
                        <a:t>8</a:t>
                      </a:r>
                      <a:endParaRPr lang="ru-RU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329" marR="68329" marT="0" marB="0" anchor="ctr"/>
                </a:tc>
                <a:extLst>
                  <a:ext uri="{0D108BD9-81ED-4DB2-BD59-A6C34878D82A}">
                    <a16:rowId xmlns:a16="http://schemas.microsoft.com/office/drawing/2014/main" val="24776978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D5FFA93E-1FB6-42A2-A208-AF8ACFBF3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72" y="267397"/>
            <a:ext cx="1032867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9263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1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Среднее количество осадков (мм)  в холодный сезон (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kumimoji="0" lang="en-US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III</a:t>
            </a: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период 2010-2024 гг.</a:t>
            </a:r>
            <a:endParaRPr kumimoji="0" lang="ru-RU" alt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% их количества от данных МС Турочак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319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253BBAB4-C480-4268-80BD-E6A007BDA07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5742784"/>
              </p:ext>
            </p:extLst>
          </p:nvPr>
        </p:nvGraphicFramePr>
        <p:xfrm>
          <a:off x="1360415" y="1134611"/>
          <a:ext cx="5384334" cy="3328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961F45-D44B-4B90-B87A-605332DECB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243" y="993955"/>
            <a:ext cx="5017369" cy="34028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476BF1A-1A38-4B0D-859E-2F6625522443}"/>
              </a:ext>
            </a:extLst>
          </p:cNvPr>
          <p:cNvSpPr txBox="1"/>
          <p:nvPr/>
        </p:nvSpPr>
        <p:spPr>
          <a:xfrm>
            <a:off x="7324120" y="4571708"/>
            <a:ext cx="465906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Веер горных хребтов, расположенных в основном с юго-востока на северо-запад, преграждают доступ влажному воздуху вглубь горной страны</a:t>
            </a:r>
            <a:r>
              <a:rPr lang="ru-RU" sz="1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4305A0CB-C84F-4001-8EA7-8289F5873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415" y="4647590"/>
            <a:ext cx="5168317" cy="1075799"/>
          </a:xfrm>
        </p:spPr>
        <p:txBody>
          <a:bodyPr>
            <a:norm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распределения зимних осадков на станциях Горного Алтая </a:t>
            </a:r>
          </a:p>
        </p:txBody>
      </p:sp>
    </p:spTree>
    <p:extLst>
      <p:ext uri="{BB962C8B-B14F-4D97-AF65-F5344CB8AC3E}">
        <p14:creationId xmlns:p14="http://schemas.microsoft.com/office/powerpoint/2010/main" val="24804904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>
            <a:extLst>
              <a:ext uri="{FF2B5EF4-FFF2-40B4-BE49-F238E27FC236}">
                <a16:creationId xmlns:a16="http://schemas.microsoft.com/office/drawing/2014/main" id="{38F49336-50A5-43EC-BC79-947D216968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8350" y="276837"/>
            <a:ext cx="10095450" cy="912625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настоящем исследовании использованы данные за 15 зим с 2010 г. по 2024 г. включительно.   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19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день со снегопадом принимался только тот, в течение которого хотя бы на одной из 10 станций суточная сумма осадков была ≥ 3,0 мм.</a:t>
            </a:r>
            <a:endParaRPr lang="ru-RU" sz="19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13" name="Таблица 12">
            <a:extLst>
              <a:ext uri="{FF2B5EF4-FFF2-40B4-BE49-F238E27FC236}">
                <a16:creationId xmlns:a16="http://schemas.microsoft.com/office/drawing/2014/main" id="{BB20D64B-CB20-4A22-BC24-1D76EFD765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563545"/>
              </p:ext>
            </p:extLst>
          </p:nvPr>
        </p:nvGraphicFramePr>
        <p:xfrm>
          <a:off x="3174306" y="2017795"/>
          <a:ext cx="6607259" cy="34350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527">
                  <a:extLst>
                    <a:ext uri="{9D8B030D-6E8A-4147-A177-3AD203B41FA5}">
                      <a16:colId xmlns:a16="http://schemas.microsoft.com/office/drawing/2014/main" val="3455629350"/>
                    </a:ext>
                  </a:extLst>
                </a:gridCol>
                <a:gridCol w="863383">
                  <a:extLst>
                    <a:ext uri="{9D8B030D-6E8A-4147-A177-3AD203B41FA5}">
                      <a16:colId xmlns:a16="http://schemas.microsoft.com/office/drawing/2014/main" val="328038483"/>
                    </a:ext>
                  </a:extLst>
                </a:gridCol>
                <a:gridCol w="1158865">
                  <a:extLst>
                    <a:ext uri="{9D8B030D-6E8A-4147-A177-3AD203B41FA5}">
                      <a16:colId xmlns:a16="http://schemas.microsoft.com/office/drawing/2014/main" val="3273403248"/>
                    </a:ext>
                  </a:extLst>
                </a:gridCol>
                <a:gridCol w="1162468">
                  <a:extLst>
                    <a:ext uri="{9D8B030D-6E8A-4147-A177-3AD203B41FA5}">
                      <a16:colId xmlns:a16="http://schemas.microsoft.com/office/drawing/2014/main" val="609544291"/>
                    </a:ext>
                  </a:extLst>
                </a:gridCol>
                <a:gridCol w="1162468">
                  <a:extLst>
                    <a:ext uri="{9D8B030D-6E8A-4147-A177-3AD203B41FA5}">
                      <a16:colId xmlns:a16="http://schemas.microsoft.com/office/drawing/2014/main" val="632852169"/>
                    </a:ext>
                  </a:extLst>
                </a:gridCol>
                <a:gridCol w="994548">
                  <a:extLst>
                    <a:ext uri="{9D8B030D-6E8A-4147-A177-3AD203B41FA5}">
                      <a16:colId xmlns:a16="http://schemas.microsoft.com/office/drawing/2014/main" val="536711593"/>
                    </a:ext>
                  </a:extLst>
                </a:gridCol>
              </a:tblGrid>
              <a:tr h="34958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Станция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</a:rPr>
                        <a:t>Суточное количество осадков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Число случаев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39880834"/>
                  </a:ext>
                </a:extLst>
              </a:tr>
              <a:tr h="3638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0,0-2,9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3,0-9,9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</a:rPr>
                        <a:t>10,0-19,9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20,0-29,9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228498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</a:rPr>
                        <a:t>Турочак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59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482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484414"/>
                  </a:ext>
                </a:extLst>
              </a:tr>
              <a:tr h="27448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Яйлю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55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459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46758846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Кызыл-Озек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43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solidFill>
                            <a:srgbClr val="FF0000"/>
                          </a:solidFill>
                          <a:effectLst/>
                          <a:highlight>
                            <a:srgbClr val="FFFF00"/>
                          </a:highlight>
                        </a:rPr>
                        <a:t>51</a:t>
                      </a:r>
                      <a:endParaRPr lang="ru-RU" sz="1100" kern="100" dirty="0">
                        <a:solidFill>
                          <a:srgbClr val="FF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475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56161363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Усть-Кокса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63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377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11323278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Катанда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69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</a:rPr>
                        <a:t>1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413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26393817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Шебалино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66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396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7651406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Чемал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71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26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380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117290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Усть-Кан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79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19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325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50282922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Онгудай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72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</a:rPr>
                        <a:t>2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323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80190720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Кош-Агач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91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0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208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44613108"/>
                  </a:ext>
                </a:extLst>
              </a:tr>
              <a:tr h="241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Сумма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61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35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4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>
                          <a:effectLst/>
                        </a:rPr>
                        <a:t>1</a:t>
                      </a:r>
                      <a:endParaRPr lang="ru-RU" sz="11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kern="0" dirty="0">
                          <a:effectLst/>
                        </a:rPr>
                        <a:t>3838</a:t>
                      </a:r>
                      <a:endParaRPr lang="ru-RU" sz="11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5543301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D6C7035D-5262-457D-A88C-52EA9388545C}"/>
              </a:ext>
            </a:extLst>
          </p:cNvPr>
          <p:cNvSpPr txBox="1"/>
          <p:nvPr/>
        </p:nvSpPr>
        <p:spPr>
          <a:xfrm>
            <a:off x="1926905" y="1311241"/>
            <a:ext cx="90181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/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2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/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Повторяемость (%) различных суточных сумм осадков на станциях Горного Алтая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0FCF854-B11E-4168-9AB5-0AD328B5635C}"/>
              </a:ext>
            </a:extLst>
          </p:cNvPr>
          <p:cNvSpPr txBox="1"/>
          <p:nvPr/>
        </p:nvSpPr>
        <p:spPr>
          <a:xfrm>
            <a:off x="1610685" y="5704962"/>
            <a:ext cx="98186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было отмечено 3838 дней с осадками, в 40 % случаев суточное количество их было ≥ 3,0 мм. Повторяемость суточного количества осадков ≥ 10,0 мм составило 5 % (таб. 2).</a:t>
            </a:r>
          </a:p>
        </p:txBody>
      </p:sp>
    </p:spTree>
    <p:extLst>
      <p:ext uri="{BB962C8B-B14F-4D97-AF65-F5344CB8AC3E}">
        <p14:creationId xmlns:p14="http://schemas.microsoft.com/office/powerpoint/2010/main" val="10160681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BA58AF17-9C42-4758-ABED-D8B8C9AF2C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0672539"/>
              </p:ext>
            </p:extLst>
          </p:nvPr>
        </p:nvGraphicFramePr>
        <p:xfrm>
          <a:off x="2030135" y="1660425"/>
          <a:ext cx="8196045" cy="2240456"/>
        </p:xfrm>
        <a:graphic>
          <a:graphicData uri="http://schemas.openxmlformats.org/drawingml/2006/table">
            <a:tbl>
              <a:tblPr firstRow="1" firstCol="1" bandRow="1"/>
              <a:tblGrid>
                <a:gridCol w="1063189">
                  <a:extLst>
                    <a:ext uri="{9D8B030D-6E8A-4147-A177-3AD203B41FA5}">
                      <a16:colId xmlns:a16="http://schemas.microsoft.com/office/drawing/2014/main" val="365672117"/>
                    </a:ext>
                  </a:extLst>
                </a:gridCol>
                <a:gridCol w="557643">
                  <a:extLst>
                    <a:ext uri="{9D8B030D-6E8A-4147-A177-3AD203B41FA5}">
                      <a16:colId xmlns:a16="http://schemas.microsoft.com/office/drawing/2014/main" val="3431133469"/>
                    </a:ext>
                  </a:extLst>
                </a:gridCol>
                <a:gridCol w="605198">
                  <a:extLst>
                    <a:ext uri="{9D8B030D-6E8A-4147-A177-3AD203B41FA5}">
                      <a16:colId xmlns:a16="http://schemas.microsoft.com/office/drawing/2014/main" val="620570729"/>
                    </a:ext>
                  </a:extLst>
                </a:gridCol>
                <a:gridCol w="589356">
                  <a:extLst>
                    <a:ext uri="{9D8B030D-6E8A-4147-A177-3AD203B41FA5}">
                      <a16:colId xmlns:a16="http://schemas.microsoft.com/office/drawing/2014/main" val="3590963321"/>
                    </a:ext>
                  </a:extLst>
                </a:gridCol>
                <a:gridCol w="589356">
                  <a:extLst>
                    <a:ext uri="{9D8B030D-6E8A-4147-A177-3AD203B41FA5}">
                      <a16:colId xmlns:a16="http://schemas.microsoft.com/office/drawing/2014/main" val="2605028989"/>
                    </a:ext>
                  </a:extLst>
                </a:gridCol>
                <a:gridCol w="471326">
                  <a:extLst>
                    <a:ext uri="{9D8B030D-6E8A-4147-A177-3AD203B41FA5}">
                      <a16:colId xmlns:a16="http://schemas.microsoft.com/office/drawing/2014/main" val="2092723771"/>
                    </a:ext>
                  </a:extLst>
                </a:gridCol>
                <a:gridCol w="589356">
                  <a:extLst>
                    <a:ext uri="{9D8B030D-6E8A-4147-A177-3AD203B41FA5}">
                      <a16:colId xmlns:a16="http://schemas.microsoft.com/office/drawing/2014/main" val="2542000135"/>
                    </a:ext>
                  </a:extLst>
                </a:gridCol>
                <a:gridCol w="589356">
                  <a:extLst>
                    <a:ext uri="{9D8B030D-6E8A-4147-A177-3AD203B41FA5}">
                      <a16:colId xmlns:a16="http://schemas.microsoft.com/office/drawing/2014/main" val="1935392336"/>
                    </a:ext>
                  </a:extLst>
                </a:gridCol>
                <a:gridCol w="493506">
                  <a:extLst>
                    <a:ext uri="{9D8B030D-6E8A-4147-A177-3AD203B41FA5}">
                      <a16:colId xmlns:a16="http://schemas.microsoft.com/office/drawing/2014/main" val="1489107525"/>
                    </a:ext>
                  </a:extLst>
                </a:gridCol>
                <a:gridCol w="766005">
                  <a:extLst>
                    <a:ext uri="{9D8B030D-6E8A-4147-A177-3AD203B41FA5}">
                      <a16:colId xmlns:a16="http://schemas.microsoft.com/office/drawing/2014/main" val="1365183152"/>
                    </a:ext>
                  </a:extLst>
                </a:gridCol>
                <a:gridCol w="766005">
                  <a:extLst>
                    <a:ext uri="{9D8B030D-6E8A-4147-A177-3AD203B41FA5}">
                      <a16:colId xmlns:a16="http://schemas.microsoft.com/office/drawing/2014/main" val="2929933184"/>
                    </a:ext>
                  </a:extLst>
                </a:gridCol>
                <a:gridCol w="1115749">
                  <a:extLst>
                    <a:ext uri="{9D8B030D-6E8A-4147-A177-3AD203B41FA5}">
                      <a16:colId xmlns:a16="http://schemas.microsoft.com/office/drawing/2014/main" val="2079376803"/>
                    </a:ext>
                  </a:extLst>
                </a:gridCol>
              </a:tblGrid>
              <a:tr h="7429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Кол. осадков, мм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станций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периодов снегопада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3063092"/>
                  </a:ext>
                </a:extLst>
              </a:tr>
              <a:tr h="3967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i="1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86977"/>
                  </a:ext>
                </a:extLst>
              </a:tr>
              <a:tr h="5320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3,0 - 9,9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9680602"/>
                  </a:ext>
                </a:extLst>
              </a:tr>
              <a:tr h="5687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≥ 10,0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674357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8288D8-E165-4493-B417-AEC4A0FF2E10}"/>
              </a:ext>
            </a:extLst>
          </p:cNvPr>
          <p:cNvSpPr txBox="1"/>
          <p:nvPr/>
        </p:nvSpPr>
        <p:spPr>
          <a:xfrm>
            <a:off x="1459684" y="584590"/>
            <a:ext cx="907688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3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Повторяемость (%) одновременных (в течение одних и тех же суток) выпадений значительных осадков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679A59-C8C6-417F-89B7-B9DA76E2276B}"/>
              </a:ext>
            </a:extLst>
          </p:cNvPr>
          <p:cNvSpPr txBox="1"/>
          <p:nvPr/>
        </p:nvSpPr>
        <p:spPr>
          <a:xfrm>
            <a:off x="914400" y="4286341"/>
            <a:ext cx="1062885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</a:t>
            </a: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од влиянием более ярко выраженных процессов осадкообразования, происходящих вследствие циклонической деятельности, осадки охватывают большую территорию, включая и центральные районы Горного Алтая. </a:t>
            </a:r>
          </a:p>
          <a:p>
            <a:pPr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Всего с января 2010 по март 2024 г. на территории Горного Алтая наблюдалось 500 периодов снегопадов интенсивностью 3,0-9,9 мм в сутки и 110 периодов сильных снегопадов интенсивностью ≥ 10 мм в сутки (таб. 3).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8004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6304FDF7-E17F-4CF2-880C-801B28A175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692666"/>
              </p:ext>
            </p:extLst>
          </p:nvPr>
        </p:nvGraphicFramePr>
        <p:xfrm>
          <a:off x="2994867" y="1280413"/>
          <a:ext cx="6828641" cy="4083851"/>
        </p:xfrm>
        <a:graphic>
          <a:graphicData uri="http://schemas.openxmlformats.org/drawingml/2006/table">
            <a:tbl>
              <a:tblPr firstRow="1" firstCol="1" bandRow="1"/>
              <a:tblGrid>
                <a:gridCol w="1105323">
                  <a:extLst>
                    <a:ext uri="{9D8B030D-6E8A-4147-A177-3AD203B41FA5}">
                      <a16:colId xmlns:a16="http://schemas.microsoft.com/office/drawing/2014/main" val="122428512"/>
                    </a:ext>
                  </a:extLst>
                </a:gridCol>
                <a:gridCol w="930984">
                  <a:extLst>
                    <a:ext uri="{9D8B030D-6E8A-4147-A177-3AD203B41FA5}">
                      <a16:colId xmlns:a16="http://schemas.microsoft.com/office/drawing/2014/main" val="180954898"/>
                    </a:ext>
                  </a:extLst>
                </a:gridCol>
                <a:gridCol w="1074848">
                  <a:extLst>
                    <a:ext uri="{9D8B030D-6E8A-4147-A177-3AD203B41FA5}">
                      <a16:colId xmlns:a16="http://schemas.microsoft.com/office/drawing/2014/main" val="3419204641"/>
                    </a:ext>
                  </a:extLst>
                </a:gridCol>
                <a:gridCol w="910278">
                  <a:extLst>
                    <a:ext uri="{9D8B030D-6E8A-4147-A177-3AD203B41FA5}">
                      <a16:colId xmlns:a16="http://schemas.microsoft.com/office/drawing/2014/main" val="3816125368"/>
                    </a:ext>
                  </a:extLst>
                </a:gridCol>
                <a:gridCol w="910278">
                  <a:extLst>
                    <a:ext uri="{9D8B030D-6E8A-4147-A177-3AD203B41FA5}">
                      <a16:colId xmlns:a16="http://schemas.microsoft.com/office/drawing/2014/main" val="4219888000"/>
                    </a:ext>
                  </a:extLst>
                </a:gridCol>
                <a:gridCol w="829957">
                  <a:extLst>
                    <a:ext uri="{9D8B030D-6E8A-4147-A177-3AD203B41FA5}">
                      <a16:colId xmlns:a16="http://schemas.microsoft.com/office/drawing/2014/main" val="2793655787"/>
                    </a:ext>
                  </a:extLst>
                </a:gridCol>
                <a:gridCol w="1066973">
                  <a:extLst>
                    <a:ext uri="{9D8B030D-6E8A-4147-A177-3AD203B41FA5}">
                      <a16:colId xmlns:a16="http://schemas.microsoft.com/office/drawing/2014/main" val="1116921020"/>
                    </a:ext>
                  </a:extLst>
                </a:gridCol>
              </a:tblGrid>
              <a:tr h="23266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Месяц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Число случаев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054773"/>
                  </a:ext>
                </a:extLst>
              </a:tr>
              <a:tr h="1893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ноябрь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декабрь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март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776913"/>
                  </a:ext>
                </a:extLst>
              </a:tr>
              <a:tr h="190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2024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1496237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19203225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0064833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4472508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4540231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9151836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10891980"/>
                  </a:ext>
                </a:extLst>
              </a:tr>
              <a:tr h="190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2017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7999083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2016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0685127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2795385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7413888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708734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877883"/>
                  </a:ext>
                </a:extLst>
              </a:tr>
              <a:tr h="1893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80305"/>
                  </a:ext>
                </a:extLst>
              </a:tr>
              <a:tr h="190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1400" kern="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997526"/>
                  </a:ext>
                </a:extLst>
              </a:tr>
              <a:tr h="3750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2010-2024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4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110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4772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68BB0381-95C3-4D6B-BFDE-3F7A0D72C56D}"/>
              </a:ext>
            </a:extLst>
          </p:cNvPr>
          <p:cNvSpPr txBox="1"/>
          <p:nvPr/>
        </p:nvSpPr>
        <p:spPr>
          <a:xfrm>
            <a:off x="911603" y="634082"/>
            <a:ext cx="103687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4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Число сильных снегопадов (≥ 10 мм в сутки) в Горном Алтае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201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6930D636-40C8-487E-9FA5-B419F679E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569"/>
            <a:ext cx="10210101" cy="5086394"/>
          </a:xfrm>
        </p:spPr>
        <p:txBody>
          <a:bodyPr/>
          <a:lstStyle/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сильных снегопадов по годам крайне неравномерно, составляет от двух до одиннадцати периодов. Наиболее часто сильные снегопады отмечались в 2011, 2017, 2020, 2023 годах (соответственно десять и одиннадцать). Меньшее количество их  зарегистрировано в 2010, 2012, 2019 годах (соответственно два и три). Почти ежегодно такие осадки наблюдались в ноябре (в сумме за 15 лет 42 случаев), в два раза реже наблюдались в декабре, и почти в три раза реже они были в январе – феврале, несколько чаще отмечались в марте.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Полученный результат распределения сильных снегопадов по месяцам, еще раз, подтверждает интенсивность циклонической деятельности в переходные сезоны года, особенно в начале зимы. Эта особенность циркуляции атмосферы над Алтаем определяет максимум снегонакопления в первой половине зимы (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XII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[2].    </a:t>
            </a:r>
            <a:endParaRPr lang="ru-RU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8711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6401400-2B80-4775-8FF1-7A19C2F30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035" y="4424540"/>
            <a:ext cx="10515600" cy="1311973"/>
          </a:xfrm>
        </p:spPr>
        <p:txBody>
          <a:bodyPr>
            <a:normAutofit/>
          </a:bodyPr>
          <a:lstStyle/>
          <a:p>
            <a:pPr algn="just"/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результате оценки прогноза сильных снегопадов по методу В.Н.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Барахтина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период 2010-2024 гг. получены следующие результаты. Из 154 расчетов оправдываемость прогнозов отсутствия явления составила 89 %, наличия его 81 %, общая оправдываемость прогнозов 88 %. Предупрежденность прогноза сильных снегопадов составила  56 %. За исследуемый период наблюдалось 32 явления, по данному методу предусмотрено 18 (таб.5).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91094C1-C31A-4820-8BE2-2375D1B302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6726382"/>
              </p:ext>
            </p:extLst>
          </p:nvPr>
        </p:nvGraphicFramePr>
        <p:xfrm>
          <a:off x="2290233" y="1993011"/>
          <a:ext cx="8154061" cy="1920682"/>
        </p:xfrm>
        <a:graphic>
          <a:graphicData uri="http://schemas.openxmlformats.org/drawingml/2006/table">
            <a:tbl>
              <a:tblPr firstRow="1" firstCol="1" bandRow="1"/>
              <a:tblGrid>
                <a:gridCol w="707332">
                  <a:extLst>
                    <a:ext uri="{9D8B030D-6E8A-4147-A177-3AD203B41FA5}">
                      <a16:colId xmlns:a16="http://schemas.microsoft.com/office/drawing/2014/main" val="864818406"/>
                    </a:ext>
                  </a:extLst>
                </a:gridCol>
                <a:gridCol w="707332">
                  <a:extLst>
                    <a:ext uri="{9D8B030D-6E8A-4147-A177-3AD203B41FA5}">
                      <a16:colId xmlns:a16="http://schemas.microsoft.com/office/drawing/2014/main" val="3276825756"/>
                    </a:ext>
                  </a:extLst>
                </a:gridCol>
                <a:gridCol w="600889">
                  <a:extLst>
                    <a:ext uri="{9D8B030D-6E8A-4147-A177-3AD203B41FA5}">
                      <a16:colId xmlns:a16="http://schemas.microsoft.com/office/drawing/2014/main" val="2751478067"/>
                    </a:ext>
                  </a:extLst>
                </a:gridCol>
                <a:gridCol w="733084">
                  <a:extLst>
                    <a:ext uri="{9D8B030D-6E8A-4147-A177-3AD203B41FA5}">
                      <a16:colId xmlns:a16="http://schemas.microsoft.com/office/drawing/2014/main" val="465839282"/>
                    </a:ext>
                  </a:extLst>
                </a:gridCol>
                <a:gridCol w="655827">
                  <a:extLst>
                    <a:ext uri="{9D8B030D-6E8A-4147-A177-3AD203B41FA5}">
                      <a16:colId xmlns:a16="http://schemas.microsoft.com/office/drawing/2014/main" val="2181069356"/>
                    </a:ext>
                  </a:extLst>
                </a:gridCol>
                <a:gridCol w="626641">
                  <a:extLst>
                    <a:ext uri="{9D8B030D-6E8A-4147-A177-3AD203B41FA5}">
                      <a16:colId xmlns:a16="http://schemas.microsoft.com/office/drawing/2014/main" val="604083517"/>
                    </a:ext>
                  </a:extLst>
                </a:gridCol>
                <a:gridCol w="733084">
                  <a:extLst>
                    <a:ext uri="{9D8B030D-6E8A-4147-A177-3AD203B41FA5}">
                      <a16:colId xmlns:a16="http://schemas.microsoft.com/office/drawing/2014/main" val="872641789"/>
                    </a:ext>
                  </a:extLst>
                </a:gridCol>
                <a:gridCol w="655827">
                  <a:extLst>
                    <a:ext uri="{9D8B030D-6E8A-4147-A177-3AD203B41FA5}">
                      <a16:colId xmlns:a16="http://schemas.microsoft.com/office/drawing/2014/main" val="223942796"/>
                    </a:ext>
                  </a:extLst>
                </a:gridCol>
                <a:gridCol w="626641">
                  <a:extLst>
                    <a:ext uri="{9D8B030D-6E8A-4147-A177-3AD203B41FA5}">
                      <a16:colId xmlns:a16="http://schemas.microsoft.com/office/drawing/2014/main" val="2461841448"/>
                    </a:ext>
                  </a:extLst>
                </a:gridCol>
                <a:gridCol w="725359">
                  <a:extLst>
                    <a:ext uri="{9D8B030D-6E8A-4147-A177-3AD203B41FA5}">
                      <a16:colId xmlns:a16="http://schemas.microsoft.com/office/drawing/2014/main" val="1331454711"/>
                    </a:ext>
                  </a:extLst>
                </a:gridCol>
                <a:gridCol w="703040">
                  <a:extLst>
                    <a:ext uri="{9D8B030D-6E8A-4147-A177-3AD203B41FA5}">
                      <a16:colId xmlns:a16="http://schemas.microsoft.com/office/drawing/2014/main" val="2261957181"/>
                    </a:ext>
                  </a:extLst>
                </a:gridCol>
                <a:gridCol w="679005">
                  <a:extLst>
                    <a:ext uri="{9D8B030D-6E8A-4147-A177-3AD203B41FA5}">
                      <a16:colId xmlns:a16="http://schemas.microsoft.com/office/drawing/2014/main" val="2922378605"/>
                    </a:ext>
                  </a:extLst>
                </a:gridCol>
              </a:tblGrid>
              <a:tr h="76743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Явление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ожидалось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Явление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 ожидалось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Общая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оправдываемость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Предупрежденность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9976243"/>
                  </a:ext>
                </a:extLst>
              </a:tr>
              <a:tr h="57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Дано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Опр.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3963780"/>
                  </a:ext>
                </a:extLst>
              </a:tr>
              <a:tr h="5766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132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154</a:t>
                      </a:r>
                      <a:endParaRPr lang="ru-RU" sz="14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136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14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668759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E571BC36-843F-415C-902A-581C7A3CEE24}"/>
              </a:ext>
            </a:extLst>
          </p:cNvPr>
          <p:cNvSpPr txBox="1"/>
          <p:nvPr/>
        </p:nvSpPr>
        <p:spPr>
          <a:xfrm>
            <a:off x="838200" y="853631"/>
            <a:ext cx="9982899" cy="9238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Таблица – 5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Данные об успешности сильных снегопадов в Горном Алтае по методу 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ctr">
              <a:lnSpc>
                <a:spcPct val="115000"/>
              </a:lnSpc>
            </a:pP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В.Н. </a:t>
            </a:r>
            <a:r>
              <a:rPr lang="ru-RU" sz="16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Барахтина</a:t>
            </a:r>
            <a:r>
              <a:rPr lang="ru-RU" sz="16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период 2010-2024 гг.</a:t>
            </a:r>
            <a:endParaRPr lang="ru-RU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3124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1018</Words>
  <Application>Microsoft Office PowerPoint</Application>
  <PresentationFormat>Широкоэкранный</PresentationFormat>
  <Paragraphs>326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Тема Office</vt:lpstr>
      <vt:lpstr>Динамика распределения снегопадов  в Горном Алтае  за период 2010-2024 годы  </vt:lpstr>
      <vt:lpstr>Динамика распределения снегопадов в Горном Алтае  за период 2010-2024 годы</vt:lpstr>
      <vt:lpstr>Презентация PowerPoint</vt:lpstr>
      <vt:lpstr>Диаграмма распределения зимних осадков на станциях Горного Алтая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Зам. начальника</dc:creator>
  <cp:lastModifiedBy>Зам. начальника</cp:lastModifiedBy>
  <cp:revision>41</cp:revision>
  <dcterms:created xsi:type="dcterms:W3CDTF">2024-05-07T07:54:31Z</dcterms:created>
  <dcterms:modified xsi:type="dcterms:W3CDTF">2024-05-08T05:10:17Z</dcterms:modified>
</cp:coreProperties>
</file>