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</p:sldMasterIdLst>
  <p:notesMasterIdLst>
    <p:notesMasterId r:id="rId29"/>
  </p:notesMasterIdLst>
  <p:handoutMasterIdLst>
    <p:handoutMasterId r:id="rId30"/>
  </p:handoutMasterIdLst>
  <p:sldIdLst>
    <p:sldId id="259" r:id="rId3"/>
    <p:sldId id="256" r:id="rId4"/>
    <p:sldId id="283" r:id="rId5"/>
    <p:sldId id="282" r:id="rId6"/>
    <p:sldId id="284" r:id="rId7"/>
    <p:sldId id="291" r:id="rId8"/>
    <p:sldId id="300" r:id="rId9"/>
    <p:sldId id="274" r:id="rId10"/>
    <p:sldId id="285" r:id="rId11"/>
    <p:sldId id="290" r:id="rId12"/>
    <p:sldId id="286" r:id="rId13"/>
    <p:sldId id="287" r:id="rId14"/>
    <p:sldId id="292" r:id="rId15"/>
    <p:sldId id="288" r:id="rId16"/>
    <p:sldId id="289" r:id="rId17"/>
    <p:sldId id="280" r:id="rId18"/>
    <p:sldId id="294" r:id="rId19"/>
    <p:sldId id="295" r:id="rId20"/>
    <p:sldId id="293" r:id="rId21"/>
    <p:sldId id="297" r:id="rId22"/>
    <p:sldId id="296" r:id="rId23"/>
    <p:sldId id="298" r:id="rId24"/>
    <p:sldId id="299" r:id="rId25"/>
    <p:sldId id="301" r:id="rId26"/>
    <p:sldId id="302" r:id="rId27"/>
    <p:sldId id="272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DDD"/>
    <a:srgbClr val="FDEDBF"/>
    <a:srgbClr val="990000"/>
    <a:srgbClr val="FF006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4431443284780555E-2"/>
          <c:y val="3.8738008694069404E-2"/>
          <c:w val="0.89911437572593356"/>
          <c:h val="0.744287051406511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суточный ход температуры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77</c:v>
                </c:pt>
                <c:pt idx="1">
                  <c:v>74</c:v>
                </c:pt>
                <c:pt idx="2">
                  <c:v>80</c:v>
                </c:pt>
                <c:pt idx="3">
                  <c:v>83</c:v>
                </c:pt>
                <c:pt idx="4">
                  <c:v>83</c:v>
                </c:pt>
                <c:pt idx="5">
                  <c:v>85</c:v>
                </c:pt>
                <c:pt idx="6">
                  <c:v>86</c:v>
                </c:pt>
                <c:pt idx="7">
                  <c:v>92</c:v>
                </c:pt>
                <c:pt idx="8">
                  <c:v>84</c:v>
                </c:pt>
                <c:pt idx="9">
                  <c:v>86</c:v>
                </c:pt>
                <c:pt idx="10">
                  <c:v>72</c:v>
                </c:pt>
                <c:pt idx="1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3-4A10-B418-FC33DE4A52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зонд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68</c:v>
                </c:pt>
                <c:pt idx="1">
                  <c:v>66</c:v>
                </c:pt>
                <c:pt idx="2">
                  <c:v>76</c:v>
                </c:pt>
                <c:pt idx="3">
                  <c:v>74</c:v>
                </c:pt>
                <c:pt idx="4">
                  <c:v>83</c:v>
                </c:pt>
                <c:pt idx="5">
                  <c:v>80</c:v>
                </c:pt>
                <c:pt idx="6">
                  <c:v>87</c:v>
                </c:pt>
                <c:pt idx="7">
                  <c:v>86</c:v>
                </c:pt>
                <c:pt idx="8">
                  <c:v>84</c:v>
                </c:pt>
                <c:pt idx="9">
                  <c:v>83</c:v>
                </c:pt>
                <c:pt idx="10">
                  <c:v>75</c:v>
                </c:pt>
                <c:pt idx="1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D3-4A10-B418-FC33DE4A52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м. Гиляровой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3">
                  <c:v>80</c:v>
                </c:pt>
                <c:pt idx="4">
                  <c:v>76</c:v>
                </c:pt>
                <c:pt idx="5">
                  <c:v>73</c:v>
                </c:pt>
                <c:pt idx="6">
                  <c:v>77</c:v>
                </c:pt>
                <c:pt idx="7">
                  <c:v>75</c:v>
                </c:pt>
                <c:pt idx="8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D3-4A10-B418-FC33DE4A5281}"/>
            </c:ext>
          </c:extLst>
        </c:ser>
        <c:axId val="80494592"/>
        <c:axId val="80496128"/>
      </c:barChart>
      <c:catAx>
        <c:axId val="80494592"/>
        <c:scaling>
          <c:orientation val="minMax"/>
        </c:scaling>
        <c:axPos val="b"/>
        <c:numFmt formatCode="General" sourceLinked="0"/>
        <c:tickLblPos val="nextTo"/>
        <c:spPr>
          <a:noFill/>
          <a:ln>
            <a:solidFill>
              <a:srgbClr val="DADADA">
                <a:lumMod val="10000"/>
              </a:srgbClr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80496128"/>
        <c:crosses val="autoZero"/>
        <c:auto val="1"/>
        <c:lblAlgn val="ctr"/>
        <c:lblOffset val="100"/>
      </c:catAx>
      <c:valAx>
        <c:axId val="80496128"/>
        <c:scaling>
          <c:orientation val="minMax"/>
          <c:max val="95"/>
          <c:min val="60"/>
        </c:scaling>
        <c:axPos val="l"/>
        <c:majorGridlines>
          <c:spPr>
            <a:ln>
              <a:solidFill>
                <a:srgbClr val="4D4D4D"/>
              </a:solidFill>
            </a:ln>
          </c:spPr>
        </c:majorGridlines>
        <c:numFmt formatCode="General" sourceLinked="1"/>
        <c:tickLblPos val="nextTo"/>
        <c:spPr>
          <a:noFill/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80494592"/>
        <c:crosses val="autoZero"/>
        <c:crossBetween val="between"/>
        <c:majorUnit val="5"/>
        <c:minorUnit val="5"/>
      </c:valAx>
    </c:plotArea>
    <c:legend>
      <c:legendPos val="t"/>
      <c:layout>
        <c:manualLayout>
          <c:xMode val="edge"/>
          <c:yMode val="edge"/>
          <c:x val="0.15721405766174404"/>
          <c:y val="3.9990319129812081E-2"/>
          <c:w val="0.75913020803567988"/>
          <c:h val="6.0605452230725936E-2"/>
        </c:manualLayout>
      </c:layout>
      <c:txPr>
        <a:bodyPr/>
        <a:lstStyle/>
        <a:p>
          <a:pPr>
            <a:defRPr>
              <a:solidFill>
                <a:schemeClr val="accent4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552703216930604E-2"/>
          <c:y val="2.536764705882355E-2"/>
          <c:w val="0.89960343061206571"/>
          <c:h val="0.728758684576192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ветер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89</c:v>
                </c:pt>
                <c:pt idx="1">
                  <c:v>91</c:v>
                </c:pt>
                <c:pt idx="2">
                  <c:v>93</c:v>
                </c:pt>
                <c:pt idx="3">
                  <c:v>86</c:v>
                </c:pt>
                <c:pt idx="4">
                  <c:v>77</c:v>
                </c:pt>
                <c:pt idx="5">
                  <c:v>79</c:v>
                </c:pt>
                <c:pt idx="6">
                  <c:v>73</c:v>
                </c:pt>
                <c:pt idx="7">
                  <c:v>75</c:v>
                </c:pt>
                <c:pt idx="8">
                  <c:v>80</c:v>
                </c:pt>
                <c:pt idx="9">
                  <c:v>89</c:v>
                </c:pt>
                <c:pt idx="10">
                  <c:v>93</c:v>
                </c:pt>
                <c:pt idx="1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8F-4D5B-9F89-8CE19C4334E8}"/>
            </c:ext>
          </c:extLst>
        </c:ser>
        <c:axId val="80541184"/>
        <c:axId val="80542720"/>
      </c:barChart>
      <c:catAx>
        <c:axId val="80541184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80542720"/>
        <c:crosses val="autoZero"/>
        <c:auto val="1"/>
        <c:lblAlgn val="ctr"/>
        <c:lblOffset val="100"/>
      </c:catAx>
      <c:valAx>
        <c:axId val="80542720"/>
        <c:scaling>
          <c:orientation val="minMax"/>
          <c:max val="100"/>
          <c:min val="60"/>
        </c:scaling>
        <c:axPos val="l"/>
        <c:majorGridlines>
          <c:spPr>
            <a:ln>
              <a:solidFill>
                <a:srgbClr val="DADADA">
                  <a:lumMod val="10000"/>
                </a:srgbClr>
              </a:solidFill>
            </a:ln>
          </c:spPr>
        </c:majorGridlines>
        <c:numFmt formatCode="General" sourceLinked="1"/>
        <c:tickLblPos val="nextTo"/>
        <c:spPr>
          <a:noFill/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80541184"/>
        <c:crosses val="autoZero"/>
        <c:crossBetween val="between"/>
        <c:majorUnit val="5"/>
        <c:minorUnit val="5"/>
      </c:valAx>
      <c:spPr>
        <a:ln>
          <a:solidFill>
            <a:srgbClr val="DADADA">
              <a:lumMod val="10000"/>
            </a:srgb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8174715335304282"/>
          <c:y val="0"/>
        </c:manualLayout>
      </c:layout>
      <c:txPr>
        <a:bodyPr/>
        <a:lstStyle/>
        <a:p>
          <a:pPr>
            <a:defRPr sz="2400" b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скорость ветра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97</c:v>
                </c:pt>
                <c:pt idx="1">
                  <c:v>94</c:v>
                </c:pt>
                <c:pt idx="2">
                  <c:v>93</c:v>
                </c:pt>
                <c:pt idx="3">
                  <c:v>91</c:v>
                </c:pt>
                <c:pt idx="4">
                  <c:v>85</c:v>
                </c:pt>
                <c:pt idx="5">
                  <c:v>92</c:v>
                </c:pt>
                <c:pt idx="6">
                  <c:v>90</c:v>
                </c:pt>
                <c:pt idx="7">
                  <c:v>93</c:v>
                </c:pt>
                <c:pt idx="8">
                  <c:v>93</c:v>
                </c:pt>
                <c:pt idx="9">
                  <c:v>95</c:v>
                </c:pt>
                <c:pt idx="10">
                  <c:v>92</c:v>
                </c:pt>
                <c:pt idx="1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95-4930-AC89-D6EE0F598AE1}"/>
            </c:ext>
          </c:extLst>
        </c:ser>
        <c:axId val="117865472"/>
        <c:axId val="117887744"/>
      </c:barChart>
      <c:catAx>
        <c:axId val="117865472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17887744"/>
        <c:crosses val="autoZero"/>
        <c:auto val="1"/>
        <c:lblAlgn val="ctr"/>
        <c:lblOffset val="100"/>
      </c:catAx>
      <c:valAx>
        <c:axId val="117887744"/>
        <c:scaling>
          <c:orientation val="minMax"/>
          <c:max val="100"/>
          <c:min val="60"/>
        </c:scaling>
        <c:axPos val="l"/>
        <c:majorGridlines>
          <c:spPr>
            <a:ln>
              <a:solidFill>
                <a:srgbClr val="DADADA">
                  <a:lumMod val="10000"/>
                </a:srgbClr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txPr>
          <a:bodyPr/>
          <a:lstStyle/>
          <a:p>
            <a:pPr>
              <a:defRPr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17865472"/>
        <c:crosses val="autoZero"/>
        <c:crossBetween val="between"/>
        <c:majorUnit val="5"/>
        <c:minorUnit val="5"/>
      </c:valAx>
      <c:spPr>
        <a:noFill/>
        <a:ln>
          <a:solidFill>
            <a:schemeClr val="accent4">
              <a:lumMod val="10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>
                <a:solidFill>
                  <a:srgbClr val="7030A0"/>
                </a:solidFill>
              </a:defRPr>
            </a:pPr>
            <a:r>
              <a:rPr lang="ru-RU" sz="24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туман</a:t>
            </a:r>
            <a:endParaRPr lang="ru-RU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туман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94</c:v>
                </c:pt>
                <c:pt idx="1">
                  <c:v>96</c:v>
                </c:pt>
                <c:pt idx="2">
                  <c:v>98</c:v>
                </c:pt>
                <c:pt idx="3">
                  <c:v>100</c:v>
                </c:pt>
                <c:pt idx="4">
                  <c:v>97</c:v>
                </c:pt>
                <c:pt idx="5">
                  <c:v>95</c:v>
                </c:pt>
                <c:pt idx="6">
                  <c:v>84</c:v>
                </c:pt>
                <c:pt idx="7">
                  <c:v>76</c:v>
                </c:pt>
                <c:pt idx="8">
                  <c:v>83</c:v>
                </c:pt>
                <c:pt idx="9">
                  <c:v>97</c:v>
                </c:pt>
                <c:pt idx="10">
                  <c:v>98</c:v>
                </c:pt>
                <c:pt idx="1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82-4D53-9F66-68B82214C24B}"/>
            </c:ext>
          </c:extLst>
        </c:ser>
        <c:axId val="118215808"/>
        <c:axId val="118217344"/>
      </c:barChart>
      <c:catAx>
        <c:axId val="118215808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17344"/>
        <c:crosses val="autoZero"/>
        <c:auto val="1"/>
        <c:lblAlgn val="ctr"/>
        <c:lblOffset val="100"/>
      </c:catAx>
      <c:valAx>
        <c:axId val="118217344"/>
        <c:scaling>
          <c:orientation val="minMax"/>
          <c:max val="100"/>
          <c:min val="7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15808"/>
        <c:crosses val="autoZero"/>
        <c:crossBetween val="between"/>
        <c:majorUnit val="5"/>
        <c:minorUnit val="5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403969206451424E-2"/>
          <c:y val="3.7900969294275388E-2"/>
          <c:w val="0.79248953546234213"/>
          <c:h val="0.845589493297995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WRF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</c:v>
                </c:pt>
                <c:pt idx="1">
                  <c:v>25</c:v>
                </c:pt>
                <c:pt idx="2">
                  <c:v>52</c:v>
                </c:pt>
                <c:pt idx="3">
                  <c:v>60</c:v>
                </c:pt>
                <c:pt idx="4">
                  <c:v>57</c:v>
                </c:pt>
                <c:pt idx="5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94-4DBD-B428-1D25161615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РЭП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</c:v>
                </c:pt>
                <c:pt idx="1">
                  <c:v>86</c:v>
                </c:pt>
                <c:pt idx="2">
                  <c:v>92</c:v>
                </c:pt>
                <c:pt idx="3">
                  <c:v>97</c:v>
                </c:pt>
                <c:pt idx="4">
                  <c:v>97</c:v>
                </c:pt>
                <c:pt idx="5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94-4DBD-B428-1D25161615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ГМЦ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89</c:v>
                </c:pt>
                <c:pt idx="1">
                  <c:v>81</c:v>
                </c:pt>
                <c:pt idx="2">
                  <c:v>90</c:v>
                </c:pt>
                <c:pt idx="3">
                  <c:v>93</c:v>
                </c:pt>
                <c:pt idx="4">
                  <c:v>81</c:v>
                </c:pt>
                <c:pt idx="5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94-4DBD-B428-1D251616154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MOS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64</c:v>
                </c:pt>
                <c:pt idx="2">
                  <c:v>89</c:v>
                </c:pt>
                <c:pt idx="3">
                  <c:v>99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94-4DBD-B428-1D251616154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ЧитГМЦ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77</c:v>
                </c:pt>
                <c:pt idx="1">
                  <c:v>82</c:v>
                </c:pt>
                <c:pt idx="2">
                  <c:v>92</c:v>
                </c:pt>
                <c:pt idx="3">
                  <c:v>93</c:v>
                </c:pt>
                <c:pt idx="4">
                  <c:v>87</c:v>
                </c:pt>
                <c:pt idx="5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94-4DBD-B428-1D251616154E}"/>
            </c:ext>
          </c:extLst>
        </c:ser>
        <c:axId val="118254976"/>
        <c:axId val="118269056"/>
      </c:barChart>
      <c:catAx>
        <c:axId val="118254976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8269056"/>
        <c:crosses val="autoZero"/>
        <c:auto val="1"/>
        <c:lblAlgn val="ctr"/>
        <c:lblOffset val="100"/>
      </c:catAx>
      <c:valAx>
        <c:axId val="118269056"/>
        <c:scaling>
          <c:orientation val="minMax"/>
          <c:max val="100"/>
          <c:min val="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crossAx val="118254976"/>
        <c:crosses val="autoZero"/>
        <c:crossBetween val="between"/>
        <c:majorUnit val="10"/>
        <c:minorUnit val="10"/>
      </c:valAx>
    </c:plotArea>
    <c:legend>
      <c:legendPos val="r"/>
      <c:layout>
        <c:manualLayout>
          <c:xMode val="edge"/>
          <c:yMode val="edge"/>
          <c:x val="0.85898389235005901"/>
          <c:y val="0.3400695552631498"/>
          <c:w val="0.13209413243081727"/>
          <c:h val="0.42356367292850683"/>
        </c:manualLayout>
      </c:layout>
    </c:legend>
    <c:plotVisOnly val="1"/>
    <c:dispBlanksAs val="gap"/>
  </c:chart>
  <c:txPr>
    <a:bodyPr/>
    <a:lstStyle/>
    <a:p>
      <a:pPr>
        <a:defRPr sz="1800">
          <a:solidFill>
            <a:schemeClr val="bg1">
              <a:lumMod val="75000"/>
            </a:schemeClr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WRF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</c:v>
                </c:pt>
                <c:pt idx="1">
                  <c:v>21</c:v>
                </c:pt>
                <c:pt idx="2">
                  <c:v>48</c:v>
                </c:pt>
                <c:pt idx="3">
                  <c:v>80</c:v>
                </c:pt>
                <c:pt idx="4">
                  <c:v>86</c:v>
                </c:pt>
                <c:pt idx="5">
                  <c:v>96</c:v>
                </c:pt>
                <c:pt idx="6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E3-4C7F-A12D-CE7D513556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РЭП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96</c:v>
                </c:pt>
                <c:pt idx="1">
                  <c:v>98</c:v>
                </c:pt>
                <c:pt idx="2">
                  <c:v>88</c:v>
                </c:pt>
                <c:pt idx="3">
                  <c:v>100</c:v>
                </c:pt>
                <c:pt idx="4">
                  <c:v>100</c:v>
                </c:pt>
                <c:pt idx="5">
                  <c:v>90</c:v>
                </c:pt>
                <c:pt idx="6">
                  <c:v>83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E3-4C7F-A12D-CE7D513556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ГМЦ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85</c:v>
                </c:pt>
                <c:pt idx="1">
                  <c:v>74</c:v>
                </c:pt>
                <c:pt idx="2">
                  <c:v>97</c:v>
                </c:pt>
                <c:pt idx="3">
                  <c:v>90</c:v>
                </c:pt>
                <c:pt idx="4">
                  <c:v>92</c:v>
                </c:pt>
                <c:pt idx="5">
                  <c:v>87</c:v>
                </c:pt>
                <c:pt idx="6">
                  <c:v>97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E3-4C7F-A12D-CE7D5135567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MOS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1">
                  <c:v>88</c:v>
                </c:pt>
                <c:pt idx="2">
                  <c:v>81</c:v>
                </c:pt>
                <c:pt idx="3">
                  <c:v>100</c:v>
                </c:pt>
                <c:pt idx="4">
                  <c:v>83</c:v>
                </c:pt>
                <c:pt idx="5">
                  <c:v>94</c:v>
                </c:pt>
                <c:pt idx="6">
                  <c:v>100</c:v>
                </c:pt>
                <c:pt idx="7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E3-4C7F-A12D-CE7D5135567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ЧитГМЦ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92</c:v>
                </c:pt>
                <c:pt idx="1">
                  <c:v>100</c:v>
                </c:pt>
                <c:pt idx="2">
                  <c:v>89</c:v>
                </c:pt>
                <c:pt idx="3">
                  <c:v>100</c:v>
                </c:pt>
                <c:pt idx="4">
                  <c:v>97</c:v>
                </c:pt>
                <c:pt idx="5">
                  <c:v>90</c:v>
                </c:pt>
                <c:pt idx="6">
                  <c:v>97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E3-4C7F-A12D-CE7D5135567E}"/>
            </c:ext>
          </c:extLst>
        </c:ser>
        <c:axId val="118524160"/>
        <c:axId val="118538240"/>
      </c:barChart>
      <c:catAx>
        <c:axId val="11852416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crossAx val="118538240"/>
        <c:crosses val="autoZero"/>
        <c:auto val="1"/>
        <c:lblAlgn val="ctr"/>
        <c:lblOffset val="100"/>
      </c:catAx>
      <c:valAx>
        <c:axId val="118538240"/>
        <c:scaling>
          <c:orientation val="minMax"/>
          <c:max val="100"/>
          <c:min val="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crossAx val="118524160"/>
        <c:crosses val="autoZero"/>
        <c:crossBetween val="between"/>
        <c:majorUnit val="10"/>
        <c:minorUnit val="1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solidFill>
            <a:schemeClr val="bg1">
              <a:lumMod val="75000"/>
            </a:schemeClr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WRF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март 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</c:v>
                </c:pt>
                <c:pt idx="1">
                  <c:v>90</c:v>
                </c:pt>
                <c:pt idx="2">
                  <c:v>82</c:v>
                </c:pt>
                <c:pt idx="3">
                  <c:v>76</c:v>
                </c:pt>
                <c:pt idx="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D-4603-A48C-E4EF20D83A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ГМЦ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март 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89</c:v>
                </c:pt>
                <c:pt idx="1">
                  <c:v>80</c:v>
                </c:pt>
                <c:pt idx="2">
                  <c:v>80</c:v>
                </c:pt>
                <c:pt idx="3">
                  <c:v>85</c:v>
                </c:pt>
                <c:pt idx="4">
                  <c:v>97</c:v>
                </c:pt>
                <c:pt idx="5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3D-4603-A48C-E4EF20D83A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ЧитГМЦ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март 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98</c:v>
                </c:pt>
                <c:pt idx="1">
                  <c:v>80</c:v>
                </c:pt>
                <c:pt idx="2">
                  <c:v>80</c:v>
                </c:pt>
                <c:pt idx="3">
                  <c:v>93</c:v>
                </c:pt>
                <c:pt idx="4">
                  <c:v>95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3D-4603-A48C-E4EF20D83A13}"/>
            </c:ext>
          </c:extLst>
        </c:ser>
        <c:axId val="118684288"/>
        <c:axId val="118698368"/>
      </c:barChart>
      <c:catAx>
        <c:axId val="118684288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98368"/>
        <c:crosses val="autoZero"/>
        <c:auto val="1"/>
        <c:lblAlgn val="ctr"/>
        <c:lblOffset val="100"/>
      </c:catAx>
      <c:valAx>
        <c:axId val="118698368"/>
        <c:scaling>
          <c:orientation val="minMax"/>
          <c:max val="100"/>
          <c:min val="5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84288"/>
        <c:crosses val="autoZero"/>
        <c:crossBetween val="between"/>
        <c:majorUnit val="10"/>
        <c:minorUnit val="10"/>
      </c:valAx>
    </c:plotArea>
    <c:legend>
      <c:legendPos val="r"/>
      <c:layout/>
      <c:txPr>
        <a:bodyPr/>
        <a:lstStyle/>
        <a:p>
          <a:pPr>
            <a:defRPr>
              <a:solidFill>
                <a:schemeClr val="bg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WRF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</c:v>
                </c:pt>
                <c:pt idx="1">
                  <c:v>75</c:v>
                </c:pt>
                <c:pt idx="2">
                  <c:v>85</c:v>
                </c:pt>
                <c:pt idx="3">
                  <c:v>80</c:v>
                </c:pt>
                <c:pt idx="4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2B-4699-BB36-708A94C8A5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ГМЦ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85</c:v>
                </c:pt>
                <c:pt idx="1">
                  <c:v>90</c:v>
                </c:pt>
                <c:pt idx="2">
                  <c:v>92</c:v>
                </c:pt>
                <c:pt idx="3">
                  <c:v>81</c:v>
                </c:pt>
                <c:pt idx="4">
                  <c:v>87</c:v>
                </c:pt>
                <c:pt idx="5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2B-4699-BB36-708A94C8A5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ЧитГМЦ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93</c:v>
                </c:pt>
                <c:pt idx="1">
                  <c:v>90</c:v>
                </c:pt>
                <c:pt idx="2">
                  <c:v>92</c:v>
                </c:pt>
                <c:pt idx="3">
                  <c:v>92</c:v>
                </c:pt>
                <c:pt idx="4">
                  <c:v>88</c:v>
                </c:pt>
                <c:pt idx="5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2B-4699-BB36-708A94C8A5C0}"/>
            </c:ext>
          </c:extLst>
        </c:ser>
        <c:axId val="118746112"/>
        <c:axId val="118764288"/>
      </c:barChart>
      <c:catAx>
        <c:axId val="118746112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crossAx val="118764288"/>
        <c:crosses val="autoZero"/>
        <c:auto val="1"/>
        <c:lblAlgn val="ctr"/>
        <c:lblOffset val="100"/>
      </c:catAx>
      <c:valAx>
        <c:axId val="118764288"/>
        <c:scaling>
          <c:orientation val="minMax"/>
          <c:min val="6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crossAx val="118746112"/>
        <c:crosses val="autoZero"/>
        <c:crossBetween val="between"/>
        <c:majorUnit val="10"/>
        <c:minorUnit val="1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solidFill>
            <a:schemeClr val="bg1">
              <a:lumMod val="75000"/>
            </a:schemeClr>
          </a:solidFill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20C934-7427-4920-BE3E-33B9AE6A69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30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A577D7-E5CC-458C-A2A2-CCB4C4B0FF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33"/>
              <a:ext cx="361" cy="608"/>
              <a:chOff x="1727" y="866"/>
              <a:chExt cx="131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11"/>
              <a:ext cx="500" cy="499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3B3F-07B4-4AE9-9FFB-1FB124E7AC7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3048-BCF7-4768-8239-C98CE93298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9F5C-231A-47D7-AFD5-124C4AF08FA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188913"/>
            <a:ext cx="2286000" cy="47625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defRPr>
            </a:lvl1pPr>
          </a:lstStyle>
          <a:p>
            <a:pPr>
              <a:defRPr/>
            </a:pPr>
            <a:r>
              <a:rPr lang="ru-RU" dirty="0"/>
              <a:t>Росгидромет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40425" y="188913"/>
            <a:ext cx="2895600" cy="47625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defRPr>
            </a:lvl1pPr>
          </a:lstStyle>
          <a:p>
            <a:pPr>
              <a:defRPr/>
            </a:pPr>
            <a:r>
              <a:rPr lang="ru-RU" dirty="0"/>
              <a:t>Забайкальское УГМС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D5DB-A5A0-425A-9EDB-CF040ABD8B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7DB57-77E0-4D5B-9FD7-06BD8CDE15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C482-1B39-475B-B021-34306BA298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F10E-0290-4F40-9BD0-23C3D97167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71FC-FA11-4BF0-A9F7-28CCF92714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6CBA-493A-4A1B-BB4B-E1B4B9AA2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BEFA-F9BD-4391-AA8D-9268BEFB31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86CE2-CCEA-4BB5-8932-63389410F4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42AD-5F94-462B-8381-88D6CA4AC9E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27AD-D3CA-4A40-A44A-07D1FC3617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BE49-3612-43E5-B9C2-CF9D9EC2A0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75ED0-DE95-4E6A-BD09-1B8D9BD7A63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86D6-F8B1-41BB-A482-400D110D55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233D-9074-4361-AEC4-9184B2D9B0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5E8D0-E591-4DDB-AF04-D08ACA5478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7DB3-AB94-46F4-8698-9257B2CE3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09FF-DCA1-4367-8D82-136BC34716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8747-60B6-4D6F-A521-1D44D5F54C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9043C-AD3B-4CB4-B8A5-224F1BE8B9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fld id="{D304D3C7-FE19-4DAF-9B7B-B816D6E696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724D30-F76A-462A-A219-948862003B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rrowheads="1"/>
          </p:cNvSpPr>
          <p:nvPr>
            <p:ph type="ctrTitle"/>
          </p:nvPr>
        </p:nvSpPr>
        <p:spPr>
          <a:xfrm>
            <a:off x="800128" y="692150"/>
            <a:ext cx="7772400" cy="33845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Методы, используемые при составлении метеорологических прогнозов Читинского Гидрометцентра. Необходимость прогностических отделов в разработке новых методов прогнозов.</a:t>
            </a:r>
          </a:p>
        </p:txBody>
      </p:sp>
      <p:sp>
        <p:nvSpPr>
          <p:cNvPr id="46083" name="Rectangle 1027"/>
          <p:cNvSpPr>
            <a:spLocks noGrp="1" noRot="1" noChangeArrowheads="1"/>
          </p:cNvSpPr>
          <p:nvPr>
            <p:ph type="subTitle" idx="1"/>
          </p:nvPr>
        </p:nvSpPr>
        <p:spPr>
          <a:xfrm>
            <a:off x="468313" y="4500570"/>
            <a:ext cx="8135937" cy="17287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Главный синоптик Читинского Гидрометцентра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ФГБУ «Забайкальское УГМС»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Светлана Сергеевна Хрусталева</a:t>
            </a:r>
          </a:p>
        </p:txBody>
      </p:sp>
      <p:pic>
        <p:nvPicPr>
          <p:cNvPr id="512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13" y="71438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285729"/>
            <a:ext cx="8510588" cy="857256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асчеты модели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COSMO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b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ФГБУ «Гидрометцентра России» 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72"/>
          <a:stretch>
            <a:fillRect/>
          </a:stretch>
        </p:blipFill>
        <p:spPr>
          <a:xfrm>
            <a:off x="179512" y="1357291"/>
            <a:ext cx="8856983" cy="5214981"/>
          </a:xfr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128698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Ансамблевый прогноз ГМЦ России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(А.Н.Багрова)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662" t="4717" r="2921" b="5189"/>
          <a:stretch>
            <a:fillRect/>
          </a:stretch>
        </p:blipFill>
        <p:spPr bwMode="auto">
          <a:xfrm>
            <a:off x="214282" y="1285860"/>
            <a:ext cx="8715436" cy="53578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128698"/>
          </a:xfrm>
        </p:spPr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sz="28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СибНИГМИ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ветра, осадков, заморозков и т.д.)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6734" t="7770" b="7110"/>
          <a:stretch>
            <a:fillRect/>
          </a:stretch>
        </p:blipFill>
        <p:spPr bwMode="auto">
          <a:xfrm>
            <a:off x="4786314" y="3929066"/>
            <a:ext cx="4071966" cy="278608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rcRect l="3730" t="10378" r="3389" b="5660"/>
          <a:stretch>
            <a:fillRect/>
          </a:stretch>
        </p:blipFill>
        <p:spPr bwMode="auto">
          <a:xfrm>
            <a:off x="1357290" y="1000108"/>
            <a:ext cx="6072230" cy="285752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rcRect l="21398" t="8962" b="5660"/>
          <a:stretch>
            <a:fillRect/>
          </a:stretch>
        </p:blipFill>
        <p:spPr bwMode="auto">
          <a:xfrm>
            <a:off x="214282" y="3929066"/>
            <a:ext cx="4357718" cy="278608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759532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Продукция ФГБУ «ДВНИГМИ»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r="2031" b="7368"/>
          <a:stretch/>
        </p:blipFill>
        <p:spPr bwMode="auto">
          <a:xfrm>
            <a:off x="214282" y="1142984"/>
            <a:ext cx="4143404" cy="278608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r="-938" b="8537"/>
          <a:stretch/>
        </p:blipFill>
        <p:spPr bwMode="auto">
          <a:xfrm>
            <a:off x="4572000" y="1142984"/>
            <a:ext cx="4286280" cy="278608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10101" t="15684" r="46767" b="20722"/>
          <a:stretch/>
        </p:blipFill>
        <p:spPr bwMode="auto">
          <a:xfrm>
            <a:off x="214282" y="4000504"/>
            <a:ext cx="4143404" cy="264320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r="1550" b="23768"/>
          <a:stretch/>
        </p:blipFill>
        <p:spPr bwMode="auto">
          <a:xfrm>
            <a:off x="4572000" y="4067197"/>
            <a:ext cx="4286280" cy="257651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914384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Продукция интернет сайтов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662" t="20283" r="47002" b="6483"/>
          <a:stretch>
            <a:fillRect/>
          </a:stretch>
        </p:blipFill>
        <p:spPr bwMode="auto">
          <a:xfrm>
            <a:off x="357158" y="1142984"/>
            <a:ext cx="4071966" cy="271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l="12956" t="8491" r="15613" b="5189"/>
          <a:stretch>
            <a:fillRect/>
          </a:stretch>
        </p:blipFill>
        <p:spPr bwMode="auto">
          <a:xfrm>
            <a:off x="4643438" y="1142984"/>
            <a:ext cx="4214842" cy="271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 l="3934" t="12736" r="21466" b="6604"/>
          <a:stretch>
            <a:fillRect/>
          </a:stretch>
        </p:blipFill>
        <p:spPr bwMode="auto">
          <a:xfrm>
            <a:off x="357158" y="4000504"/>
            <a:ext cx="4071966" cy="269590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rcRect l="4196" t="10849" b="6604"/>
          <a:stretch>
            <a:fillRect/>
          </a:stretch>
        </p:blipFill>
        <p:spPr bwMode="auto">
          <a:xfrm>
            <a:off x="4643438" y="4000504"/>
            <a:ext cx="4214842" cy="264320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77150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 погоды по г.Чита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285860"/>
            <a:ext cx="8540750" cy="481331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-расчета минимальной и максимальной температуры (по суточному ходу);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-расчета скорости ветра;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-расчет ливневых осадков и грозы;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-максимальной температуры воздуха по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данным вертикального зондирования;</a:t>
            </a: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 тумана;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прогноз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заморозков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(метод </a:t>
            </a:r>
            <a:r>
              <a:rPr lang="ru-RU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Михайлевского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прогноз максимальной температуры воздуха по методу Гиляровой</a:t>
            </a: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10588" cy="78579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Оправдываемость методов </a:t>
            </a:r>
            <a:b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метеопараметров по г.Чита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13" y="71438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583979456"/>
              </p:ext>
            </p:extLst>
          </p:nvPr>
        </p:nvGraphicFramePr>
        <p:xfrm>
          <a:off x="214282" y="1428736"/>
          <a:ext cx="864399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Оправдываемость методов метеопараметров </a:t>
            </a:r>
            <a:b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г.Чита (осадки)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1625" y="1676400"/>
          <a:ext cx="85407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04016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 Оправдываемость методов метеопараметров </a:t>
            </a:r>
            <a:b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г.Чита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13" y="71438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9335242"/>
              </p:ext>
            </p:extLst>
          </p:nvPr>
        </p:nvGraphicFramePr>
        <p:xfrm>
          <a:off x="301625" y="1143000"/>
          <a:ext cx="8540750" cy="535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73182"/>
            <a:ext cx="8510588" cy="1325563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Оправдываемость методов метеопараметров </a:t>
            </a:r>
            <a:b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г.Чита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6202779"/>
              </p:ext>
            </p:extLst>
          </p:nvPr>
        </p:nvGraphicFramePr>
        <p:xfrm>
          <a:off x="301625" y="1340768"/>
          <a:ext cx="8540750" cy="523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68313" y="285728"/>
            <a:ext cx="8135937" cy="6357981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отделе метеорологических прогнозов             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Читинского ГМЦ выпускают:</a:t>
            </a:r>
          </a:p>
          <a:p>
            <a:pPr algn="l"/>
            <a:endParaRPr lang="ru-RU" sz="2800" b="1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rgbClr val="00B0F0"/>
                </a:solidFill>
                <a:effectLst/>
              </a:rPr>
              <a:t>-экстренную информацию об опасных метеорологических явлениях;</a:t>
            </a:r>
          </a:p>
          <a:p>
            <a:pPr algn="l">
              <a:buFontTx/>
              <a:buChar char="-"/>
            </a:pPr>
            <a:endParaRPr lang="ru-RU" sz="1200" dirty="0" smtClean="0">
              <a:solidFill>
                <a:srgbClr val="00B0F0"/>
              </a:solidFill>
              <a:effectLst/>
            </a:endParaRPr>
          </a:p>
          <a:p>
            <a:pPr algn="l"/>
            <a:r>
              <a:rPr lang="ru-RU" sz="2400" dirty="0" smtClean="0">
                <a:solidFill>
                  <a:srgbClr val="00B0F0"/>
                </a:solidFill>
                <a:effectLst/>
              </a:rPr>
              <a:t>-прогнозы погоды на текущий день, 1-3 сутки, консультативный прогноз  до 7 суток, на месяц и сезон;</a:t>
            </a:r>
          </a:p>
          <a:p>
            <a:pPr algn="l">
              <a:buFontTx/>
              <a:buChar char="-"/>
            </a:pPr>
            <a:endParaRPr lang="ru-RU" sz="1100" dirty="0" smtClean="0">
              <a:solidFill>
                <a:srgbClr val="00B0F0"/>
              </a:solidFill>
              <a:effectLst/>
            </a:endParaRPr>
          </a:p>
          <a:p>
            <a:pPr algn="l"/>
            <a:r>
              <a:rPr lang="ru-RU" sz="2400" dirty="0" smtClean="0">
                <a:solidFill>
                  <a:srgbClr val="00B0F0"/>
                </a:solidFill>
                <a:effectLst/>
              </a:rPr>
              <a:t>-прогноз пожарной опасности;</a:t>
            </a:r>
          </a:p>
          <a:p>
            <a:pPr algn="l">
              <a:buFontTx/>
              <a:buChar char="-"/>
            </a:pPr>
            <a:endParaRPr lang="ru-RU" sz="1200" dirty="0" smtClean="0">
              <a:solidFill>
                <a:srgbClr val="00B0F0"/>
              </a:solidFill>
              <a:effectLst/>
            </a:endParaRPr>
          </a:p>
          <a:p>
            <a:pPr algn="l"/>
            <a:r>
              <a:rPr lang="ru-RU" sz="2400" dirty="0" smtClean="0">
                <a:solidFill>
                  <a:srgbClr val="00B0F0"/>
                </a:solidFill>
                <a:effectLst/>
              </a:rPr>
              <a:t>-специализированные прогнозы для различных отраслей экономики по договорам (в том числе через ИУС «Погода в реальном времени»);</a:t>
            </a:r>
          </a:p>
          <a:p>
            <a:pPr algn="l"/>
            <a:endParaRPr lang="ru-RU" sz="1100" dirty="0" smtClean="0">
              <a:solidFill>
                <a:srgbClr val="00B0F0"/>
              </a:solidFill>
              <a:effectLst/>
            </a:endParaRPr>
          </a:p>
          <a:p>
            <a:pPr algn="l"/>
            <a:r>
              <a:rPr lang="ru-RU" sz="2400" dirty="0" smtClean="0">
                <a:solidFill>
                  <a:srgbClr val="00B0F0"/>
                </a:solidFill>
                <a:effectLst/>
              </a:rPr>
              <a:t>- прогнозы и консультации для СМИ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71422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700069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Сравнительная оценка прогнозов минимальной температуры  по г.Чита (1 сутки)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1624" y="1142984"/>
          <a:ext cx="8699531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Сравнительная оценка прогнозов максимальной температуры  по г.Чита (1 сутки)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1624" y="1428736"/>
          <a:ext cx="862809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35" y="67108"/>
            <a:ext cx="8510588" cy="105726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Сравнительная оценка прогноза скорости ветра по г.Чита (1 сутки)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6235182"/>
              </p:ext>
            </p:extLst>
          </p:nvPr>
        </p:nvGraphicFramePr>
        <p:xfrm>
          <a:off x="357188" y="1138671"/>
          <a:ext cx="8501092" cy="550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842962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Сравнительная оценка прогноза осадков                      по г.Чита (1 сутки)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0432392"/>
              </p:ext>
            </p:extLst>
          </p:nvPr>
        </p:nvGraphicFramePr>
        <p:xfrm>
          <a:off x="301625" y="1300163"/>
          <a:ext cx="8540750" cy="520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Необходимость прогностических отделов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в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разработке новых методов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метеорологических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прогнозов.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40750" cy="4714908"/>
          </a:xfrm>
        </p:spPr>
        <p:txBody>
          <a:bodyPr/>
          <a:lstStyle/>
          <a:p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ДМРЛ, для прогнозирования опасных (неблагоприятных) конвективных  явлений в весенне-летний период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необходима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разработка новых методов  расчета на основе современных прогностических моделей;</a:t>
            </a:r>
          </a:p>
          <a:p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 опасных явлений погоды (очень сильный ветер, сильный снег и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 расчета туманов;</a:t>
            </a:r>
          </a:p>
          <a:p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 загрязнения атмосферного воздуха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асчетов 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метеэлементов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г.Чита.</a:t>
            </a:r>
            <a:endParaRPr lang="ru-RU" sz="2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500042"/>
            <a:ext cx="8510588" cy="105412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Необходимость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прогностических отделов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  разработке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новых методов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гидрологических 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прогнозов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Требуется обновить устаревшие методы прогноза максимальных уровней дождевых паводков и долгосрочных прогнозов вскрытия и замерзания на реках Забайкалья. 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Адаптировать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имеющиеся методы прогноза дождевых паводков на реках Забайкалья к работе на современной вычислительной технике (в настоящее время используются программы работающие под ДОС, а ПК, на которых выполняются расчеты, давно устарели, их работоспособность поддерживается с трудом);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Требуется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разработать методики долгосрочных  прогнозов вскрытия и замерзания  рек: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Шилка,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Ингода,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Нерча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Чикой, Хилок, Витим, Чара.</a:t>
            </a:r>
          </a:p>
          <a:p>
            <a:endParaRPr lang="ru-RU" dirty="0"/>
          </a:p>
        </p:txBody>
      </p:sp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68313" y="692696"/>
            <a:ext cx="8135937" cy="5689054"/>
          </a:xfrm>
        </p:spPr>
        <p:txBody>
          <a:bodyPr/>
          <a:lstStyle/>
          <a:p>
            <a:pPr eaLnBrk="1" hangingPunct="1">
              <a:defRPr/>
            </a:pPr>
            <a:endParaRPr lang="ru-RU" sz="4400" dirty="0" smtClean="0"/>
          </a:p>
          <a:p>
            <a:pPr eaLnBrk="1" hangingPunct="1">
              <a:defRPr/>
            </a:pPr>
            <a:endParaRPr lang="ru-RU" sz="4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7411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13" y="0"/>
            <a:ext cx="15541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8510588" cy="62299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Ежедневный бюллетень</a:t>
            </a:r>
            <a:endParaRPr lang="ru-RU" sz="28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5772" t="22792" r="35382" b="8832"/>
          <a:stretch>
            <a:fillRect/>
          </a:stretch>
        </p:blipFill>
        <p:spPr bwMode="auto">
          <a:xfrm>
            <a:off x="214282" y="1142984"/>
            <a:ext cx="87154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5435" y="71422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1286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 погоды на неделю </a:t>
            </a:r>
            <a:b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прогноз пожарной опасности</a:t>
            </a:r>
            <a:endParaRPr lang="ru-RU" sz="28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626" t="22170" r="73501" b="19811"/>
          <a:stretch>
            <a:fillRect/>
          </a:stretch>
        </p:blipFill>
        <p:spPr bwMode="auto">
          <a:xfrm>
            <a:off x="4500562" y="1214422"/>
            <a:ext cx="4357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3133" t="21698" r="72956" b="20283"/>
          <a:stretch>
            <a:fillRect/>
          </a:stretch>
        </p:blipFill>
        <p:spPr bwMode="auto">
          <a:xfrm>
            <a:off x="142844" y="1214422"/>
            <a:ext cx="4357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71422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9143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ИУС «Погода в реальном времени»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4140" t="9906" r="56241" b="5189"/>
          <a:stretch>
            <a:fillRect/>
          </a:stretch>
        </p:blipFill>
        <p:spPr bwMode="auto">
          <a:xfrm>
            <a:off x="3214678" y="1643050"/>
            <a:ext cx="5715040" cy="500066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l="5309" t="9434" r="8804" b="11338"/>
          <a:stretch>
            <a:fillRect/>
          </a:stretch>
        </p:blipFill>
        <p:spPr bwMode="auto">
          <a:xfrm>
            <a:off x="428596" y="1142984"/>
            <a:ext cx="4357718" cy="35004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71422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842946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Долгосрочные прогнозы погоды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142984"/>
            <a:ext cx="8540750" cy="571501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Выпуск консультационного прогноза (на неделю) основывается на прогностической продукции ЕЦСПП с заблаговременностью до 240 часов (получаемого по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из Дальневосточного УГМС);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Консультативный прогноз на месяц выпускается на основе прогноза года-аналога, поступающего из ФГБУ «Гидрометцентр России», ФГБУ «Дальневосточного УГМС»;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В выпуске консультаций на сезон используется прогноз аномалий температуры воздуха и осадков, рассчитанный по методу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Г.В.Свинухова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получаемого из ФГБУ «ДВНИГМИ».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Консультации на пожароопасный и отопительные периоды основываются на прогнозах ФГБУ «Гидрометцентр России».</a:t>
            </a:r>
          </a:p>
          <a:p>
            <a:endParaRPr lang="ru-RU" dirty="0"/>
          </a:p>
        </p:txBody>
      </p:sp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184176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Выпуск штормовых предупреждений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428736"/>
            <a:ext cx="8540750" cy="4422775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Выпуск экстренной (штормовой информации) основывается на расчетных характеристиках, выпускаемых ФГБУ «</a:t>
            </a:r>
            <a:r>
              <a:rPr lang="ru-RU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СибНИГМИ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», «Гидрометцентра России», спутниковой информации со спутника 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Himavari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и ГИС «Арктика», поступающих с ФГБУ «НИЦ «Планета».</a:t>
            </a:r>
          </a:p>
          <a:p>
            <a:endParaRPr lang="ru-RU" dirty="0"/>
          </a:p>
        </p:txBody>
      </p:sp>
      <p:pic>
        <p:nvPicPr>
          <p:cNvPr id="4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"/>
            <a:ext cx="8510587" cy="107154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синоптики используют: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7173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418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Синоптики\Downloads\2 (1).gif"/>
          <p:cNvPicPr>
            <a:picLocks noGrp="1"/>
          </p:cNvPicPr>
          <p:nvPr>
            <p:ph idx="1"/>
          </p:nvPr>
        </p:nvPicPr>
        <p:blipFill>
          <a:blip r:embed="rId3"/>
          <a:srcRect t="4652" b="4651"/>
          <a:stretch>
            <a:fillRect/>
          </a:stretch>
        </p:blipFill>
        <p:spPr bwMode="auto">
          <a:xfrm>
            <a:off x="1643042" y="642918"/>
            <a:ext cx="6072230" cy="314327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7" name="Picture 1" descr="C:\Users\Синоптики\Downloads\6 (1).gif"/>
          <p:cNvPicPr>
            <a:picLocks noChangeAspect="1" noChangeArrowheads="1"/>
          </p:cNvPicPr>
          <p:nvPr/>
        </p:nvPicPr>
        <p:blipFill>
          <a:blip r:embed="rId4"/>
          <a:srcRect t="8433" b="7229"/>
          <a:stretch>
            <a:fillRect/>
          </a:stretch>
        </p:blipFill>
        <p:spPr bwMode="auto">
          <a:xfrm>
            <a:off x="571472" y="3929066"/>
            <a:ext cx="3952876" cy="257176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 descr="C:\Users\Синоптики\Downloads\7 (1).gif"/>
          <p:cNvPicPr>
            <a:picLocks noChangeAspect="1" noChangeArrowheads="1"/>
          </p:cNvPicPr>
          <p:nvPr/>
        </p:nvPicPr>
        <p:blipFill>
          <a:blip r:embed="rId5"/>
          <a:srcRect t="7362" b="6749"/>
          <a:stretch>
            <a:fillRect/>
          </a:stretch>
        </p:blipFill>
        <p:spPr bwMode="auto">
          <a:xfrm>
            <a:off x="4643438" y="3929066"/>
            <a:ext cx="4071966" cy="257176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608111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айт  ГМЦ России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meteoinfo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664" t="10377" b="5660"/>
          <a:stretch>
            <a:fillRect/>
          </a:stretch>
        </p:blipFill>
        <p:spPr bwMode="auto">
          <a:xfrm>
            <a:off x="301625" y="1071546"/>
            <a:ext cx="8556655" cy="550072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DBFF~1\AppData\Local\Temp\bat37B8.tmp\Эмблема1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5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369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Шары</vt:lpstr>
      <vt:lpstr>Облака</vt:lpstr>
      <vt:lpstr>Методы, используемые при составлении метеорологических прогнозов Читинского Гидрометцентра. Необходимость прогностических отделов в разработке новых методов прогнозов.</vt:lpstr>
      <vt:lpstr>Слайд 2</vt:lpstr>
      <vt:lpstr>Ежедневный бюллетень</vt:lpstr>
      <vt:lpstr>Прогноз погоды на неделю  и прогноз пожарной опасности</vt:lpstr>
      <vt:lpstr>ИУС «Погода в реальном времени»</vt:lpstr>
      <vt:lpstr>Долгосрочные прогнозы погоды</vt:lpstr>
      <vt:lpstr>Выпуск штормовых предупреждений</vt:lpstr>
      <vt:lpstr>В своей работе синоптики используют: </vt:lpstr>
      <vt:lpstr>Сайт  ГМЦ России special.meteoinfo.ru</vt:lpstr>
      <vt:lpstr>Расчеты модели COSMO-RU6  ФГБУ «Гидрометцентра России» </vt:lpstr>
      <vt:lpstr>Ансамблевый прогноз ГМЦ России  (А.Н.Багрова)</vt:lpstr>
      <vt:lpstr>     ФГБУ «СибНИГМИ»  (прогноз ветра, осадков, заморозков и т.д.) </vt:lpstr>
      <vt:lpstr>Продукция ФГБУ «ДВНИГМИ»</vt:lpstr>
      <vt:lpstr>Продукция интернет сайтов</vt:lpstr>
      <vt:lpstr>Прогноз погоды по г.Чита</vt:lpstr>
      <vt:lpstr>Оправдываемость методов  метеопараметров по г.Чита</vt:lpstr>
      <vt:lpstr>      Оправдываемость методов метеопараметров  по г.Чита (осадки)</vt:lpstr>
      <vt:lpstr>      Оправдываемость методов метеопараметров  по г.Чита</vt:lpstr>
      <vt:lpstr>Оправдываемость методов метеопараметров  по г.Чита</vt:lpstr>
      <vt:lpstr>        Сравнительная оценка прогнозов минимальной температуры  по г.Чита (1 сутки)</vt:lpstr>
      <vt:lpstr>        Сравнительная оценка прогнозов максимальной температуры  по г.Чита (1 сутки)</vt:lpstr>
      <vt:lpstr>      Сравнительная оценка прогноза скорости ветра по г.Чита (1 сутки)</vt:lpstr>
      <vt:lpstr>Сравнительная оценка прогноза осадков                      по г.Чита (1 сутки)</vt:lpstr>
      <vt:lpstr>Необходимость прогностических отделов        в разработке новых методов            метеорологических прогнозов. </vt:lpstr>
      <vt:lpstr>     Необходимость прогностических отделов  в   разработке новых методов  гидрологических прогнозов. </vt:lpstr>
      <vt:lpstr>Слайд 26</vt:lpstr>
    </vt:vector>
  </TitlesOfParts>
  <Company>Обязов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Российской Федерации</dc:title>
  <dc:creator>Виктор</dc:creator>
  <cp:lastModifiedBy>Синоптики</cp:lastModifiedBy>
  <cp:revision>107</cp:revision>
  <dcterms:created xsi:type="dcterms:W3CDTF">2007-06-20T12:15:13Z</dcterms:created>
  <dcterms:modified xsi:type="dcterms:W3CDTF">2024-05-10T07:33:03Z</dcterms:modified>
</cp:coreProperties>
</file>