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4" r:id="rId6"/>
    <p:sldId id="265" r:id="rId7"/>
    <p:sldId id="259" r:id="rId8"/>
    <p:sldId id="260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55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5B961-8718-451F-B963-636E5EF1E9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3D87D-ABBF-4D41-9987-A78F9D07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0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Слайд 2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Основное взаимодействие ФГБУ «Иркутское УГМС» с ФГБУ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СибНИГМИ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осуществляется оперативными отделами Иркутского Гидрометцентра: отделом метеорологических прогнозов и отделом агрометеорологических прогнозов и агрометеорологии.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отделе метеопрогнозов в различные годы проводилась апробация методов (технологий):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-прогноза температуры воздуха,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-прогноза гроз,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-прогноза заморозков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оперативной практике синоптиков используются в качестве консультационно-вспомогательного материала),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-прогноз классов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пожароопастности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лесов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применяются, т.к. на территории Иркутского УГМС действуют региональные классы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отдела агрометеорологических прогнозов и агрометеорологии за последние 5 лет был разработан автоматизированный метод прогноза урожайности картофеля по сельхозпредприятиям и по всем категориям хозяйств Иркутской области, по решению ЦМКП  с августа  2023 года он используются в качестве основного расчётного метода.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ведётся работа по разработке автоматизированного метода прогноза урожайности многолетних трав и однолетних трав на сено по Иркутской области.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D87D-ABBF-4D41-9987-A78F9D073C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7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3.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Прогноз температуры воздуха по методу комплексации модельных прогнозов (COMPLEX) с заблаговременностью 12-84 ч по 26 станциям территории ответственности    ФГБУ «Иркутское УГМС», разработанного  в 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СибНИГМИ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научный руководитель – (заведующая лабораторией адаптационных синоптико-гидродинамических прогнозов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к.г.н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 научный сотрудник, заведующая отделом информационных и инновационных технологий,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к.г.н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Здерева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Марина  Яковлевна.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рекомендован к оперативному использованию в ОМП Иркутского ГМЦ   в качестве консультационного вспомогательного метода.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D87D-ABBF-4D41-9987-A78F9D073C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1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4.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выполненной темы 1.1.1.2. Плана НИОКР Росгидромета на 2014-2016 гг. в ФГБУ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СибНИГМИ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был разработан метод прогноза гроз.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2017 году метод прогноза гроз проходит испытание в ГМЦ ФГБУ «Западно-Сибирское УГМС» и в нашем УГМС.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Разработана универсальная методика построения прогностических решающих правил для распознавания гроз с различной пространственно-временной детальностью и заблаговременностью.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Данную продукцию нужно использовать как вспомогательную объективную оценку условий образования гроз на базе статистического распознавания образов. Автоматизированный прогноз физически сложных локальных явлений невозможно точно детализировать по времени и пространству. Окончательный прогноз формирует синоптик с учетом всей имеющейся информации и опыта прогнозиста.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D87D-ABBF-4D41-9987-A78F9D073C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6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5.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ФГБУ 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СибНИГМИ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(научный руководитель – М.Я.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Здерева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разработаны метод и технология краткосрочного прогноза заморозков на территории ответственности ФГБУ «Иркутское УГМС», тема 1.1.9.1.1  «План  испытания новых и усовершенствованных технологий (методов) гидрометеорологических и гелиогеофизических прогнозов Росгидромета на 2020-2021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.»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предупрежденность заморозков в воздухе на территории Иркутской области  около 84%, при достаточно высоких показателях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оправдываемости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автоматизированного прогноза наличия явления. Рекомендовано к оперативному использованию в отделе метеорологических расчетов Иркутского ГМЦ в качестве вспомогательного метода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D87D-ABBF-4D41-9987-A78F9D073C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87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6.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продукции синоптиками в оперативной работе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-6,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-ОЯ, таблицы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комплексированные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Наши пожелания: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ждём разработки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COSMO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шагом сетки 2.2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D87D-ABBF-4D41-9987-A78F9D073C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39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7.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отделе агрометеорологических прогнозов и агрометеорологии прогнозы разрабатываются в соответствии с выполнением темы 1.2.4.2. «Разработка автоматизированных методов прогноза урожайности картофеля, многолетних, однолетних и луговых трав на сено по Иркутской области» плана НИТР Росгидромета на 2020 – 2024 гг..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Автором прогнозов является научный сотрудник отдела гидрометеорологии и экологии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Пищимко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Олеся Игоревна.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Методы разработаны на основании анализа и учёта основных агрометеорологических и метеорологических факторов, условий тепло- и влагообеспеченности. Основу метода составляет ряд моделей, полученных при помощи статистической обработки информации. В каждом методе применяется по три модели.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D87D-ABBF-4D41-9987-A78F9D073C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7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8.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2022 году мы закончили производственные испытания по «Методу прогноза урожайности картофеля по всем категориям хозяйств и по сельскохозяйственным предприятиям по Иркутской области».  В прошлом году впервые использовали в качестве основного расчётного метода. Результаты представлены на слайде. И как видно, что расчёты по прогнозу достаточно хорошие.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удобно, что программы по всем трём методам имеют практически одни и те же предикторы, т.е. заполнив их один раз (если идти по хронологии в течение года) сначала при прогнозировании трав, затем эту же информацию мы используем в прогнозировании картофеля – это экономия рабочего время. К достоинствам можно также отнести то, что программы полностью автоматизированы и позволяют прогнозировать урожайность картофеля и валовой сбор (также и многолетних, однолетних трав на сено). Инструкция к программе и всё что касается консультаций по её использованию, всё доступно.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Методы прогнозирования многолетних (однолетних) трав на сено сейчас находятся на стадии производственных испытаний. У многолетних  трав уже заканчиваются в этом году производственные испытания, однолетние ещё продолжаются.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перспективе, намечена в дальнейшем работа по прогнозированию урожайности зерновых культур. Методы, используемые в управлении достаточно устаревшие.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бы совсем неплохо обновить методы расчёта созревания зерновых культур, такие наши ожидания от взаимодействия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СибНИГМИ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D87D-ABBF-4D41-9987-A78F9D073C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72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Направлена заявка  в план НИТР на 2024 год на разработку: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технологии расчета аномалии среднесуточной температуры по 20 метеорологическим станциям ФГБУ «Иркутское УГМС» Иркутск,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Шелехов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Хомутово, Бохан,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-Орда, Зима, Балаганск, Тайшет, Тулун, Братск,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Червянка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Качуг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Казачинское, Киренск,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Мамакан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Ербогачен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Хужир, Исток Ангары, Солнечная, Байкальск.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метода прогноза максимальных уровней воды дождевых паводков для рек Южного Прибайкалья (подавали в заявку на 2023 год): Утулик,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Солзан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-Мурин, Снежная,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Слюдянка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Потребность в надежном прогнозе максимальных уровней воды для данного района весьма значительная (все необходимые гидрометеорологические данные с нашей стороны будут предоставлены).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D87D-ABBF-4D41-9987-A78F9D073C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53E-85A6-4C15-BCED-91F768505F2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6D34-4264-426D-BA65-04562DEDBD7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53E-85A6-4C15-BCED-91F768505F2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6D34-4264-426D-BA65-04562DEDB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0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53E-85A6-4C15-BCED-91F768505F2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6D34-4264-426D-BA65-04562DEDB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6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53E-85A6-4C15-BCED-91F768505F2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6D34-4264-426D-BA65-04562DEDB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2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53E-85A6-4C15-BCED-91F768505F2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6D34-4264-426D-BA65-04562DEDBD7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7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53E-85A6-4C15-BCED-91F768505F2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6D34-4264-426D-BA65-04562DEDB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0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53E-85A6-4C15-BCED-91F768505F2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6D34-4264-426D-BA65-04562DEDB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4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53E-85A6-4C15-BCED-91F768505F2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6D34-4264-426D-BA65-04562DEDB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53E-85A6-4C15-BCED-91F768505F2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6D34-4264-426D-BA65-04562DEDB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8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4B5853E-85A6-4C15-BCED-91F768505F2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146D34-4264-426D-BA65-04562DEDB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3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53E-85A6-4C15-BCED-91F768505F2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6D34-4264-426D-BA65-04562DEDB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7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B5853E-85A6-4C15-BCED-91F768505F2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146D34-4264-426D-BA65-04562DEDBD7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88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2894489"/>
            <a:ext cx="9144000" cy="1655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информационных технологий, методов С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НИГМИ в оперативной практике ФГБУ «Иркутское УГМС»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45274"/>
            <a:ext cx="1005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«ИРКУТСКОЕ УПРАВЛЕНИЕ ПО ГИДРОМЕТЕОРОЛОГИИ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МОНИТОРИНГУ ОКРУЖАЮЩЕЙ СРЕДЫ»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(ФГБУ «Иркутское УГМС»)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65615" y="5229225"/>
            <a:ext cx="3879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Иркутского ГМЦ Домбровская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аталья Сергеевна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5420" y="6488668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мая 2024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7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ФГБУ «СибНИГМИ» с ФГБУ «Иркутское УГМС»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метеорологических прогнозов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 </a:t>
            </a:r>
            <a:r>
              <a:rPr lang="ru-RU" altLang="ru-RU" sz="1900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Прогноз </a:t>
            </a:r>
            <a:r>
              <a:rPr lang="ru-RU" altLang="ru-RU" sz="19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температуры </a:t>
            </a:r>
            <a:r>
              <a:rPr lang="ru-RU" altLang="ru-RU" sz="1900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воздуха </a:t>
            </a:r>
            <a:r>
              <a:rPr lang="ru-RU" altLang="ru-RU" sz="19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19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1900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 Прогноз гроз</a:t>
            </a:r>
            <a:r>
              <a:rPr lang="ru-RU" altLang="ru-RU" sz="19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19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1900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 Прогноз </a:t>
            </a:r>
            <a:r>
              <a:rPr lang="ru-RU" altLang="ru-RU" sz="19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заморозков</a:t>
            </a:r>
            <a:r>
              <a:rPr lang="ru-RU" altLang="ru-RU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16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(в оперативной практике используются в качестве консультационно-вспомогательного материла</a:t>
            </a:r>
            <a:r>
              <a:rPr lang="ru-RU" altLang="ru-RU" sz="1600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ru-RU" altLang="ru-RU" sz="16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16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</a:t>
            </a:r>
            <a:r>
              <a:rPr lang="ru-RU" altLang="ru-RU" sz="1900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Прогноз метеорологического показателя </a:t>
            </a:r>
            <a:r>
              <a:rPr lang="ru-RU" altLang="ru-RU" sz="1900" kern="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пожароопастности</a:t>
            </a:r>
            <a:r>
              <a:rPr lang="ru-RU" altLang="ru-RU" sz="1900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16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(не </a:t>
            </a:r>
            <a:r>
              <a:rPr lang="ru-RU" altLang="ru-RU" sz="1600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применяются, </a:t>
            </a:r>
            <a:r>
              <a:rPr lang="ru-RU" altLang="ru-RU" sz="16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т.к. на территории Иркутского УГМС </a:t>
            </a:r>
            <a:r>
              <a:rPr lang="ru-RU" altLang="ru-RU" sz="1600" ker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действуют </a:t>
            </a:r>
            <a:r>
              <a:rPr lang="ru-RU" altLang="ru-RU" sz="1600" kern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региональные </a:t>
            </a:r>
            <a:r>
              <a:rPr lang="ru-RU" altLang="ru-RU" sz="16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классы).</a:t>
            </a:r>
            <a:r>
              <a:rPr lang="ru-RU" altLang="ru-RU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агрометеорологических прогнозов и агрометеорологии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2582333"/>
            <a:ext cx="4937760" cy="348595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Автоматизированный метод прогноза урожайности картофеля по сельхозпредприятиям и по всем категориям хозяйств Иркутской области</a:t>
            </a:r>
            <a:r>
              <a:rPr lang="ru-RU" alt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оперативной </a:t>
            </a:r>
            <a:r>
              <a:rPr lang="ru-RU" alt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  <a:r>
              <a:rPr lang="ru-RU" alt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2023 года</a:t>
            </a:r>
            <a:r>
              <a:rPr lang="ru-RU" alt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в </a:t>
            </a:r>
            <a:r>
              <a:rPr lang="ru-RU" alt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</a:t>
            </a:r>
            <a:r>
              <a:rPr lang="ru-RU" alt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расчётного метода),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метод прогноза урожайности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многолетних трав на сено 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Иркутской области.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прогноза урожайности однолетних трав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Иркутской области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E48312"/>
              </a:buClr>
            </a:pPr>
            <a:endParaRPr lang="ru-RU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836" y="5361708"/>
            <a:ext cx="12081164" cy="1842655"/>
          </a:xfrm>
        </p:spPr>
        <p:txBody>
          <a:bodyPr>
            <a:normAutofit/>
          </a:bodyPr>
          <a:lstStyle/>
          <a:p>
            <a:r>
              <a:rPr lang="ru-RU" altLang="ru-RU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Прогноз температуры воздуха </a:t>
            </a:r>
            <a:r>
              <a:rPr lang="ru-RU" alt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</a:t>
            </a:r>
            <a:r>
              <a:rPr lang="ru-RU" altLang="ru-RU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методу комплексации модельных прогнозов (COMPLEX) с заблаговременностью 12-84 ч по 26 станциям территории ответственности ФГБУ «Иркутское УГМС», разработанного  ФГБУ  «</a:t>
            </a:r>
            <a:r>
              <a:rPr lang="ru-RU" alt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СибНИГМИ</a:t>
            </a:r>
            <a:r>
              <a:rPr lang="ru-RU" altLang="ru-RU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(научный руководитель - заведующая лабораторией адаптационных синоптико-гидродинамических прогнозов </a:t>
            </a:r>
            <a:r>
              <a:rPr lang="ru-RU" alt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к.г.н</a:t>
            </a:r>
            <a:r>
              <a:rPr lang="ru-RU" altLang="ru-RU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alt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Здерева</a:t>
            </a:r>
            <a:r>
              <a:rPr lang="ru-RU" altLang="ru-RU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М. Я</a:t>
            </a:r>
            <a:r>
              <a:rPr lang="ru-RU" alt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Объект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>
          <a:xfrm>
            <a:off x="15" y="0"/>
            <a:ext cx="12191985" cy="4915076"/>
          </a:xfrm>
        </p:spPr>
      </p:pic>
      <p:sp>
        <p:nvSpPr>
          <p:cNvPr id="8" name="Прямоугольник 7"/>
          <p:cNvSpPr/>
          <p:nvPr/>
        </p:nvSpPr>
        <p:spPr>
          <a:xfrm>
            <a:off x="5694219" y="15542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lnSpc>
                <a:spcPct val="90000"/>
              </a:lnSpc>
              <a:spcAft>
                <a:spcPts val="600"/>
              </a:spcAft>
              <a:buClr>
                <a:srgbClr val="E48312"/>
              </a:buClr>
              <a:buSzPct val="100000"/>
            </a:pPr>
            <a:r>
              <a:rPr lang="ru-RU" altLang="ru-RU" sz="2000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Инициативная </a:t>
            </a:r>
            <a:r>
              <a:rPr lang="ru-RU" altLang="ru-RU" sz="2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1.6. Плана испытания и внедрения новых и усовершенствованных технологий (методов) гидрометеорологических и </a:t>
            </a:r>
            <a:r>
              <a:rPr lang="ru-RU" altLang="ru-RU" sz="2000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гелиогеофизических </a:t>
            </a:r>
            <a:r>
              <a:rPr lang="ru-RU" altLang="ru-RU" sz="2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прогнозов Росгидромета на 2016 </a:t>
            </a:r>
            <a:r>
              <a:rPr lang="ru-RU" altLang="ru-RU" sz="2000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0981" y="331161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defTabSz="914400" eaLnBrk="0" fontAlgn="base" hangingPunct="0"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 </a:t>
            </a:r>
            <a:r>
              <a:rPr lang="ru-RU" sz="2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оперативному использованию в ОМП Иркутского ГМЦ   в качестве консультационного и вспомогательного метода</a:t>
            </a:r>
          </a:p>
        </p:txBody>
      </p:sp>
    </p:spTree>
    <p:extLst>
      <p:ext uri="{BB962C8B-B14F-4D97-AF65-F5344CB8AC3E}">
        <p14:creationId xmlns:p14="http://schemas.microsoft.com/office/powerpoint/2010/main" val="12533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140036"/>
            <a:ext cx="10753344" cy="136134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выполненной темы 1.1.1.2. Плана НИОКР Росгидромета на 2014-2016 гг. в ФГБУ 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СибНИГМИ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был разработан метод прогноза гроз. В 2017 году метод прогноза гроз проходит испытание в ГМЦ ФГБУ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«Иркутское УГМС» правил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распознавания гроз с различной пространственно-временной детальностью и заблаговременностью.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5721927" y="187310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продукцию нужно использовать как вспомогательную объективную оценку условий образования гроз на базе статистического распознавания образов. Автоматизированный прогноз физически сложных локальных явлений невозможно точно детализировать по времени и пространству. Окончательный прогноз формирует синоптик с учетом всей имеющейся информации и опыта прогнозиста.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22609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091" y="1219200"/>
            <a:ext cx="3241964" cy="6927273"/>
          </a:xfrm>
        </p:spPr>
        <p:txBody>
          <a:bodyPr>
            <a:noAutofit/>
          </a:bodyPr>
          <a:lstStyle/>
          <a:p>
            <a:pPr algn="ctr"/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ФГБУ  «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СибНИГМИ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(научный руководитель – 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М.Я.Здерева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разработан 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 и технология краткосрочного прогноза заморозков на территории ответственности ФГБУ «Иркутское УГМС», тема 1.1.9.1.1  «План  испытания новых и усовершенствованных технологий (методов) гидрометеорологических и гелиогеофизических прогнозов Росгидромета на 2020-2021 </a:t>
            </a:r>
            <a:r>
              <a:rPr 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гг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8" y="0"/>
            <a:ext cx="8174182" cy="733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08473" y="1502504"/>
            <a:ext cx="3283527" cy="52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ru-RU" altLang="ru-RU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Предупрежденность </a:t>
            </a:r>
            <a:r>
              <a:rPr lang="ru-RU" altLang="ru-RU" sz="2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заморозков в воздухе на территории Иркутской области  около 84%, при достаточно высоких показателях </a:t>
            </a:r>
            <a:r>
              <a:rPr lang="ru-RU" altLang="ru-RU" sz="20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оправдываемости</a:t>
            </a:r>
            <a:r>
              <a:rPr lang="ru-RU" altLang="ru-RU" sz="2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автоматизированного прогноза наличия явления</a:t>
            </a:r>
            <a:r>
              <a:rPr lang="ru-RU" altLang="ru-RU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ru-RU" altLang="ru-RU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Arial"/>
              </a:rPr>
              <a:t>Р</a:t>
            </a:r>
            <a:r>
              <a:rPr lang="ru-RU" altLang="ru-RU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екомендовано </a:t>
            </a:r>
            <a:r>
              <a:rPr lang="ru-RU" altLang="ru-RU" sz="2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оперативному использованию в отделе </a:t>
            </a:r>
            <a:r>
              <a:rPr lang="ru-RU" altLang="ru-RU" sz="2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метеорологических </a:t>
            </a:r>
            <a:r>
              <a:rPr lang="ru-RU" altLang="ru-RU" sz="2000" b="1" kern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прогнозов  </a:t>
            </a:r>
            <a:r>
              <a:rPr lang="ru-RU" altLang="ru-RU" sz="2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Иркутского ГМЦ в качестве вспомогательного метода 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2020-2021 </a:t>
            </a:r>
            <a:r>
              <a:rPr 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5907022"/>
            <a:ext cx="10113264" cy="95097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altLang="ru-RU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Использование продукции синоптиком-</a:t>
            </a:r>
            <a:r>
              <a:rPr lang="ru-RU" altLang="ru-RU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краткосрочником</a:t>
            </a:r>
            <a:r>
              <a:rPr lang="ru-RU" altLang="ru-RU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оперативной работе </a:t>
            </a:r>
            <a:r>
              <a:rPr lang="en-US" altLang="ru-RU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Cosmo-6, Cosmo-</a:t>
            </a:r>
            <a:r>
              <a:rPr lang="ru-RU" altLang="ru-RU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ОЯ, таблицы (</a:t>
            </a:r>
            <a:r>
              <a:rPr lang="ru-RU" altLang="ru-RU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комплексированные</a:t>
            </a:r>
            <a:r>
              <a:rPr lang="ru-RU" altLang="ru-RU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5" descr="C:\Users\babanova_av\AppData\Local\Packages\Microsoft.Windows.Photos_8wekyb3d8bbwe\TempState\ShareServiceTempFolder\2024-05-03_13-29-0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85" y="-113775"/>
            <a:ext cx="12425185" cy="601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0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097280" y="1845735"/>
            <a:ext cx="4971011" cy="153477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cap="all" spc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600" cap="all" spc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агрометеорологических прогнозов и агрометеорологии Иркутского </a:t>
            </a:r>
            <a:r>
              <a:rPr lang="ru-RU" sz="2600" cap="all" spc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гидрометцентра </a:t>
            </a:r>
            <a:r>
              <a:rPr lang="ru-RU" sz="2600" cap="all" spc="0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Иркутского гидрометцентра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прогноза урожайности картофеля по сельхозпредприятиям и по всем категориям хозяйств Иркутской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4284" y="1826338"/>
            <a:ext cx="4937760" cy="4023360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E48312"/>
              </a:buClr>
            </a:pPr>
            <a:r>
              <a:rPr lang="ru-RU" dirty="0" smtClean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E48312"/>
              </a:buClr>
            </a:pPr>
            <a:r>
              <a:rPr lang="ru-RU" sz="1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ru-RU" sz="19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1.2.4.2 плана НИТР </a:t>
            </a:r>
            <a:r>
              <a:rPr lang="ru-RU" sz="19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Росгидромета</a:t>
            </a:r>
            <a:br>
              <a:rPr lang="ru-RU" sz="19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9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2020-2024 гг. автор: </a:t>
            </a:r>
            <a:r>
              <a:rPr lang="ru-RU" sz="19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Пищимко</a:t>
            </a:r>
            <a:r>
              <a:rPr lang="ru-RU" sz="19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О.И</a:t>
            </a:r>
            <a:r>
              <a:rPr lang="ru-RU" sz="1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ctr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E48312"/>
              </a:buClr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прогнозов базируются на физико-статистических моделях, отражающих связи между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урожайностью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ее основными факторами.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E48312"/>
              </a:buClr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каждом методе представлено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3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модели. </a:t>
            </a:r>
          </a:p>
          <a:p>
            <a:pPr lvl="0" algn="ctr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E48312"/>
              </a:buClr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Набор предикторов в методах практически совпадает. </a:t>
            </a:r>
            <a:endParaRPr lang="ru-RU" sz="19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136073" y="3488883"/>
            <a:ext cx="4824153" cy="115793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E48312"/>
              </a:buClr>
            </a:pPr>
            <a:r>
              <a:rPr lang="ru-RU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метод прогноза урожайности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многолетних трав на сено по Иркутской области 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003175" y="1791547"/>
            <a:ext cx="792480" cy="42905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154082" y="4765350"/>
            <a:ext cx="4824153" cy="115793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прогноза урожайности однолетних трав на сено </a:t>
            </a:r>
            <a:endParaRPr lang="ru-RU" sz="2000" dirty="0">
              <a:solidFill>
                <a:schemeClr val="bg1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Иркутской области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79330"/>
            <a:ext cx="12358255" cy="1450757"/>
          </a:xfrm>
        </p:spPr>
        <p:txBody>
          <a:bodyPr>
            <a:noAutofit/>
          </a:bodyPr>
          <a:lstStyle/>
          <a:p>
            <a:pPr marL="91440" lvl="0" indent="-91440" algn="ctr">
              <a:lnSpc>
                <a:spcPct val="107000"/>
              </a:lnSpc>
              <a:spcBef>
                <a:spcPts val="0"/>
              </a:spcBef>
            </a:pPr>
            <a:r>
              <a:rPr lang="ru-RU" sz="2400" spc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Автоматизированный метод прогноза урожайности картофеля по сельхозпредприятиям и по всем категориям хозяйств Иркутской </a:t>
            </a:r>
            <a:r>
              <a:rPr lang="ru-RU" sz="2400" spc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области</a:t>
            </a:r>
            <a:br>
              <a:rPr lang="ru-RU" sz="2400" spc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kern="0" spc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с </a:t>
            </a:r>
            <a:r>
              <a:rPr lang="ru-RU" altLang="ru-RU" sz="2400" kern="0" spc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 года используются в качестве основного расчётного метода</a:t>
            </a:r>
            <a:r>
              <a:rPr lang="ru-RU" altLang="ru-RU" sz="2400" kern="0" spc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br>
              <a:rPr lang="ru-RU" altLang="ru-RU" sz="2400" kern="0" spc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spc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spc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spc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57" y="1704708"/>
            <a:ext cx="11372850" cy="3333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78" y="79154"/>
            <a:ext cx="10039208" cy="65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9382" y="5074920"/>
            <a:ext cx="12441382" cy="8229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И  СОТРУДНИЧЕСТВО!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038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604</TotalTime>
  <Words>1244</Words>
  <Application>Microsoft Office PowerPoint</Application>
  <PresentationFormat>Произвольный</PresentationFormat>
  <Paragraphs>66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Ретро</vt:lpstr>
      <vt:lpstr>  </vt:lpstr>
      <vt:lpstr>Взаимодействие ФГБУ «СибНИГМИ» с ФГБУ «Иркутское УГМС» </vt:lpstr>
      <vt:lpstr>Презентация PowerPoint</vt:lpstr>
      <vt:lpstr>Презентация PowerPoint</vt:lpstr>
      <vt:lpstr>Презентация PowerPoint</vt:lpstr>
      <vt:lpstr>Презентация PowerPoint</vt:lpstr>
      <vt:lpstr>Отдел агрометеорологических прогнозов и агрометеорологии Иркутского гидрометцентра Иркутского гидрометцентра</vt:lpstr>
      <vt:lpstr>Автоматизированный метод прогноза урожайности картофеля по сельхозпредприятиям и по всем категориям хозяйств Иркутской области  ( с 2023 года используются в качестве основного расчётного метода)   </vt:lpstr>
      <vt:lpstr>БЛАГОДАРИМ ЗА ВНИМАНИЕ И  СОТРУДНИЧЕСТВО!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</dc:title>
  <dc:creator>Домбровская Наталья</dc:creator>
  <cp:lastModifiedBy>Пользователь</cp:lastModifiedBy>
  <cp:revision>38</cp:revision>
  <dcterms:created xsi:type="dcterms:W3CDTF">2024-05-02T03:21:28Z</dcterms:created>
  <dcterms:modified xsi:type="dcterms:W3CDTF">2024-05-22T09:35:45Z</dcterms:modified>
</cp:coreProperties>
</file>