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sldIdLst>
    <p:sldId id="256" r:id="rId2"/>
    <p:sldId id="30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68" r:id="rId12"/>
    <p:sldId id="305" r:id="rId13"/>
    <p:sldId id="271" r:id="rId14"/>
    <p:sldId id="272" r:id="rId15"/>
    <p:sldId id="306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301" r:id="rId24"/>
    <p:sldId id="299" r:id="rId25"/>
    <p:sldId id="280" r:id="rId26"/>
    <p:sldId id="283" r:id="rId27"/>
    <p:sldId id="284" r:id="rId28"/>
    <p:sldId id="285" r:id="rId29"/>
    <p:sldId id="289" r:id="rId30"/>
    <p:sldId id="286" r:id="rId31"/>
    <p:sldId id="288" r:id="rId32"/>
    <p:sldId id="290" r:id="rId33"/>
    <p:sldId id="295" r:id="rId34"/>
    <p:sldId id="296" r:id="rId35"/>
    <p:sldId id="302" r:id="rId36"/>
    <p:sldId id="297" r:id="rId37"/>
  </p:sldIdLst>
  <p:sldSz cx="12192000" cy="6858000"/>
  <p:notesSz cx="12192000" cy="6858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Mulish" pitchFamily="2" charset="-52"/>
      <p:regular r:id="rId45"/>
      <p:bold r:id="rId46"/>
      <p:italic r:id="rId47"/>
      <p:boldItalic r:id="rId48"/>
    </p:embeddedFont>
    <p:embeddedFont>
      <p:font typeface="Mulish Black" pitchFamily="2" charset="-52"/>
      <p:bold r:id="rId49"/>
      <p:boldItalic r:id="rId50"/>
    </p:embeddedFont>
    <p:embeddedFont>
      <p:font typeface="Mulish ExtraBlack" pitchFamily="2" charset="-52"/>
      <p:bold r:id="rId51"/>
      <p:boldItalic r:id="rId52"/>
    </p:embeddedFont>
    <p:embeddedFont>
      <p:font typeface="Mulish ExtraBold" pitchFamily="2" charset="-52"/>
      <p:bold r:id="rId53"/>
      <p:boldItalic r:id="rId54"/>
    </p:embeddedFont>
    <p:embeddedFont>
      <p:font typeface="Mulish ExtraLight" pitchFamily="2" charset="-52"/>
      <p:regular r:id="rId55"/>
      <p:italic r:id="rId56"/>
    </p:embeddedFont>
    <p:embeddedFont>
      <p:font typeface="Open Sans" pitchFamily="2" charset="0"/>
      <p:regular r:id="rId57"/>
      <p:bold r:id="rId58"/>
      <p:italic r:id="rId59"/>
      <p:boldItalic r:id="rId60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3E6"/>
    <a:srgbClr val="FFC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  <a:round/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  <a:round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2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spc="0">
                <a:solidFill>
                  <a:schemeClr val="tx1">
                    <a:lumMod val="65000"/>
                    <a:lumOff val="35000"/>
                  </a:schemeClr>
                </a:solidFill>
                <a:latin typeface="Mulish"/>
                <a:ea typeface="+mn-ea"/>
                <a:cs typeface="+mn-cs"/>
              </a:defRPr>
            </a:pPr>
            <a:r>
              <a:rPr lang="en-US"/>
              <a:t>HIT</a:t>
            </a:r>
          </a:p>
        </c:rich>
      </c:tx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Лист1!$B$4</c:f>
              <c:strCache>
                <c:ptCount val="1"/>
                <c:pt idx="0">
                  <c:v>HIT[LHN]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lish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(Лист1!$B$38,Лист1!$B$47,Лист1!$B$56)</c:f>
              <c:numCache>
                <c:formatCode>General</c:formatCode>
                <c:ptCount val="3"/>
                <c:pt idx="0">
                  <c:v>0.77</c:v>
                </c:pt>
                <c:pt idx="1">
                  <c:v>0.85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72-402F-99F8-919BB6D99CBE}"/>
            </c:ext>
          </c:extLst>
        </c:ser>
        <c:ser>
          <c:idx val="1"/>
          <c:order val="1"/>
          <c:tx>
            <c:strRef>
              <c:f>Лист1!$C$4</c:f>
              <c:strCache>
                <c:ptCount val="1"/>
                <c:pt idx="0">
                  <c:v>HIT[noLHN]</c:v>
                </c:pt>
              </c:strCache>
            </c:strRef>
          </c:tx>
          <c:spPr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lish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(Лист1!$C$38,Лист1!$C$47,Лист1!$C$56)</c:f>
              <c:numCache>
                <c:formatCode>General</c:formatCode>
                <c:ptCount val="3"/>
                <c:pt idx="0">
                  <c:v>0.64</c:v>
                </c:pt>
                <c:pt idx="1">
                  <c:v>0.75</c:v>
                </c:pt>
                <c:pt idx="2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72-402F-99F8-919BB6D99CBE}"/>
            </c:ext>
          </c:extLst>
        </c:ser>
        <c:ser>
          <c:idx val="2"/>
          <c:order val="2"/>
          <c:tx>
            <c:strRef>
              <c:f>Лист1!$D$4</c:f>
              <c:strCache>
                <c:ptCount val="1"/>
                <c:pt idx="0">
                  <c:v>HIT[Cold]</c:v>
                </c:pt>
              </c:strCache>
            </c:strRef>
          </c:tx>
          <c:spPr>
            <a:prstGeom prst="rect">
              <a:avLst/>
            </a:prstGeom>
            <a:solidFill>
              <a:schemeClr val="accent3"/>
            </a:solidFill>
            <a:ln w="28575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lish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(Лист1!$D$38,Лист1!$D$47,Лист1!$D$56)</c:f>
              <c:numCache>
                <c:formatCode>General</c:formatCode>
                <c:ptCount val="3"/>
                <c:pt idx="0">
                  <c:v>0.71</c:v>
                </c:pt>
                <c:pt idx="1">
                  <c:v>0.84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72-402F-99F8-919BB6D99CBE}"/>
            </c:ext>
          </c:extLst>
        </c:ser>
        <c:ser>
          <c:idx val="3"/>
          <c:order val="3"/>
          <c:tx>
            <c:strRef>
              <c:f>Лист1!$E$4</c:f>
              <c:strCache>
                <c:ptCount val="1"/>
                <c:pt idx="0">
                  <c:v>HIT[066]</c:v>
                </c:pt>
              </c:strCache>
            </c:strRef>
          </c:tx>
          <c:spPr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lish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(Лист1!$E$38,Лист1!$E$47,Лист1!$E$56)</c:f>
              <c:numCache>
                <c:formatCode>General</c:formatCode>
                <c:ptCount val="3"/>
                <c:pt idx="0">
                  <c:v>0.85</c:v>
                </c:pt>
                <c:pt idx="1">
                  <c:v>0.92</c:v>
                </c:pt>
                <c:pt idx="2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72-402F-99F8-919BB6D99C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0727472"/>
        <c:axId val="440737040"/>
      </c:barChart>
      <c:catAx>
        <c:axId val="44072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Mulish"/>
                <a:ea typeface="Arial"/>
                <a:cs typeface="Arial"/>
              </a:defRPr>
            </a:pPr>
            <a:endParaRPr lang="ru-RU"/>
          </a:p>
        </c:txPr>
        <c:crossAx val="440737040"/>
        <c:crosses val="autoZero"/>
        <c:auto val="1"/>
        <c:lblAlgn val="ctr"/>
        <c:lblOffset val="100"/>
        <c:noMultiLvlLbl val="0"/>
      </c:catAx>
      <c:valAx>
        <c:axId val="440737040"/>
        <c:scaling>
          <c:orientation val="minMax"/>
          <c:max val="1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Mulish"/>
                <a:ea typeface="Arial"/>
                <a:cs typeface="Arial"/>
              </a:defRPr>
            </a:pPr>
            <a:endParaRPr lang="ru-RU"/>
          </a:p>
        </c:txPr>
        <c:crossAx val="440727472"/>
        <c:crosses val="autoZero"/>
        <c:crossBetween val="between"/>
        <c:majorUnit val="0.2"/>
        <c:minorUnit val="0.1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b"/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Mulish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500332" y="1254286"/>
      <a:ext cx="5040000" cy="3240000"/>
    </a:xfrm>
    <a:prstGeom prst="rect">
      <a:avLst/>
    </a:prstGeom>
    <a:solidFill>
      <a:srgbClr val="FDFDFD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latin typeface="Mulish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spc="0">
                <a:solidFill>
                  <a:schemeClr val="tx1">
                    <a:lumMod val="65000"/>
                    <a:lumOff val="35000"/>
                  </a:schemeClr>
                </a:solidFill>
                <a:latin typeface="Mulish"/>
                <a:ea typeface="+mn-ea"/>
                <a:cs typeface="+mn-cs"/>
              </a:defRPr>
            </a:pPr>
            <a:r>
              <a:rPr lang="en-US"/>
              <a:t>FAR</a:t>
            </a:r>
          </a:p>
        </c:rich>
      </c:tx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Лист1!$H$32</c:f>
              <c:strCache>
                <c:ptCount val="1"/>
                <c:pt idx="0">
                  <c:v>FAR[LHN]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lish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(Лист1!$H$38,Лист1!$H$47,Лист1!$H$56)</c:f>
              <c:numCache>
                <c:formatCode>General</c:formatCode>
                <c:ptCount val="3"/>
                <c:pt idx="0">
                  <c:v>0.28000000000000003</c:v>
                </c:pt>
                <c:pt idx="1">
                  <c:v>0.34</c:v>
                </c:pt>
                <c:pt idx="2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17-4CAE-BA8D-EC84DFD3FA96}"/>
            </c:ext>
          </c:extLst>
        </c:ser>
        <c:ser>
          <c:idx val="1"/>
          <c:order val="1"/>
          <c:tx>
            <c:strRef>
              <c:f>Лист1!$I$32</c:f>
              <c:strCache>
                <c:ptCount val="1"/>
                <c:pt idx="0">
                  <c:v>FAR[noLHN]</c:v>
                </c:pt>
              </c:strCache>
            </c:strRef>
          </c:tx>
          <c:spPr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lish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(Лист1!$I$38,Лист1!$I$47,Лист1!$I$56)</c:f>
              <c:numCache>
                <c:formatCode>General</c:formatCode>
                <c:ptCount val="3"/>
                <c:pt idx="0">
                  <c:v>0.28999999999999998</c:v>
                </c:pt>
                <c:pt idx="1">
                  <c:v>0.33</c:v>
                </c:pt>
                <c:pt idx="2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17-4CAE-BA8D-EC84DFD3FA96}"/>
            </c:ext>
          </c:extLst>
        </c:ser>
        <c:ser>
          <c:idx val="2"/>
          <c:order val="2"/>
          <c:tx>
            <c:strRef>
              <c:f>Лист1!$J$32</c:f>
              <c:strCache>
                <c:ptCount val="1"/>
                <c:pt idx="0">
                  <c:v>FAR[Cold]</c:v>
                </c:pt>
              </c:strCache>
            </c:strRef>
          </c:tx>
          <c:spPr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lish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(Лист1!$J$38,Лист1!$J$47,Лист1!$J$56)</c:f>
              <c:numCache>
                <c:formatCode>General</c:formatCode>
                <c:ptCount val="3"/>
                <c:pt idx="0">
                  <c:v>0.33</c:v>
                </c:pt>
                <c:pt idx="1">
                  <c:v>0.39</c:v>
                </c:pt>
                <c:pt idx="2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17-4CAE-BA8D-EC84DFD3FA96}"/>
            </c:ext>
          </c:extLst>
        </c:ser>
        <c:ser>
          <c:idx val="3"/>
          <c:order val="3"/>
          <c:tx>
            <c:strRef>
              <c:f>Лист1!$K$32</c:f>
              <c:strCache>
                <c:ptCount val="1"/>
                <c:pt idx="0">
                  <c:v>FAR[066]</c:v>
                </c:pt>
              </c:strCache>
            </c:strRef>
          </c:tx>
          <c:spPr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lish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(Лист1!$K$38,Лист1!$K$47,Лист1!$K$56)</c:f>
              <c:numCache>
                <c:formatCode>General</c:formatCode>
                <c:ptCount val="3"/>
                <c:pt idx="0">
                  <c:v>0.41</c:v>
                </c:pt>
                <c:pt idx="1">
                  <c:v>0.45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17-4CAE-BA8D-EC84DFD3FA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0727472"/>
        <c:axId val="440737040"/>
      </c:barChart>
      <c:catAx>
        <c:axId val="44072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Mulish"/>
                <a:ea typeface="Arial"/>
                <a:cs typeface="Arial"/>
              </a:defRPr>
            </a:pPr>
            <a:endParaRPr lang="ru-RU"/>
          </a:p>
        </c:txPr>
        <c:crossAx val="440737040"/>
        <c:crosses val="autoZero"/>
        <c:auto val="1"/>
        <c:lblAlgn val="ctr"/>
        <c:lblOffset val="100"/>
        <c:noMultiLvlLbl val="0"/>
      </c:catAx>
      <c:valAx>
        <c:axId val="440737040"/>
        <c:scaling>
          <c:orientation val="minMax"/>
          <c:max val="1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Mulish"/>
                <a:ea typeface="Arial"/>
                <a:cs typeface="Arial"/>
              </a:defRPr>
            </a:pPr>
            <a:endParaRPr lang="ru-RU"/>
          </a:p>
        </c:txPr>
        <c:crossAx val="440727472"/>
        <c:crosses val="autoZero"/>
        <c:crossBetween val="between"/>
        <c:majorUnit val="0.2"/>
        <c:minorUnit val="0.1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b"/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Mulish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6650393" y="1254286"/>
      <a:ext cx="5040000" cy="3240000"/>
    </a:xfrm>
    <a:prstGeom prst="rect">
      <a:avLst/>
    </a:prstGeom>
    <a:solidFill>
      <a:srgbClr val="FDFDFD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latin typeface="Mulish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'P2'!$B$64</c:f>
              <c:strCache>
                <c:ptCount val="1"/>
                <c:pt idx="0">
                  <c:v>Без TU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  <a:bevel/>
            </a:ln>
            <a:effectLst/>
          </c:spPr>
          <c:invertIfNegative val="0"/>
          <c:cat>
            <c:strRef>
              <c:f>'P2'!$A$65:$A$82</c:f>
              <c:strCache>
                <c:ptCount val="18"/>
                <c:pt idx="0">
                  <c:v> Красноярск оп</c:v>
                </c:pt>
                <c:pt idx="1">
                  <c:v> Абакан</c:v>
                </c:pt>
                <c:pt idx="2">
                  <c:v> АМС Красноярск</c:v>
                </c:pt>
                <c:pt idx="3">
                  <c:v> Омск</c:v>
                </c:pt>
                <c:pt idx="4">
                  <c:v> Кемерово</c:v>
                </c:pt>
                <c:pt idx="5">
                  <c:v> Новокузнецк</c:v>
                </c:pt>
                <c:pt idx="6">
                  <c:v> Искитим</c:v>
                </c:pt>
                <c:pt idx="7">
                  <c:v> Обская ГМО</c:v>
                </c:pt>
                <c:pt idx="8">
                  <c:v> Юрга</c:v>
                </c:pt>
                <c:pt idx="9">
                  <c:v> Томск</c:v>
                </c:pt>
                <c:pt idx="10">
                  <c:v> Коченево</c:v>
                </c:pt>
                <c:pt idx="11">
                  <c:v> Огурцово</c:v>
                </c:pt>
                <c:pt idx="12">
                  <c:v>АМС На Советской</c:v>
                </c:pt>
                <c:pt idx="13">
                  <c:v> Колывань</c:v>
                </c:pt>
                <c:pt idx="14">
                  <c:v> Барнаул</c:v>
                </c:pt>
                <c:pt idx="15">
                  <c:v> Учебная</c:v>
                </c:pt>
                <c:pt idx="16">
                  <c:v> Планетарий</c:v>
                </c:pt>
                <c:pt idx="17">
                  <c:v> Мошково</c:v>
                </c:pt>
              </c:strCache>
            </c:strRef>
          </c:cat>
          <c:val>
            <c:numRef>
              <c:f>'P2'!$B$65:$B$82</c:f>
              <c:numCache>
                <c:formatCode>0</c:formatCode>
                <c:ptCount val="18"/>
                <c:pt idx="0">
                  <c:v>44.79317287625183</c:v>
                </c:pt>
                <c:pt idx="1">
                  <c:v>45.161290322580648</c:v>
                </c:pt>
                <c:pt idx="2">
                  <c:v>48.119697267115967</c:v>
                </c:pt>
                <c:pt idx="3">
                  <c:v>52.397216951296656</c:v>
                </c:pt>
                <c:pt idx="4">
                  <c:v>63.187855787476281</c:v>
                </c:pt>
                <c:pt idx="5">
                  <c:v>63.187855787476281</c:v>
                </c:pt>
                <c:pt idx="6">
                  <c:v>66.982922201138521</c:v>
                </c:pt>
                <c:pt idx="7">
                  <c:v>67.741935483870975</c:v>
                </c:pt>
                <c:pt idx="8">
                  <c:v>69.639468690702074</c:v>
                </c:pt>
                <c:pt idx="9">
                  <c:v>72.485768500948765</c:v>
                </c:pt>
                <c:pt idx="10">
                  <c:v>72.485768500948765</c:v>
                </c:pt>
                <c:pt idx="11">
                  <c:v>72.675521821631861</c:v>
                </c:pt>
                <c:pt idx="12">
                  <c:v>73.86071670047329</c:v>
                </c:pt>
                <c:pt idx="13">
                  <c:v>74.674256799493975</c:v>
                </c:pt>
                <c:pt idx="14">
                  <c:v>74.762808349146127</c:v>
                </c:pt>
                <c:pt idx="15" formatCode="0.00">
                  <c:v>75.142314990512332</c:v>
                </c:pt>
                <c:pt idx="16">
                  <c:v>75.967850989116471</c:v>
                </c:pt>
                <c:pt idx="17">
                  <c:v>76.046805819101834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14-442B-B682-E9E79014D639}"/>
            </c:ext>
          </c:extLst>
        </c:ser>
        <c:ser>
          <c:idx val="1"/>
          <c:order val="1"/>
          <c:tx>
            <c:strRef>
              <c:f>'P2'!$C$64</c:f>
              <c:strCache>
                <c:ptCount val="1"/>
                <c:pt idx="0">
                  <c:v>С использованием TU</c:v>
                </c:pt>
              </c:strCache>
            </c:strRef>
          </c:tx>
          <c:spPr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'P2'!$A$65:$A$82</c:f>
              <c:strCache>
                <c:ptCount val="18"/>
                <c:pt idx="0">
                  <c:v> Красноярск оп</c:v>
                </c:pt>
                <c:pt idx="1">
                  <c:v> Абакан</c:v>
                </c:pt>
                <c:pt idx="2">
                  <c:v> АМС Красноярск</c:v>
                </c:pt>
                <c:pt idx="3">
                  <c:v> Омск</c:v>
                </c:pt>
                <c:pt idx="4">
                  <c:v> Кемерово</c:v>
                </c:pt>
                <c:pt idx="5">
                  <c:v> Новокузнецк</c:v>
                </c:pt>
                <c:pt idx="6">
                  <c:v> Искитим</c:v>
                </c:pt>
                <c:pt idx="7">
                  <c:v> Обская ГМО</c:v>
                </c:pt>
                <c:pt idx="8">
                  <c:v> Юрга</c:v>
                </c:pt>
                <c:pt idx="9">
                  <c:v> Томск</c:v>
                </c:pt>
                <c:pt idx="10">
                  <c:v> Коченево</c:v>
                </c:pt>
                <c:pt idx="11">
                  <c:v> Огурцово</c:v>
                </c:pt>
                <c:pt idx="12">
                  <c:v>АМС На Советской</c:v>
                </c:pt>
                <c:pt idx="13">
                  <c:v> Колывань</c:v>
                </c:pt>
                <c:pt idx="14">
                  <c:v> Барнаул</c:v>
                </c:pt>
                <c:pt idx="15">
                  <c:v> Учебная</c:v>
                </c:pt>
                <c:pt idx="16">
                  <c:v> Планетарий</c:v>
                </c:pt>
                <c:pt idx="17">
                  <c:v> Мошково</c:v>
                </c:pt>
              </c:strCache>
            </c:strRef>
          </c:cat>
          <c:val>
            <c:numRef>
              <c:f>'P2'!$C$65:$C$82</c:f>
              <c:numCache>
                <c:formatCode>0</c:formatCode>
                <c:ptCount val="18"/>
                <c:pt idx="0">
                  <c:v>48.442836371431376</c:v>
                </c:pt>
                <c:pt idx="1">
                  <c:v>47.8494623655914</c:v>
                </c:pt>
                <c:pt idx="2">
                  <c:v>56.09697049008701</c:v>
                </c:pt>
                <c:pt idx="3">
                  <c:v>60.581910183428214</c:v>
                </c:pt>
                <c:pt idx="4">
                  <c:v>66.603415559772301</c:v>
                </c:pt>
                <c:pt idx="5">
                  <c:v>64.705882352941188</c:v>
                </c:pt>
                <c:pt idx="6">
                  <c:v>66.793168880455411</c:v>
                </c:pt>
                <c:pt idx="7">
                  <c:v>61.85958254269449</c:v>
                </c:pt>
                <c:pt idx="8">
                  <c:v>70.208728652751418</c:v>
                </c:pt>
                <c:pt idx="9">
                  <c:v>72.675521821631875</c:v>
                </c:pt>
                <c:pt idx="10">
                  <c:v>73.244781783681219</c:v>
                </c:pt>
                <c:pt idx="11">
                  <c:v>73.814041745730549</c:v>
                </c:pt>
                <c:pt idx="12">
                  <c:v>82.722632990904927</c:v>
                </c:pt>
                <c:pt idx="13">
                  <c:v>77.311827956989262</c:v>
                </c:pt>
                <c:pt idx="14">
                  <c:v>75.521821631878566</c:v>
                </c:pt>
                <c:pt idx="15" formatCode="0.00">
                  <c:v>74.952561669829223</c:v>
                </c:pt>
                <c:pt idx="16">
                  <c:v>78.452747061004587</c:v>
                </c:pt>
                <c:pt idx="17">
                  <c:v>77.558507273877296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14-442B-B682-E9E79014D6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3751280"/>
        <c:axId val="323747120"/>
      </c:barChart>
      <c:catAx>
        <c:axId val="323751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>
                    <a:solidFill>
                      <a:sysClr val="windowText" lastClr="000000"/>
                    </a:solidFill>
                    <a:latin typeface="Mulish"/>
                    <a:ea typeface="+mn-ea"/>
                    <a:cs typeface="+mn-cs"/>
                  </a:defRPr>
                </a:pPr>
                <a:r>
                  <a:rPr lang="ru-RU"/>
                  <a:t>Метеостанция</a:t>
                </a:r>
              </a:p>
            </c:rich>
          </c:tx>
          <c:overlay val="0"/>
          <c:spPr>
            <a:prstGeom prst="rect">
              <a:avLst/>
            </a:prstGeom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ysClr val="windowText" lastClr="000000"/>
                </a:solidFill>
                <a:latin typeface="Mulish"/>
                <a:ea typeface="+mn-ea"/>
                <a:cs typeface="+mn-cs"/>
              </a:defRPr>
            </a:pPr>
            <a:endParaRPr lang="ru-RU"/>
          </a:p>
        </c:txPr>
        <c:crossAx val="323747120"/>
        <c:crosses val="autoZero"/>
        <c:auto val="1"/>
        <c:lblAlgn val="ctr"/>
        <c:lblOffset val="100"/>
        <c:noMultiLvlLbl val="0"/>
      </c:catAx>
      <c:valAx>
        <c:axId val="323747120"/>
        <c:scaling>
          <c:orientation val="minMax"/>
          <c:max val="85"/>
          <c:min val="0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>
                    <a:solidFill>
                      <a:sysClr val="windowText" lastClr="000000"/>
                    </a:solidFill>
                    <a:latin typeface="Mulish"/>
                    <a:ea typeface="+mn-ea"/>
                    <a:cs typeface="+mn-cs"/>
                  </a:defRPr>
                </a:pPr>
                <a:r>
                  <a:rPr lang="ru-RU"/>
                  <a:t>Оправдываемость, %</a:t>
                </a:r>
              </a:p>
            </c:rich>
          </c:tx>
          <c:overlay val="0"/>
          <c:spPr>
            <a:prstGeom prst="rect">
              <a:avLst/>
            </a:prstGeom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ysClr val="windowText" lastClr="000000"/>
                </a:solidFill>
                <a:latin typeface="Mulish"/>
                <a:ea typeface="+mn-ea"/>
                <a:cs typeface="+mn-cs"/>
              </a:defRPr>
            </a:pPr>
            <a:endParaRPr lang="ru-RU"/>
          </a:p>
        </c:txPr>
        <c:crossAx val="323751280"/>
        <c:crosses val="autoZero"/>
        <c:crossBetween val="between"/>
        <c:majorUnit val="10"/>
        <c:minorUnit val="5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b"/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>
              <a:solidFill>
                <a:sysClr val="windowText" lastClr="000000"/>
              </a:solidFill>
              <a:latin typeface="Mulish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1771306" y="420743"/>
      <a:ext cx="8822531" cy="4452938"/>
    </a:xfrm>
    <a:prstGeom prst="rect">
      <a:avLst/>
    </a:prstGeom>
    <a:solidFill>
      <a:srgbClr val="FFFFFF"/>
    </a:solidFill>
    <a:ln>
      <a:solidFill>
        <a:sysClr val="windowText" lastClr="000000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Mulish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'P2'!$B$77</c:f>
              <c:strCache>
                <c:ptCount val="1"/>
                <c:pt idx="0">
                  <c:v>Без TU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'P2'!$A$78:$A$95</c:f>
              <c:strCache>
                <c:ptCount val="18"/>
                <c:pt idx="0">
                  <c:v> Новокузнецк</c:v>
                </c:pt>
                <c:pt idx="1">
                  <c:v> Искитим</c:v>
                </c:pt>
                <c:pt idx="2">
                  <c:v> Мошково</c:v>
                </c:pt>
                <c:pt idx="3">
                  <c:v> Юрга</c:v>
                </c:pt>
                <c:pt idx="4">
                  <c:v> Кемерово</c:v>
                </c:pt>
                <c:pt idx="5">
                  <c:v> АМС Красноярск </c:v>
                </c:pt>
                <c:pt idx="6">
                  <c:v> Огурцово</c:v>
                </c:pt>
                <c:pt idx="7">
                  <c:v> Барнаул</c:v>
                </c:pt>
                <c:pt idx="8">
                  <c:v> Обская ГМО</c:v>
                </c:pt>
                <c:pt idx="9">
                  <c:v> Красноярск оп</c:v>
                </c:pt>
                <c:pt idx="10">
                  <c:v> Коченево</c:v>
                </c:pt>
                <c:pt idx="11">
                  <c:v> Омск</c:v>
                </c:pt>
                <c:pt idx="12">
                  <c:v> Томск</c:v>
                </c:pt>
                <c:pt idx="13">
                  <c:v> Абакан</c:v>
                </c:pt>
                <c:pt idx="14">
                  <c:v> Колывань</c:v>
                </c:pt>
                <c:pt idx="15">
                  <c:v> Планетарий</c:v>
                </c:pt>
                <c:pt idx="16">
                  <c:v> Учебная</c:v>
                </c:pt>
                <c:pt idx="17">
                  <c:v>АМС На Советской</c:v>
                </c:pt>
              </c:strCache>
            </c:strRef>
          </c:cat>
          <c:val>
            <c:numRef>
              <c:f>'P2'!$B$78:$B$95</c:f>
              <c:numCache>
                <c:formatCode>0</c:formatCode>
                <c:ptCount val="18"/>
                <c:pt idx="0">
                  <c:v>44.509803921568633</c:v>
                </c:pt>
                <c:pt idx="1">
                  <c:v>57.058823529411768</c:v>
                </c:pt>
                <c:pt idx="2">
                  <c:v>46.666666666666664</c:v>
                </c:pt>
                <c:pt idx="3">
                  <c:v>52.156862745098046</c:v>
                </c:pt>
                <c:pt idx="4">
                  <c:v>58.235294117647065</c:v>
                </c:pt>
                <c:pt idx="5">
                  <c:v>59.357674104124413</c:v>
                </c:pt>
                <c:pt idx="6">
                  <c:v>66.930358350236631</c:v>
                </c:pt>
                <c:pt idx="7">
                  <c:v>60.196078431372548</c:v>
                </c:pt>
                <c:pt idx="8">
                  <c:v>65.882352941176464</c:v>
                </c:pt>
                <c:pt idx="9">
                  <c:v>64.996619337390143</c:v>
                </c:pt>
                <c:pt idx="10">
                  <c:v>56.274509803921568</c:v>
                </c:pt>
                <c:pt idx="11">
                  <c:v>64.117647058823536</c:v>
                </c:pt>
                <c:pt idx="12">
                  <c:v>65.098039215686285</c:v>
                </c:pt>
                <c:pt idx="13">
                  <c:v>54.740740740740748</c:v>
                </c:pt>
                <c:pt idx="14">
                  <c:v>65.936443542934413</c:v>
                </c:pt>
                <c:pt idx="15">
                  <c:v>67.442823872844144</c:v>
                </c:pt>
                <c:pt idx="16">
                  <c:v>71.17647058823529</c:v>
                </c:pt>
                <c:pt idx="17">
                  <c:v>73.137254901960787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61-4B39-9786-BB3DCE3AC9D3}"/>
            </c:ext>
          </c:extLst>
        </c:ser>
        <c:ser>
          <c:idx val="1"/>
          <c:order val="1"/>
          <c:tx>
            <c:strRef>
              <c:f>'P2'!$E$77</c:f>
              <c:strCache>
                <c:ptCount val="1"/>
                <c:pt idx="0">
                  <c:v>С использованием TU</c:v>
                </c:pt>
              </c:strCache>
            </c:strRef>
          </c:tx>
          <c:spPr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'P2'!$A$78:$A$95</c:f>
              <c:strCache>
                <c:ptCount val="18"/>
                <c:pt idx="0">
                  <c:v> Новокузнецк</c:v>
                </c:pt>
                <c:pt idx="1">
                  <c:v> Искитим</c:v>
                </c:pt>
                <c:pt idx="2">
                  <c:v> Мошково</c:v>
                </c:pt>
                <c:pt idx="3">
                  <c:v> Юрга</c:v>
                </c:pt>
                <c:pt idx="4">
                  <c:v> Кемерово</c:v>
                </c:pt>
                <c:pt idx="5">
                  <c:v> АМС Красноярск </c:v>
                </c:pt>
                <c:pt idx="6">
                  <c:v> Огурцово</c:v>
                </c:pt>
                <c:pt idx="7">
                  <c:v> Барнаул</c:v>
                </c:pt>
                <c:pt idx="8">
                  <c:v> Обская ГМО</c:v>
                </c:pt>
                <c:pt idx="9">
                  <c:v> Красноярск оп</c:v>
                </c:pt>
                <c:pt idx="10">
                  <c:v> Коченево</c:v>
                </c:pt>
                <c:pt idx="11">
                  <c:v> Омск</c:v>
                </c:pt>
                <c:pt idx="12">
                  <c:v> Томск</c:v>
                </c:pt>
                <c:pt idx="13">
                  <c:v> Абакан</c:v>
                </c:pt>
                <c:pt idx="14">
                  <c:v> Колывань</c:v>
                </c:pt>
                <c:pt idx="15">
                  <c:v> Планетарий</c:v>
                </c:pt>
                <c:pt idx="16">
                  <c:v> Учебная</c:v>
                </c:pt>
                <c:pt idx="17">
                  <c:v>АМС На Советской</c:v>
                </c:pt>
              </c:strCache>
            </c:strRef>
          </c:cat>
          <c:val>
            <c:numRef>
              <c:f>'P2'!$E$78:$E$95</c:f>
              <c:numCache>
                <c:formatCode>0</c:formatCode>
                <c:ptCount val="18"/>
                <c:pt idx="0">
                  <c:v>51.764705882352935</c:v>
                </c:pt>
                <c:pt idx="1">
                  <c:v>57.647058823529413</c:v>
                </c:pt>
                <c:pt idx="2">
                  <c:v>58.666666666666679</c:v>
                </c:pt>
                <c:pt idx="3">
                  <c:v>59.803921568627452</c:v>
                </c:pt>
                <c:pt idx="4">
                  <c:v>60.196078431372548</c:v>
                </c:pt>
                <c:pt idx="5">
                  <c:v>60.337583309185739</c:v>
                </c:pt>
                <c:pt idx="6">
                  <c:v>64.002704530087897</c:v>
                </c:pt>
                <c:pt idx="7">
                  <c:v>66.666666666666657</c:v>
                </c:pt>
                <c:pt idx="8">
                  <c:v>67.843137254901976</c:v>
                </c:pt>
                <c:pt idx="9">
                  <c:v>67.924273157538877</c:v>
                </c:pt>
                <c:pt idx="10">
                  <c:v>68.431372549019613</c:v>
                </c:pt>
                <c:pt idx="11">
                  <c:v>68.82352941176471</c:v>
                </c:pt>
                <c:pt idx="12">
                  <c:v>69.019607843137265</c:v>
                </c:pt>
                <c:pt idx="13">
                  <c:v>69.135802469135797</c:v>
                </c:pt>
                <c:pt idx="14">
                  <c:v>69.465855307640282</c:v>
                </c:pt>
                <c:pt idx="15">
                  <c:v>70.346920377346322</c:v>
                </c:pt>
                <c:pt idx="16">
                  <c:v>70.980392156862749</c:v>
                </c:pt>
                <c:pt idx="17">
                  <c:v>71.806722689075627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61-4B39-9786-BB3DCE3AC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123840"/>
        <c:axId val="189109280"/>
      </c:barChart>
      <c:catAx>
        <c:axId val="1891238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>
                    <a:solidFill>
                      <a:sysClr val="windowText" lastClr="000000"/>
                    </a:solidFill>
                    <a:latin typeface="Mulish"/>
                    <a:ea typeface="+mn-ea"/>
                    <a:cs typeface="+mn-cs"/>
                  </a:defRPr>
                </a:pPr>
                <a:r>
                  <a:rPr lang="ru-RU"/>
                  <a:t>Метеостанция</a:t>
                </a:r>
              </a:p>
            </c:rich>
          </c:tx>
          <c:overlay val="0"/>
          <c:spPr>
            <a:prstGeom prst="rect">
              <a:avLst/>
            </a:prstGeom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>
                <a:solidFill>
                  <a:sysClr val="windowText" lastClr="000000"/>
                </a:solidFill>
                <a:latin typeface="Mulish"/>
                <a:ea typeface="+mn-ea"/>
                <a:cs typeface="+mn-cs"/>
              </a:defRPr>
            </a:pPr>
            <a:endParaRPr lang="ru-RU"/>
          </a:p>
        </c:txPr>
        <c:crossAx val="189109280"/>
        <c:crosses val="autoZero"/>
        <c:auto val="1"/>
        <c:lblAlgn val="ctr"/>
        <c:lblOffset val="100"/>
        <c:noMultiLvlLbl val="0"/>
      </c:catAx>
      <c:valAx>
        <c:axId val="189109280"/>
        <c:scaling>
          <c:orientation val="minMax"/>
          <c:max val="75"/>
          <c:min val="0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>
                    <a:solidFill>
                      <a:sysClr val="windowText" lastClr="000000"/>
                    </a:solidFill>
                    <a:latin typeface="Mulish"/>
                    <a:ea typeface="+mn-ea"/>
                    <a:cs typeface="+mn-cs"/>
                  </a:defRPr>
                </a:pPr>
                <a:r>
                  <a:rPr lang="ru-RU"/>
                  <a:t>Оправдываемость, %</a:t>
                </a:r>
              </a:p>
            </c:rich>
          </c:tx>
          <c:overlay val="0"/>
          <c:spPr>
            <a:prstGeom prst="rect">
              <a:avLst/>
            </a:prstGeom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>
                <a:solidFill>
                  <a:sysClr val="windowText" lastClr="000000"/>
                </a:solidFill>
                <a:latin typeface="Mulish"/>
                <a:ea typeface="+mn-ea"/>
                <a:cs typeface="+mn-cs"/>
              </a:defRPr>
            </a:pPr>
            <a:endParaRPr lang="ru-RU"/>
          </a:p>
        </c:txPr>
        <c:crossAx val="189123840"/>
        <c:crosses val="autoZero"/>
        <c:crossBetween val="between"/>
        <c:minorUnit val="5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b"/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0" i="0" u="none" strike="noStrike">
              <a:solidFill>
                <a:sysClr val="windowText" lastClr="000000"/>
              </a:solidFill>
              <a:latin typeface="Mulish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1995485" y="962395"/>
      <a:ext cx="8201026" cy="4400550"/>
    </a:xfrm>
    <a:prstGeom prst="rect">
      <a:avLst/>
    </a:prstGeom>
    <a:solidFill>
      <a:srgbClr val="FFFFFF"/>
    </a:solidFill>
    <a:ln>
      <a:solidFill>
        <a:sysClr val="windowText" lastClr="000000"/>
      </a:solidFill>
    </a:ln>
    <a:effectLst/>
  </c:spPr>
  <c:txPr>
    <a:bodyPr/>
    <a:lstStyle/>
    <a:p>
      <a:pPr>
        <a:defRPr lang="en-US" sz="1000" b="0" i="0" u="none" strike="noStrike">
          <a:solidFill>
            <a:sysClr val="windowText" lastClr="000000"/>
          </a:solidFill>
          <a:latin typeface="Mulish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HIT all (00 UTC)</a:t>
            </a:r>
            <a:endParaRPr lang="ru-RU"/>
          </a:p>
        </c:rich>
      </c:tx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Лист1!$B$4</c:f>
              <c:strCache>
                <c:ptCount val="1"/>
                <c:pt idx="0">
                  <c:v>HIT[LHN]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(Лист1!$B$10,Лист1!$B$19,Лист1!$B$28)</c:f>
              <c:numCache>
                <c:formatCode>General</c:formatCode>
                <c:ptCount val="3"/>
                <c:pt idx="0">
                  <c:v>0.62</c:v>
                </c:pt>
                <c:pt idx="1">
                  <c:v>0.75</c:v>
                </c:pt>
                <c:pt idx="2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E-470D-B24D-B982B0E95041}"/>
            </c:ext>
          </c:extLst>
        </c:ser>
        <c:ser>
          <c:idx val="1"/>
          <c:order val="1"/>
          <c:tx>
            <c:strRef>
              <c:f>Лист1!$C$4</c:f>
              <c:strCache>
                <c:ptCount val="1"/>
                <c:pt idx="0">
                  <c:v>HIT[noLHN]</c:v>
                </c:pt>
              </c:strCache>
            </c:strRef>
          </c:tx>
          <c:spPr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(Лист1!$C$10,Лист1!$C$19,Лист1!$C$28)</c:f>
              <c:numCache>
                <c:formatCode>General</c:formatCode>
                <c:ptCount val="3"/>
                <c:pt idx="0">
                  <c:v>0.61</c:v>
                </c:pt>
                <c:pt idx="1">
                  <c:v>0.73</c:v>
                </c:pt>
                <c:pt idx="2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EE-470D-B24D-B982B0E95041}"/>
            </c:ext>
          </c:extLst>
        </c:ser>
        <c:ser>
          <c:idx val="2"/>
          <c:order val="2"/>
          <c:tx>
            <c:strRef>
              <c:f>Лист1!$D$4</c:f>
              <c:strCache>
                <c:ptCount val="1"/>
                <c:pt idx="0">
                  <c:v>HIT[Cold]</c:v>
                </c:pt>
              </c:strCache>
            </c:strRef>
          </c:tx>
          <c:spPr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(Лист1!$D$10,Лист1!$D$19,Лист1!$D$28)</c:f>
              <c:numCache>
                <c:formatCode>General</c:formatCode>
                <c:ptCount val="3"/>
                <c:pt idx="0">
                  <c:v>0.54</c:v>
                </c:pt>
                <c:pt idx="1">
                  <c:v>0.68</c:v>
                </c:pt>
                <c:pt idx="2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EE-470D-B24D-B982B0E95041}"/>
            </c:ext>
          </c:extLst>
        </c:ser>
        <c:ser>
          <c:idx val="3"/>
          <c:order val="3"/>
          <c:tx>
            <c:strRef>
              <c:f>Лист1!$E$4</c:f>
              <c:strCache>
                <c:ptCount val="1"/>
                <c:pt idx="0">
                  <c:v>HIT[066]</c:v>
                </c:pt>
              </c:strCache>
            </c:strRef>
          </c:tx>
          <c:spPr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(Лист1!$E$10,Лист1!$E$19,Лист1!$E$28)</c:f>
              <c:numCache>
                <c:formatCode>General</c:formatCode>
                <c:ptCount val="3"/>
                <c:pt idx="0">
                  <c:v>0.77</c:v>
                </c:pt>
                <c:pt idx="1">
                  <c:v>0.83</c:v>
                </c:pt>
                <c:pt idx="2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EE-470D-B24D-B982B0E950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0727472"/>
        <c:axId val="440737040"/>
      </c:barChart>
      <c:catAx>
        <c:axId val="44072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440737040"/>
        <c:crosses val="autoZero"/>
        <c:auto val="1"/>
        <c:lblAlgn val="ctr"/>
        <c:lblOffset val="100"/>
        <c:noMultiLvlLbl val="0"/>
      </c:catAx>
      <c:valAx>
        <c:axId val="440737040"/>
        <c:scaling>
          <c:orientation val="minMax"/>
          <c:max val="1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440727472"/>
        <c:crosses val="autoZero"/>
        <c:crossBetween val="between"/>
        <c:majorUnit val="0.2"/>
        <c:minorUnit val="0.1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b"/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1072332" y="1978891"/>
      <a:ext cx="4572000" cy="2743200"/>
    </a:xfrm>
    <a:prstGeom prst="rect">
      <a:avLst/>
    </a:prstGeom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FAR all (00 UTC)</a:t>
            </a:r>
            <a:endParaRPr lang="ru-RU"/>
          </a:p>
        </c:rich>
      </c:tx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Лист1!$H$4</c:f>
              <c:strCache>
                <c:ptCount val="1"/>
                <c:pt idx="0">
                  <c:v>FAR[LHN]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  <a:beve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(Лист1!$H$10,Лист1!$H$19,Лист1!$H$28)</c:f>
              <c:numCache>
                <c:formatCode>General</c:formatCode>
                <c:ptCount val="3"/>
                <c:pt idx="0">
                  <c:v>0.2</c:v>
                </c:pt>
                <c:pt idx="1">
                  <c:v>0.22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12-4025-B380-8E464BBAB41D}"/>
            </c:ext>
          </c:extLst>
        </c:ser>
        <c:ser>
          <c:idx val="1"/>
          <c:order val="1"/>
          <c:tx>
            <c:strRef>
              <c:f>Лист1!$I$4</c:f>
              <c:strCache>
                <c:ptCount val="1"/>
                <c:pt idx="0">
                  <c:v>FAR[noLHN]</c:v>
                </c:pt>
              </c:strCache>
            </c:strRef>
          </c:tx>
          <c:spPr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(Лист1!$I$10,Лист1!$I$19,Лист1!$I$28)</c:f>
              <c:numCache>
                <c:formatCode>General</c:formatCode>
                <c:ptCount val="3"/>
                <c:pt idx="0">
                  <c:v>0.21</c:v>
                </c:pt>
                <c:pt idx="1">
                  <c:v>0.22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12-4025-B380-8E464BBAB41D}"/>
            </c:ext>
          </c:extLst>
        </c:ser>
        <c:ser>
          <c:idx val="2"/>
          <c:order val="2"/>
          <c:tx>
            <c:strRef>
              <c:f>Лист1!$J$4</c:f>
              <c:strCache>
                <c:ptCount val="1"/>
                <c:pt idx="0">
                  <c:v>FAR[Cold]</c:v>
                </c:pt>
              </c:strCache>
            </c:strRef>
          </c:tx>
          <c:spPr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(Лист1!$J$10,Лист1!$J$19,Лист1!$J$28)</c:f>
              <c:numCache>
                <c:formatCode>General</c:formatCode>
                <c:ptCount val="3"/>
                <c:pt idx="0">
                  <c:v>0.17</c:v>
                </c:pt>
                <c:pt idx="1">
                  <c:v>0.19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12-4025-B380-8E464BBAB41D}"/>
            </c:ext>
          </c:extLst>
        </c:ser>
        <c:ser>
          <c:idx val="3"/>
          <c:order val="3"/>
          <c:tx>
            <c:strRef>
              <c:f>Лист1!$K$4</c:f>
              <c:strCache>
                <c:ptCount val="1"/>
                <c:pt idx="0">
                  <c:v>FAR[066]</c:v>
                </c:pt>
              </c:strCache>
            </c:strRef>
          </c:tx>
          <c:spPr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(Лист1!$A$3,Лист1!$A$12,Лист1!$A$21)</c:f>
              <c:strCache>
                <c:ptCount val="3"/>
                <c:pt idx="0">
                  <c:v>tot_prec</c:v>
                </c:pt>
                <c:pt idx="1">
                  <c:v>tot_prec_10km</c:v>
                </c:pt>
                <c:pt idx="2">
                  <c:v>tot_prec_50km</c:v>
                </c:pt>
              </c:strCache>
            </c:strRef>
          </c:cat>
          <c:val>
            <c:numRef>
              <c:f>(Лист1!$K$10,Лист1!$K$19,Лист1!$K$28)</c:f>
              <c:numCache>
                <c:formatCode>General</c:formatCode>
                <c:ptCount val="3"/>
                <c:pt idx="0">
                  <c:v>0.25</c:v>
                </c:pt>
                <c:pt idx="1">
                  <c:v>0.31</c:v>
                </c:pt>
                <c:pt idx="2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12-4025-B380-8E464BBAB4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0727472"/>
        <c:axId val="440737040"/>
      </c:barChart>
      <c:catAx>
        <c:axId val="44072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440737040"/>
        <c:crosses val="autoZero"/>
        <c:auto val="1"/>
        <c:lblAlgn val="ctr"/>
        <c:lblOffset val="100"/>
        <c:noMultiLvlLbl val="0"/>
      </c:catAx>
      <c:valAx>
        <c:axId val="440737040"/>
        <c:scaling>
          <c:orientation val="minMax"/>
          <c:max val="1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440727472"/>
        <c:crosses val="autoZero"/>
        <c:crossBetween val="between"/>
        <c:majorUnit val="0.2"/>
        <c:minorUnit val="0.1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b"/>
      <c:overlay val="0"/>
      <c:spPr>
        <a:prstGeom prst="rect">
          <a:avLst/>
        </a:prstGeom>
        <a:noFill/>
        <a:ln>
          <a:noFill/>
          <a:round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7162799" y="1978891"/>
      <a:ext cx="4572000" cy="2743200"/>
    </a:xfrm>
    <a:prstGeom prst="rect">
      <a:avLst/>
    </a:prstGeom>
    <a:solidFill>
      <a:schemeClr val="bg1"/>
    </a:solidFill>
    <a:ln w="9525" cap="flat" cmpd="sng" algn="ctr">
      <a:solidFill>
        <a:srgbClr val="002060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На Советской</a:t>
            </a:r>
          </a:p>
        </c:rich>
      </c:tx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RMSE!$B$11</c:f>
              <c:strCache>
                <c:ptCount val="1"/>
                <c:pt idx="0">
                  <c:v>Без параметризации</c:v>
                </c:pt>
              </c:strCache>
            </c:strRef>
          </c:tx>
          <c:spPr>
            <a:prstGeom prst="rect">
              <a:avLst/>
            </a:prstGeom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RMSE!$C$1:$S$1</c:f>
              <c:numCache>
                <c:formatCode>General</c:formatCode>
                <c:ptCount val="17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</c:numCache>
            </c:numRef>
          </c:cat>
          <c:val>
            <c:numRef>
              <c:f>RMSE!$C$11:$S$11</c:f>
              <c:numCache>
                <c:formatCode>General</c:formatCode>
                <c:ptCount val="17"/>
                <c:pt idx="0">
                  <c:v>2.7260315779920798</c:v>
                </c:pt>
                <c:pt idx="1">
                  <c:v>2.4608673377986929</c:v>
                </c:pt>
                <c:pt idx="2">
                  <c:v>1.56882104446745</c:v>
                </c:pt>
                <c:pt idx="3">
                  <c:v>1.508463058200423</c:v>
                </c:pt>
                <c:pt idx="4">
                  <c:v>1.762714594404982</c:v>
                </c:pt>
                <c:pt idx="5">
                  <c:v>1.68250015761922</c:v>
                </c:pt>
                <c:pt idx="6">
                  <c:v>1.951692252637272</c:v>
                </c:pt>
                <c:pt idx="7">
                  <c:v>2.0970698548826472</c:v>
                </c:pt>
                <c:pt idx="8">
                  <c:v>1.790178508591846</c:v>
                </c:pt>
                <c:pt idx="9">
                  <c:v>2.0651720157096132</c:v>
                </c:pt>
                <c:pt idx="10">
                  <c:v>1.835973284121964</c:v>
                </c:pt>
                <c:pt idx="11">
                  <c:v>1.9067531509507489</c:v>
                </c:pt>
                <c:pt idx="12">
                  <c:v>1.7182824677891819</c:v>
                </c:pt>
                <c:pt idx="13">
                  <c:v>1.8114488819984089</c:v>
                </c:pt>
                <c:pt idx="14">
                  <c:v>2.347389842880133</c:v>
                </c:pt>
                <c:pt idx="15">
                  <c:v>2.9297653349868402</c:v>
                </c:pt>
                <c:pt idx="16">
                  <c:v>3.1897915177717091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3D-4937-B3D4-A1C5D348B0E3}"/>
            </c:ext>
          </c:extLst>
        </c:ser>
        <c:ser>
          <c:idx val="1"/>
          <c:order val="1"/>
          <c:tx>
            <c:strRef>
              <c:f>RMSE!$B$12</c:f>
              <c:strCache>
                <c:ptCount val="1"/>
                <c:pt idx="0">
                  <c:v>ЛКЗ</c:v>
                </c:pt>
              </c:strCache>
            </c:strRef>
          </c:tx>
          <c:spPr>
            <a:prstGeom prst="rect">
              <a:avLst/>
            </a:prstGeom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RMSE!$C$1:$S$1</c:f>
              <c:numCache>
                <c:formatCode>General</c:formatCode>
                <c:ptCount val="17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</c:numCache>
            </c:numRef>
          </c:cat>
          <c:val>
            <c:numRef>
              <c:f>RMSE!$C$12:$S$12</c:f>
              <c:numCache>
                <c:formatCode>General</c:formatCode>
                <c:ptCount val="17"/>
                <c:pt idx="0">
                  <c:v>2.7312018641940061</c:v>
                </c:pt>
                <c:pt idx="1">
                  <c:v>1.1788447765415091</c:v>
                </c:pt>
                <c:pt idx="2">
                  <c:v>1.0713605903691019</c:v>
                </c:pt>
                <c:pt idx="3">
                  <c:v>1.3748840865274501</c:v>
                </c:pt>
                <c:pt idx="4">
                  <c:v>1.460063745571232</c:v>
                </c:pt>
                <c:pt idx="5">
                  <c:v>1.168122626725834</c:v>
                </c:pt>
                <c:pt idx="6">
                  <c:v>1.3754641755818171</c:v>
                </c:pt>
                <c:pt idx="7">
                  <c:v>1.34957043051732</c:v>
                </c:pt>
                <c:pt idx="8">
                  <c:v>1.361896581262686</c:v>
                </c:pt>
                <c:pt idx="9">
                  <c:v>1.7841141007341541</c:v>
                </c:pt>
                <c:pt idx="10">
                  <c:v>1.533148707506875</c:v>
                </c:pt>
                <c:pt idx="11">
                  <c:v>1.7368930854910101</c:v>
                </c:pt>
                <c:pt idx="12">
                  <c:v>1.66961087289011</c:v>
                </c:pt>
                <c:pt idx="13">
                  <c:v>1.5336248381305839</c:v>
                </c:pt>
                <c:pt idx="14">
                  <c:v>1.9291370896272859</c:v>
                </c:pt>
                <c:pt idx="15">
                  <c:v>2.496187779094047</c:v>
                </c:pt>
                <c:pt idx="16">
                  <c:v>2.4581922639778488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3D-4937-B3D4-A1C5D348B0E3}"/>
            </c:ext>
          </c:extLst>
        </c:ser>
        <c:ser>
          <c:idx val="2"/>
          <c:order val="2"/>
          <c:tx>
            <c:strRef>
              <c:f>RMSE!$B$13</c:f>
              <c:strCache>
                <c:ptCount val="1"/>
                <c:pt idx="0">
                  <c:v>LCZ 2 * AHF</c:v>
                </c:pt>
              </c:strCache>
            </c:strRef>
          </c:tx>
          <c:spPr>
            <a:prstGeom prst="rect">
              <a:avLst/>
            </a:prstGeom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prstGeom prst="rect">
                <a:avLst/>
              </a:prstGeom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RMSE!$C$1:$S$1</c:f>
              <c:numCache>
                <c:formatCode>General</c:formatCode>
                <c:ptCount val="17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</c:numCache>
            </c:numRef>
          </c:cat>
          <c:val>
            <c:numRef>
              <c:f>RMSE!$C$13:$S$13</c:f>
              <c:numCache>
                <c:formatCode>General</c:formatCode>
                <c:ptCount val="17"/>
                <c:pt idx="0">
                  <c:v>2.7312018641940061</c:v>
                </c:pt>
                <c:pt idx="1">
                  <c:v>1.2662872656728941</c:v>
                </c:pt>
                <c:pt idx="2">
                  <c:v>1.1527950014755539</c:v>
                </c:pt>
                <c:pt idx="3">
                  <c:v>1.487471258417854</c:v>
                </c:pt>
                <c:pt idx="4">
                  <c:v>1.686150815306942</c:v>
                </c:pt>
                <c:pt idx="5">
                  <c:v>1.38597118479451</c:v>
                </c:pt>
                <c:pt idx="6">
                  <c:v>1.512231876754123</c:v>
                </c:pt>
                <c:pt idx="7">
                  <c:v>1.440366918654628</c:v>
                </c:pt>
                <c:pt idx="8">
                  <c:v>1.492413742387231</c:v>
                </c:pt>
                <c:pt idx="9">
                  <c:v>1.9710154975987551</c:v>
                </c:pt>
                <c:pt idx="10">
                  <c:v>1.590122686102821</c:v>
                </c:pt>
                <c:pt idx="11">
                  <c:v>1.7622981173537891</c:v>
                </c:pt>
                <c:pt idx="12">
                  <c:v>1.782280756895001</c:v>
                </c:pt>
                <c:pt idx="13">
                  <c:v>1.6352825756892511</c:v>
                </c:pt>
                <c:pt idx="14">
                  <c:v>1.9744274761072009</c:v>
                </c:pt>
                <c:pt idx="15">
                  <c:v>2.4855078835843498</c:v>
                </c:pt>
                <c:pt idx="16">
                  <c:v>2.4571514283250879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3D-4937-B3D4-A1C5D348B0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9621408"/>
        <c:axId val="1399621824"/>
      </c:lineChart>
      <c:catAx>
        <c:axId val="139962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1399621824"/>
        <c:crosses val="autoZero"/>
        <c:auto val="1"/>
        <c:lblAlgn val="ctr"/>
        <c:lblOffset val="100"/>
        <c:noMultiLvlLbl val="0"/>
      </c:catAx>
      <c:valAx>
        <c:axId val="1399621824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1399621408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b"/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6174743" y="801094"/>
      <a:ext cx="4572000" cy="2743200"/>
    </a:xfrm>
    <a:prstGeom prst="rect">
      <a:avLst/>
    </a:prstGeom>
    <a:solidFill>
      <a:srgbClr val="FBFBFB"/>
    </a:solidFill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Учебная</a:t>
            </a:r>
          </a:p>
        </c:rich>
      </c:tx>
      <c:overlay val="0"/>
      <c:spPr>
        <a:prstGeom prst="rect">
          <a:avLst/>
        </a:prstGeom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RMSE!$B$5</c:f>
              <c:strCache>
                <c:ptCount val="1"/>
                <c:pt idx="0">
                  <c:v>no TU</c:v>
                </c:pt>
              </c:strCache>
            </c:strRef>
          </c:tx>
          <c:spPr>
            <a:prstGeom prst="rect">
              <a:avLst/>
            </a:prstGeom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RMSE!$C$1:$S$1</c:f>
              <c:numCache>
                <c:formatCode>General</c:formatCode>
                <c:ptCount val="17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</c:numCache>
            </c:numRef>
          </c:cat>
          <c:val>
            <c:numRef>
              <c:f>RMSE!$C$5:$S$5</c:f>
              <c:numCache>
                <c:formatCode>General</c:formatCode>
                <c:ptCount val="17"/>
                <c:pt idx="0">
                  <c:v>2.0853321865070549</c:v>
                </c:pt>
                <c:pt idx="1">
                  <c:v>1.976373010893774</c:v>
                </c:pt>
                <c:pt idx="2">
                  <c:v>1.550563148673096</c:v>
                </c:pt>
                <c:pt idx="3">
                  <c:v>1.43201367355526</c:v>
                </c:pt>
                <c:pt idx="4">
                  <c:v>1.5289332831639519</c:v>
                </c:pt>
                <c:pt idx="5">
                  <c:v>1.475030253092138</c:v>
                </c:pt>
                <c:pt idx="6">
                  <c:v>1.653188864896898</c:v>
                </c:pt>
                <c:pt idx="7">
                  <c:v>1.5208288367191189</c:v>
                </c:pt>
                <c:pt idx="8">
                  <c:v>1.677836773518836</c:v>
                </c:pt>
                <c:pt idx="9">
                  <c:v>2.141169017021483</c:v>
                </c:pt>
                <c:pt idx="10">
                  <c:v>2.1490786080228022</c:v>
                </c:pt>
                <c:pt idx="11">
                  <c:v>2.1260826080643311</c:v>
                </c:pt>
                <c:pt idx="12">
                  <c:v>1.906788358436083</c:v>
                </c:pt>
                <c:pt idx="13">
                  <c:v>1.947180665603403</c:v>
                </c:pt>
                <c:pt idx="14">
                  <c:v>2.23650911506313</c:v>
                </c:pt>
                <c:pt idx="15">
                  <c:v>2.6125363645326409</c:v>
                </c:pt>
                <c:pt idx="16">
                  <c:v>2.7453101755628131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B7-42AE-9D17-B5B47E6675FF}"/>
            </c:ext>
          </c:extLst>
        </c:ser>
        <c:ser>
          <c:idx val="1"/>
          <c:order val="1"/>
          <c:tx>
            <c:strRef>
              <c:f>RMSE!$B$6</c:f>
              <c:strCache>
                <c:ptCount val="1"/>
                <c:pt idx="0">
                  <c:v>LCZ</c:v>
                </c:pt>
              </c:strCache>
            </c:strRef>
          </c:tx>
          <c:spPr>
            <a:prstGeom prst="rect">
              <a:avLst/>
            </a:prstGeom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RMSE!$C$1:$S$1</c:f>
              <c:numCache>
                <c:formatCode>General</c:formatCode>
                <c:ptCount val="17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</c:numCache>
            </c:numRef>
          </c:cat>
          <c:val>
            <c:numRef>
              <c:f>RMSE!$C$6:$S$6</c:f>
              <c:numCache>
                <c:formatCode>General</c:formatCode>
                <c:ptCount val="17"/>
                <c:pt idx="0">
                  <c:v>2.0896875121576231</c:v>
                </c:pt>
                <c:pt idx="1">
                  <c:v>1.101444452256485</c:v>
                </c:pt>
                <c:pt idx="2">
                  <c:v>1.2499770480534389</c:v>
                </c:pt>
                <c:pt idx="3">
                  <c:v>1.435525575040421</c:v>
                </c:pt>
                <c:pt idx="4">
                  <c:v>1.6387346526388229</c:v>
                </c:pt>
                <c:pt idx="5">
                  <c:v>1.4229491350155929</c:v>
                </c:pt>
                <c:pt idx="6">
                  <c:v>1.661771086958012</c:v>
                </c:pt>
                <c:pt idx="7">
                  <c:v>1.714628441269763</c:v>
                </c:pt>
                <c:pt idx="8">
                  <c:v>1.8328714812645339</c:v>
                </c:pt>
                <c:pt idx="9">
                  <c:v>2.3122127085137758</c:v>
                </c:pt>
                <c:pt idx="10">
                  <c:v>1.9310699236004389</c:v>
                </c:pt>
                <c:pt idx="11">
                  <c:v>1.825143282638789</c:v>
                </c:pt>
                <c:pt idx="12">
                  <c:v>2.134197958170065</c:v>
                </c:pt>
                <c:pt idx="13">
                  <c:v>2.1795984168189162</c:v>
                </c:pt>
                <c:pt idx="14">
                  <c:v>2.339934412379522</c:v>
                </c:pt>
                <c:pt idx="15">
                  <c:v>2.516360798034484</c:v>
                </c:pt>
                <c:pt idx="16">
                  <c:v>2.7858209722943301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B7-42AE-9D17-B5B47E6675FF}"/>
            </c:ext>
          </c:extLst>
        </c:ser>
        <c:ser>
          <c:idx val="2"/>
          <c:order val="2"/>
          <c:tx>
            <c:strRef>
              <c:f>RMSE!$B$7</c:f>
              <c:strCache>
                <c:ptCount val="1"/>
                <c:pt idx="0">
                  <c:v>LCZ 2 * AHF</c:v>
                </c:pt>
              </c:strCache>
            </c:strRef>
          </c:tx>
          <c:spPr>
            <a:prstGeom prst="rect">
              <a:avLst/>
            </a:prstGeom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prstGeom prst="rect">
                <a:avLst/>
              </a:prstGeom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RMSE!$C$1:$S$1</c:f>
              <c:numCache>
                <c:formatCode>General</c:formatCode>
                <c:ptCount val="17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</c:numCache>
            </c:numRef>
          </c:cat>
          <c:val>
            <c:numRef>
              <c:f>RMSE!$C$7:$S$7</c:f>
              <c:numCache>
                <c:formatCode>General</c:formatCode>
                <c:ptCount val="17"/>
                <c:pt idx="0">
                  <c:v>2.0895977094279821</c:v>
                </c:pt>
                <c:pt idx="1">
                  <c:v>1.2824424310927871</c:v>
                </c:pt>
                <c:pt idx="2">
                  <c:v>1.2046412671553</c:v>
                </c:pt>
                <c:pt idx="3">
                  <c:v>1.491947648854359</c:v>
                </c:pt>
                <c:pt idx="4">
                  <c:v>1.7765213795281021</c:v>
                </c:pt>
                <c:pt idx="5">
                  <c:v>1.5120518759071371</c:v>
                </c:pt>
                <c:pt idx="6">
                  <c:v>1.7346107515527669</c:v>
                </c:pt>
                <c:pt idx="7">
                  <c:v>1.7783660657464471</c:v>
                </c:pt>
                <c:pt idx="8">
                  <c:v>1.996925347055716</c:v>
                </c:pt>
                <c:pt idx="9">
                  <c:v>2.5312378602675478</c:v>
                </c:pt>
                <c:pt idx="10">
                  <c:v>1.7817100272956949</c:v>
                </c:pt>
                <c:pt idx="11">
                  <c:v>1.787217864924014</c:v>
                </c:pt>
                <c:pt idx="12">
                  <c:v>2.3181993021972862</c:v>
                </c:pt>
                <c:pt idx="13">
                  <c:v>2.3489396132892519</c:v>
                </c:pt>
                <c:pt idx="14">
                  <c:v>2.5599987302276781</c:v>
                </c:pt>
                <c:pt idx="15">
                  <c:v>2.685684250441891</c:v>
                </c:pt>
                <c:pt idx="16">
                  <c:v>3.1613168090149739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B7-42AE-9D17-B5B47E667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9621408"/>
        <c:axId val="1399621824"/>
      </c:lineChart>
      <c:catAx>
        <c:axId val="139962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1399621824"/>
        <c:crosses val="autoZero"/>
        <c:auto val="1"/>
        <c:lblAlgn val="ctr"/>
        <c:lblOffset val="100"/>
        <c:noMultiLvlLbl val="0"/>
      </c:catAx>
      <c:valAx>
        <c:axId val="1399621824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1399621408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b"/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1214438" y="801094"/>
      <a:ext cx="4572000" cy="2743200"/>
    </a:xfrm>
    <a:prstGeom prst="rect">
      <a:avLst/>
    </a:prstGeom>
    <a:solidFill>
      <a:srgbClr val="FBFBFB"/>
    </a:solidFill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06E3D2F-232F-4D06-B17E-C30923A74D41}" type="datetime1">
              <a:rPr lang="ru-RU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AD1B078-69E5-4EBA-9A22-66289F82D0C0}" type="datetime1">
              <a:rPr lang="ru-RU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CCF7614-34CB-470A-B3D5-0F0E7F2F18F8}" type="datetime1">
              <a:rPr lang="ru-RU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0077C58-08D2-4FDE-B031-762CA33D3BC8}" type="datetime1">
              <a:rPr lang="ru-RU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448799" y="6492875"/>
            <a:ext cx="2743200" cy="365125"/>
          </a:xfrm>
        </p:spPr>
        <p:txBody>
          <a:bodyPr/>
          <a:lstStyle>
            <a:lvl1pPr>
              <a:defRPr i="0">
                <a:solidFill>
                  <a:schemeClr val="tx1"/>
                </a:solidFill>
                <a:latin typeface="Mulish"/>
              </a:defRPr>
            </a:lvl1pPr>
          </a:lstStyle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D504FC-FF0C-49BD-9B44-CDF84489CD9F}" type="datetime1">
              <a:rPr lang="ru-RU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E47CC25-0DD3-4816-BECB-6AE424B911E5}" type="datetime1">
              <a:rPr lang="ru-RU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447E784-1E99-4C50-A6EF-2789A23337EF}" type="datetime1">
              <a:rPr lang="ru-RU"/>
              <a:t>14.05.2024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646FD7-824C-4AAB-8F25-DE28B5284C7E}" type="datetime1">
              <a:rPr lang="ru-RU"/>
              <a:t>14.05.2024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29B6669-DFCB-4198-947D-59331CCA2225}" type="datetime1">
              <a:rPr lang="ru-RU"/>
              <a:t>14.05.2024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91EDCA2-FAAB-4D6A-B8D2-9EA171FE3259}" type="datetime1">
              <a:rPr lang="ru-RU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76E3D83-8A74-4FE3-BDCC-1FC0E554E24B}" type="datetime1">
              <a:rPr lang="ru-RU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FFF0B2-D0D8-4646-8137-510CFD137484}" type="datetime1">
              <a:rPr lang="ru-RU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C629DC-6B40-4F05-AC9E-D84392EB26CB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50000"/>
                </a:schemeClr>
              </a:gs>
              <a:gs pos="25000">
                <a:schemeClr val="accent6">
                  <a:lumMod val="20000"/>
                  <a:lumOff val="80000"/>
                  <a:alpha val="50000"/>
                </a:schemeClr>
              </a:gs>
              <a:gs pos="50000">
                <a:schemeClr val="accent4">
                  <a:lumMod val="20000"/>
                  <a:lumOff val="80000"/>
                  <a:alpha val="50000"/>
                </a:schemeClr>
              </a:gs>
              <a:gs pos="75000">
                <a:srgbClr val="FADBC6">
                  <a:alpha val="50000"/>
                </a:srgbClr>
              </a:gs>
              <a:gs pos="100000">
                <a:srgbClr val="FEB0B0">
                  <a:alpha val="5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-1" y="2197555"/>
            <a:ext cx="12192000" cy="154937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5400" dirty="0">
                <a:solidFill>
                  <a:schemeClr val="accent1">
                    <a:lumMod val="50000"/>
                  </a:schemeClr>
                </a:solidFill>
                <a:latin typeface="Mulish Black"/>
              </a:rPr>
              <a:t>Прогностическая продукция 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Mulish Black"/>
              </a:rPr>
              <a:t>COSMO-Ru</a:t>
            </a:r>
            <a:r>
              <a:rPr lang="ru-RU" sz="5400" dirty="0">
                <a:solidFill>
                  <a:schemeClr val="accent1">
                    <a:lumMod val="50000"/>
                  </a:schemeClr>
                </a:solidFill>
                <a:latin typeface="Mulish Black"/>
              </a:rPr>
              <a:t>2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Mulish Black"/>
              </a:rPr>
              <a:t>Sib</a:t>
            </a:r>
            <a:endParaRPr sz="7200" dirty="0"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 bwMode="auto">
          <a:xfrm>
            <a:off x="812799" y="3970590"/>
            <a:ext cx="109743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 bwMode="auto">
          <a:xfrm>
            <a:off x="812798" y="4056066"/>
            <a:ext cx="5283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Mulish ExtraLight"/>
              </a:rPr>
              <a:t>Газимов Тимур Фаискабирович</a:t>
            </a:r>
            <a:br>
              <a:rPr lang="ru-RU">
                <a:solidFill>
                  <a:schemeClr val="accent1">
                    <a:lumMod val="50000"/>
                  </a:schemeClr>
                </a:solidFill>
                <a:latin typeface="Mulish ExtraLight"/>
              </a:rPr>
            </a:br>
            <a:r>
              <a:rPr lang="ru-RU" sz="1200">
                <a:solidFill>
                  <a:schemeClr val="accent1">
                    <a:lumMod val="50000"/>
                  </a:schemeClr>
                </a:solidFill>
                <a:latin typeface="Mulish ExtraLight"/>
              </a:rPr>
              <a:t>Научный сотрудник ФГБУ «СибНИГМИ»</a:t>
            </a:r>
            <a:endParaRPr lang="ru-RU">
              <a:solidFill>
                <a:schemeClr val="accent1">
                  <a:lumMod val="50000"/>
                </a:schemeClr>
              </a:solidFill>
              <a:latin typeface="Mulish ExtraLight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812799" y="6081486"/>
            <a:ext cx="438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Mulish ExtraLight"/>
              </a:rPr>
              <a:t>Май 2024 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619463" y="120128"/>
            <a:ext cx="1136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>
                <a:solidFill>
                  <a:schemeClr val="accent5">
                    <a:lumMod val="50000"/>
                  </a:schemeClr>
                </a:solidFill>
                <a:latin typeface="Mulish ExtraBold"/>
              </a:rPr>
              <a:t>Сибирский региональный научно-исследовательский гидрометеорологический институт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10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4310A2-DD07-4CC6-BA51-7379C5434F64}"/>
                  </a:ext>
                </a:extLst>
              </p:cNvPr>
              <p:cNvSpPr txBox="1"/>
              <p:nvPr/>
            </p:nvSpPr>
            <p:spPr bwMode="auto">
              <a:xfrm>
                <a:off x="298050" y="1905506"/>
                <a:ext cx="5369693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latin typeface="Mulish" pitchFamily="2" charset="-52"/>
                    <a:ea typeface="Open Sans"/>
                    <a:cs typeface="Open Sans"/>
                  </a:rPr>
                  <a:t>SDI </a:t>
                </a:r>
                <a:r>
                  <a:rPr lang="ru-RU" sz="1600" dirty="0">
                    <a:latin typeface="Mulish" pitchFamily="2" charset="-52"/>
                    <a:ea typeface="Open Sans"/>
                    <a:cs typeface="Open Sans"/>
                  </a:rPr>
                  <a:t>позволяет определить глубокий </a:t>
                </a:r>
                <a:r>
                  <a:rPr lang="ru-RU" sz="1600" dirty="0" err="1">
                    <a:latin typeface="Mulish" pitchFamily="2" charset="-52"/>
                    <a:ea typeface="Open Sans"/>
                    <a:cs typeface="Open Sans"/>
                  </a:rPr>
                  <a:t>мезоциклон</a:t>
                </a:r>
                <a:r>
                  <a:rPr lang="ru-RU" sz="1600" dirty="0">
                    <a:latin typeface="Mulish" pitchFamily="2" charset="-52"/>
                    <a:ea typeface="Open Sans"/>
                    <a:cs typeface="Open Sans"/>
                  </a:rPr>
                  <a:t> внутри </a:t>
                </a:r>
                <a:r>
                  <a:rPr lang="ru-RU" sz="1600" dirty="0" err="1">
                    <a:latin typeface="Mulish" pitchFamily="2" charset="-52"/>
                    <a:ea typeface="Open Sans"/>
                    <a:cs typeface="Open Sans"/>
                  </a:rPr>
                  <a:t>суперячейки</a:t>
                </a:r>
                <a:r>
                  <a:rPr lang="ru-RU" sz="1600" dirty="0">
                    <a:latin typeface="Mulish" pitchFamily="2" charset="-52"/>
                    <a:ea typeface="Open Sans"/>
                    <a:cs typeface="Open Sans"/>
                  </a:rPr>
                  <a:t>, который является его основной динамической характеристикой.</a:t>
                </a:r>
              </a:p>
              <a:p>
                <a:pPr algn="ctr">
                  <a:defRPr/>
                </a:pPr>
                <a:endParaRPr lang="ru-RU" sz="1600" dirty="0">
                  <a:latin typeface="Mulish" pitchFamily="2" charset="-52"/>
                  <a:ea typeface="Open Sans"/>
                  <a:cs typeface="Open Sans"/>
                </a:endParaRPr>
              </a:p>
              <a:p>
                <a:pPr algn="ctr">
                  <a:defRPr/>
                </a:pPr>
                <a:r>
                  <a:rPr lang="ru-RU" sz="1600" dirty="0">
                    <a:latin typeface="Mulish" pitchFamily="2" charset="-52"/>
                  </a:rPr>
                  <a:t>Данный индекс основан на явном воспроизведении моделью восходящих потоков конвективных ячеек.</a:t>
                </a:r>
              </a:p>
              <a:p>
                <a:pPr algn="ctr">
                  <a:defRPr/>
                </a:pPr>
                <a:endParaRPr lang="ru-RU" sz="1600" dirty="0">
                  <a:latin typeface="Mulish" pitchFamily="2" charset="-52"/>
                  <a:ea typeface="Open Sans"/>
                  <a:cs typeface="Open Sans"/>
                </a:endParaRPr>
              </a:p>
              <a:p>
                <a:pPr algn="ctr">
                  <a:defRPr/>
                </a:pPr>
                <a:r>
                  <a:rPr lang="ru-RU" sz="1600" dirty="0">
                    <a:latin typeface="Mulish" pitchFamily="2" charset="-52"/>
                    <a:ea typeface="Open Sans"/>
                    <a:cs typeface="Open Sans"/>
                  </a:rPr>
                  <a:t>Особенное внимание следует уделить ситуациям, когда индекс превышает «значительный сигнал», то есть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ar-AE" sz="16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dPr>
                      <m:e>
                        <m:r>
                          <a:rPr lang="ar-AE" sz="1600" i="1">
                            <a:latin typeface="Cambria Math"/>
                          </a:rPr>
                          <m:t>𝑆𝐷𝐼</m:t>
                        </m:r>
                      </m:e>
                    </m:d>
                    <m:r>
                      <a:rPr lang="ar-AE" sz="1600" i="1">
                        <a:latin typeface="Cambria Math"/>
                      </a:rPr>
                      <m:t>&gt;</m:t>
                    </m:r>
                    <m:r>
                      <a:rPr lang="ar-AE" sz="1600" i="1">
                        <a:latin typeface="Cambria Math"/>
                      </a:rPr>
                      <m:t>0</m:t>
                    </m:r>
                    <m:r>
                      <a:rPr lang="ar-AE" sz="1600" i="1">
                        <a:latin typeface="Cambria Math"/>
                      </a:rPr>
                      <m:t>.</m:t>
                    </m:r>
                    <m:r>
                      <a:rPr lang="ar-AE" sz="1600" i="1">
                        <a:latin typeface="Cambria Math"/>
                      </a:rPr>
                      <m:t>003</m:t>
                    </m:r>
                    <m:r>
                      <a:rPr lang="ar-AE" sz="1600" i="1">
                        <a:latin typeface="Cambria Math"/>
                      </a:rPr>
                      <m:t> </m:t>
                    </m:r>
                  </m:oMath>
                </a14:m>
                <a:r>
                  <a:rPr lang="ar-AE" sz="1600" b="1" dirty="0">
                    <a:latin typeface="Mulish" pitchFamily="2" charset="-52"/>
                    <a:ea typeface="Open Sans"/>
                    <a:cs typeface="Open Sans"/>
                  </a:rPr>
                  <a:t> </a:t>
                </a:r>
                <a:r>
                  <a:rPr lang="ar-AE" sz="1600" dirty="0">
                    <a:latin typeface="Mulish" pitchFamily="2" charset="-52"/>
                    <a:ea typeface="Open Sans"/>
                    <a:cs typeface="Open Sans"/>
                  </a:rPr>
                  <a:t>1</a:t>
                </a:r>
                <a:r>
                  <a:rPr lang="ru-RU" sz="1600" dirty="0">
                    <a:latin typeface="Mulish" pitchFamily="2" charset="-52"/>
                    <a:ea typeface="Open Sans"/>
                    <a:cs typeface="Open Sans"/>
                  </a:rPr>
                  <a:t>/с и совпадает с областями повышенных значений параметра </a:t>
                </a:r>
                <a:r>
                  <a:rPr lang="en-US" sz="1600" dirty="0">
                    <a:solidFill>
                      <a:srgbClr val="C00000"/>
                    </a:solidFill>
                    <a:latin typeface="Mulish ExtraBlack" pitchFamily="2" charset="-52"/>
                    <a:ea typeface="Open Sans"/>
                    <a:cs typeface="Open Sans"/>
                  </a:rPr>
                  <a:t>STP</a:t>
                </a:r>
                <a:r>
                  <a:rPr lang="en-US" sz="1600" dirty="0">
                    <a:solidFill>
                      <a:srgbClr val="FF0000"/>
                    </a:solidFill>
                    <a:latin typeface="Mulish ExtraBlack" pitchFamily="2" charset="-52"/>
                    <a:ea typeface="Open Sans"/>
                    <a:cs typeface="Open Sans"/>
                  </a:rPr>
                  <a:t> </a:t>
                </a:r>
                <a:endParaRPr lang="en-US" sz="1600" dirty="0">
                  <a:solidFill>
                    <a:srgbClr val="FF0000"/>
                  </a:solidFill>
                  <a:latin typeface="Mulish ExtraBlack" pitchFamily="2" charset="-52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4310A2-DD07-4CC6-BA51-7379C5434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050" y="1905506"/>
                <a:ext cx="5369693" cy="2800767"/>
              </a:xfrm>
              <a:prstGeom prst="rect">
                <a:avLst/>
              </a:prstGeom>
              <a:blipFill>
                <a:blip r:embed="rId2"/>
                <a:stretch>
                  <a:fillRect l="-454" t="-654" r="-1476" b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B1098C8-5CC0-40DC-BCB9-05013402127C}"/>
              </a:ext>
            </a:extLst>
          </p:cNvPr>
          <p:cNvSpPr txBox="1"/>
          <p:nvPr/>
        </p:nvSpPr>
        <p:spPr bwMode="auto">
          <a:xfrm>
            <a:off x="6536184" y="1363314"/>
            <a:ext cx="525177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>
                <a:latin typeface="Mulish" pitchFamily="2" charset="-52"/>
                <a:ea typeface="Open Sans"/>
                <a:cs typeface="Open Sans"/>
              </a:rPr>
              <a:t>Показатель, который включает в себя несколько индексов (компонентов), сосуществование которых благоприятствуют образованию </a:t>
            </a:r>
            <a:r>
              <a:rPr lang="ru-RU" sz="1600" dirty="0" err="1">
                <a:latin typeface="Mulish" pitchFamily="2" charset="-52"/>
                <a:ea typeface="Open Sans"/>
                <a:cs typeface="Open Sans"/>
              </a:rPr>
              <a:t>суперячеек</a:t>
            </a:r>
            <a:r>
              <a:rPr lang="ru-RU" sz="1600" dirty="0">
                <a:latin typeface="Mulish" pitchFamily="2" charset="-52"/>
                <a:ea typeface="Open Sans"/>
                <a:cs typeface="Open Sans"/>
              </a:rPr>
              <a:t>. STP помогает различать ураганные и </a:t>
            </a:r>
            <a:r>
              <a:rPr lang="ru-RU" sz="1600" dirty="0" err="1">
                <a:latin typeface="Mulish" pitchFamily="2" charset="-52"/>
                <a:ea typeface="Open Sans"/>
                <a:cs typeface="Open Sans"/>
              </a:rPr>
              <a:t>неураганные</a:t>
            </a:r>
            <a:r>
              <a:rPr lang="ru-RU" sz="1600" dirty="0">
                <a:latin typeface="Mulish" pitchFamily="2" charset="-52"/>
                <a:ea typeface="Open Sans"/>
                <a:cs typeface="Open Sans"/>
              </a:rPr>
              <a:t> </a:t>
            </a:r>
            <a:r>
              <a:rPr lang="ru-RU" sz="1600" dirty="0" err="1">
                <a:latin typeface="Mulish" pitchFamily="2" charset="-52"/>
                <a:ea typeface="Open Sans"/>
                <a:cs typeface="Open Sans"/>
              </a:rPr>
              <a:t>суперячейки</a:t>
            </a:r>
            <a:r>
              <a:rPr lang="ru-RU" sz="1600" dirty="0">
                <a:latin typeface="Mulish" pitchFamily="2" charset="-52"/>
                <a:ea typeface="Open Sans"/>
                <a:cs typeface="Open Sans"/>
              </a:rPr>
              <a:t>.</a:t>
            </a:r>
            <a:endParaRPr lang="ru-RU" sz="1600" dirty="0">
              <a:latin typeface="Mulish" pitchFamily="2" charset="-52"/>
            </a:endParaRPr>
          </a:p>
          <a:p>
            <a:pPr lvl="0" algn="ctr">
              <a:defRPr/>
            </a:pPr>
            <a:endParaRPr lang="ru-RU" sz="1600" dirty="0">
              <a:latin typeface="Mulish" pitchFamily="2" charset="-52"/>
              <a:ea typeface="Open Sans"/>
              <a:cs typeface="Open Sans"/>
            </a:endParaRPr>
          </a:p>
          <a:p>
            <a:pPr algn="ctr">
              <a:defRPr/>
            </a:pPr>
            <a:r>
              <a:rPr lang="ru-RU" sz="1600" dirty="0">
                <a:latin typeface="Mulish" pitchFamily="2" charset="-52"/>
                <a:ea typeface="Open Sans"/>
                <a:cs typeface="Open Sans"/>
              </a:rPr>
              <a:t>Под значительным (</a:t>
            </a:r>
            <a:r>
              <a:rPr lang="ru-RU" sz="1600" dirty="0" err="1">
                <a:latin typeface="Mulish" pitchFamily="2" charset="-52"/>
                <a:ea typeface="Open Sans"/>
                <a:cs typeface="Open Sans"/>
              </a:rPr>
              <a:t>Significant</a:t>
            </a:r>
            <a:r>
              <a:rPr lang="ru-RU" sz="1600" dirty="0">
                <a:latin typeface="Mulish" pitchFamily="2" charset="-52"/>
                <a:ea typeface="Open Sans"/>
                <a:cs typeface="Open Sans"/>
              </a:rPr>
              <a:t>) подразумевается смерч, имеющий категорию EF-2 (порывы ветра 50-61 м/с) и выше по шкале </a:t>
            </a:r>
            <a:r>
              <a:rPr lang="ru-RU" sz="1600" dirty="0" err="1">
                <a:latin typeface="Mulish" pitchFamily="2" charset="-52"/>
                <a:ea typeface="Open Sans"/>
                <a:cs typeface="Open Sans"/>
              </a:rPr>
              <a:t>Фудзиты</a:t>
            </a:r>
            <a:r>
              <a:rPr lang="ru-RU" sz="1600" dirty="0">
                <a:latin typeface="Mulish" pitchFamily="2" charset="-52"/>
                <a:ea typeface="Open Sans"/>
                <a:cs typeface="Open Sans"/>
              </a:rPr>
              <a:t>. </a:t>
            </a:r>
            <a:endParaRPr lang="ru-RU" sz="1600" dirty="0">
              <a:latin typeface="Mulish" pitchFamily="2" charset="-52"/>
            </a:endParaRPr>
          </a:p>
          <a:p>
            <a:pPr algn="ctr">
              <a:defRPr/>
            </a:pPr>
            <a:endParaRPr lang="ru-RU" sz="1600" dirty="0">
              <a:latin typeface="Mulish" pitchFamily="2" charset="-52"/>
              <a:ea typeface="Open Sans"/>
              <a:cs typeface="Open Sans"/>
            </a:endParaRPr>
          </a:p>
          <a:p>
            <a:pPr algn="ctr">
              <a:defRPr/>
            </a:pPr>
            <a:endParaRPr lang="ru-RU" sz="1600" dirty="0">
              <a:latin typeface="Mulish" pitchFamily="2" charset="-52"/>
              <a:ea typeface="Open Sans"/>
              <a:cs typeface="Open Sans"/>
            </a:endParaRPr>
          </a:p>
          <a:p>
            <a:pPr algn="ctr">
              <a:defRPr/>
            </a:pPr>
            <a:r>
              <a:rPr lang="ru-RU" sz="1600" dirty="0">
                <a:latin typeface="Mulish" pitchFamily="2" charset="-52"/>
                <a:ea typeface="Open Sans"/>
                <a:cs typeface="Open Sans"/>
              </a:rPr>
              <a:t>Вероятность формирования значительных смерчей существует при значениях </a:t>
            </a:r>
            <a:r>
              <a:rPr lang="ru-RU" sz="1600" b="1" dirty="0">
                <a:latin typeface="Mulish" pitchFamily="2" charset="-52"/>
                <a:ea typeface="Open Sans"/>
                <a:cs typeface="Open Sans"/>
              </a:rPr>
              <a:t>STP более 1</a:t>
            </a:r>
            <a:r>
              <a:rPr lang="ru-RU" sz="1600" dirty="0">
                <a:latin typeface="Mulish" pitchFamily="2" charset="-52"/>
                <a:ea typeface="Open Sans"/>
                <a:cs typeface="Open Sans"/>
              </a:rPr>
              <a:t>. Чем больше индекс – тем выше вероятность формирования и возможная интенсивность смерчей. </a:t>
            </a:r>
            <a:endParaRPr lang="ru-RU" sz="1600" dirty="0">
              <a:latin typeface="Mulish" pitchFamily="2" charset="-52"/>
            </a:endParaRPr>
          </a:p>
          <a:p>
            <a:pPr algn="ctr">
              <a:defRPr/>
            </a:pPr>
            <a:endParaRPr lang="ru-RU" sz="1600" dirty="0">
              <a:latin typeface="Mulish" pitchFamily="2" charset="-52"/>
              <a:ea typeface="Open Sans"/>
              <a:cs typeface="Open Sans"/>
            </a:endParaRPr>
          </a:p>
          <a:p>
            <a:pPr algn="ctr">
              <a:defRPr/>
            </a:pPr>
            <a:r>
              <a:rPr lang="ru-RU" sz="1600" dirty="0">
                <a:latin typeface="Mulish" pitchFamily="2" charset="-52"/>
                <a:ea typeface="Open Sans"/>
                <a:cs typeface="Open Sans"/>
              </a:rPr>
              <a:t>Рекомендуется использовать в комплексе с индексом </a:t>
            </a:r>
            <a:r>
              <a:rPr lang="ru-RU" sz="1600" dirty="0">
                <a:solidFill>
                  <a:srgbClr val="C00000"/>
                </a:solidFill>
                <a:latin typeface="Mulish ExtraBlack" pitchFamily="2" charset="-52"/>
                <a:ea typeface="Open Sans"/>
                <a:cs typeface="Open Sans"/>
              </a:rPr>
              <a:t>SDI</a:t>
            </a:r>
            <a:r>
              <a:rPr lang="ru-RU" sz="1600" dirty="0">
                <a:latin typeface="Mulish" pitchFamily="2" charset="-52"/>
                <a:ea typeface="Open Sans"/>
                <a:cs typeface="Open Sans"/>
              </a:rPr>
              <a:t>. </a:t>
            </a:r>
            <a:endParaRPr lang="ru-RU" sz="1600" dirty="0">
              <a:latin typeface="Mulish" pitchFamily="2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5E67AAC-0EF3-45BA-A465-F0C922FE086E}"/>
              </a:ext>
            </a:extLst>
          </p:cNvPr>
          <p:cNvSpPr/>
          <p:nvPr/>
        </p:nvSpPr>
        <p:spPr bwMode="auto">
          <a:xfrm>
            <a:off x="1" y="301529"/>
            <a:ext cx="12191999" cy="648382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1888CA-DAB1-4127-BBC6-C2C935B45708}"/>
              </a:ext>
            </a:extLst>
          </p:cNvPr>
          <p:cNvSpPr txBox="1"/>
          <p:nvPr/>
        </p:nvSpPr>
        <p:spPr bwMode="auto">
          <a:xfrm>
            <a:off x="1121344" y="271777"/>
            <a:ext cx="3316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Mulish Black"/>
                <a:ea typeface="Open Sans"/>
                <a:cs typeface="Open Sans"/>
              </a:rPr>
              <a:t>Индекс обнаружения </a:t>
            </a:r>
            <a:r>
              <a:rPr lang="ru-RU" sz="2000" b="1" dirty="0" err="1">
                <a:latin typeface="Mulish Black"/>
                <a:ea typeface="Open Sans"/>
                <a:cs typeface="Open Sans"/>
              </a:rPr>
              <a:t>суперячеек</a:t>
            </a:r>
            <a:r>
              <a:rPr lang="ru-RU" sz="2000" b="1" dirty="0">
                <a:latin typeface="Mulish Black"/>
                <a:ea typeface="Open Sans"/>
                <a:cs typeface="Open Sans"/>
              </a:rPr>
              <a:t> (</a:t>
            </a:r>
            <a:r>
              <a:rPr lang="en-US" sz="2000" b="1" dirty="0">
                <a:latin typeface="Mulish Black"/>
                <a:ea typeface="Open Sans"/>
                <a:cs typeface="Open Sans"/>
              </a:rPr>
              <a:t>SDI)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04D7A9C-86EE-4357-8BE9-105D036B6774}"/>
              </a:ext>
            </a:extLst>
          </p:cNvPr>
          <p:cNvCxnSpPr>
            <a:stCxn id="15" idx="0"/>
          </p:cNvCxnSpPr>
          <p:nvPr/>
        </p:nvCxnSpPr>
        <p:spPr bwMode="auto">
          <a:xfrm flipH="1">
            <a:off x="6096000" y="301529"/>
            <a:ext cx="1" cy="6191346"/>
          </a:xfrm>
          <a:prstGeom prst="line">
            <a:avLst/>
          </a:prstGeom>
          <a:ln>
            <a:solidFill>
              <a:srgbClr val="9DC3E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B20030-36D1-49F2-ACD0-D5BDED6A9735}"/>
              </a:ext>
            </a:extLst>
          </p:cNvPr>
          <p:cNvSpPr txBox="1"/>
          <p:nvPr/>
        </p:nvSpPr>
        <p:spPr bwMode="auto">
          <a:xfrm>
            <a:off x="7109537" y="301529"/>
            <a:ext cx="4105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Mulish Black"/>
                <a:ea typeface="Open Sans"/>
                <a:cs typeface="Open Sans"/>
              </a:rPr>
              <a:t>Параметр формирования значительных смерчей (STP)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11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97172" y="214018"/>
            <a:ext cx="7197655" cy="6059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/>
          <p:cNvSpPr/>
          <p:nvPr/>
        </p:nvSpPr>
        <p:spPr bwMode="auto">
          <a:xfrm>
            <a:off x="5054111" y="2034200"/>
            <a:ext cx="4232764" cy="323703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12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Mulish"/>
              </a:rPr>
              <a:t>Май 2024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054AFA4-DE44-415D-B7BF-E3E27504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93" y="2981241"/>
            <a:ext cx="4966640" cy="331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2DBE46-1582-4338-BFF5-9116BD906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0337" y="323404"/>
            <a:ext cx="5675664" cy="42307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14ED85E-7089-460D-ABE4-4172DAC398E0}"/>
              </a:ext>
            </a:extLst>
          </p:cNvPr>
          <p:cNvSpPr/>
          <p:nvPr/>
        </p:nvSpPr>
        <p:spPr bwMode="auto">
          <a:xfrm>
            <a:off x="1735584" y="1631758"/>
            <a:ext cx="2494625" cy="2368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F050D4-F050-44DC-B34C-6189542951D9}"/>
              </a:ext>
            </a:extLst>
          </p:cNvPr>
          <p:cNvSpPr txBox="1"/>
          <p:nvPr/>
        </p:nvSpPr>
        <p:spPr>
          <a:xfrm>
            <a:off x="6270433" y="889385"/>
            <a:ext cx="56756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effectLst/>
                <a:latin typeface="Mulish" pitchFamily="2" charset="-52"/>
                <a:ea typeface="Calibri" panose="020F0502020204030204" pitchFamily="34" charset="0"/>
              </a:rPr>
              <a:t>Проведен разбор случая в ночь с 25 на 26 июня 2022 года, когда прохождение скопления кучево-дождевых облаков вызвало шквалистое усиление ветра до 25 м/с в городе Купино Новосибирской области, что привело к значительному материальному ущербу.</a:t>
            </a:r>
            <a:endParaRPr lang="ru-RU" sz="1600" dirty="0">
              <a:latin typeface="Mulish" pitchFamily="2" charset="-52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CF415A1-0F60-4B82-BB16-1521CF4CD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49316" y="4937038"/>
            <a:ext cx="1178113" cy="1178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736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13</a:t>
            </a:fld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F33A0A0-BC38-47DE-AD4A-AFA7253E18CD}"/>
              </a:ext>
            </a:extLst>
          </p:cNvPr>
          <p:cNvGrpSpPr/>
          <p:nvPr/>
        </p:nvGrpSpPr>
        <p:grpSpPr>
          <a:xfrm>
            <a:off x="3526481" y="92149"/>
            <a:ext cx="5637014" cy="757096"/>
            <a:chOff x="3526481" y="92149"/>
            <a:chExt cx="5637014" cy="757096"/>
          </a:xfrm>
        </p:grpSpPr>
        <p:sp>
          <p:nvSpPr>
            <p:cNvPr id="25" name="Прямоугольник 24"/>
            <p:cNvSpPr/>
            <p:nvPr/>
          </p:nvSpPr>
          <p:spPr bwMode="auto">
            <a:xfrm>
              <a:off x="3904481" y="92149"/>
              <a:ext cx="4881014" cy="757096"/>
            </a:xfrm>
            <a:prstGeom prst="rect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6" name="Овал 25"/>
            <p:cNvSpPr/>
            <p:nvPr/>
          </p:nvSpPr>
          <p:spPr bwMode="auto">
            <a:xfrm>
              <a:off x="8407495" y="92149"/>
              <a:ext cx="756000" cy="757096"/>
            </a:xfrm>
            <a:prstGeom prst="ellipse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Овал 26"/>
            <p:cNvSpPr/>
            <p:nvPr/>
          </p:nvSpPr>
          <p:spPr bwMode="auto">
            <a:xfrm>
              <a:off x="3526481" y="92149"/>
              <a:ext cx="756000" cy="757096"/>
            </a:xfrm>
            <a:prstGeom prst="ellipse">
              <a:avLst/>
            </a:prstGeom>
            <a:solidFill>
              <a:srgbClr val="9DC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9" name="TextBox 8"/>
          <p:cNvSpPr txBox="1"/>
          <p:nvPr/>
        </p:nvSpPr>
        <p:spPr bwMode="auto">
          <a:xfrm>
            <a:off x="774301" y="1166842"/>
            <a:ext cx="441719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0" i="0" dirty="0">
                <a:solidFill>
                  <a:srgbClr val="222222"/>
                </a:solidFill>
                <a:latin typeface="Mulish"/>
              </a:rPr>
              <a:t>Особенностью является то, что  для улучшения качества прогноза используются данные ДМРЛ Барабинск и Толмачево.</a:t>
            </a:r>
          </a:p>
          <a:p>
            <a:pPr algn="just">
              <a:defRPr/>
            </a:pPr>
            <a:endParaRPr lang="ru-RU" dirty="0">
              <a:solidFill>
                <a:srgbClr val="222222"/>
              </a:solidFill>
              <a:latin typeface="Mulish"/>
            </a:endParaRPr>
          </a:p>
          <a:p>
            <a:pPr algn="just">
              <a:defRPr/>
            </a:pPr>
            <a:r>
              <a:rPr lang="ru-RU" b="0" i="0" dirty="0">
                <a:solidFill>
                  <a:srgbClr val="222222"/>
                </a:solidFill>
                <a:latin typeface="Mulish"/>
              </a:rPr>
              <a:t>Усвоение радарных данных моделью позволяет повысить в первую очередь качество прогноза осадков. Для этого используется</a:t>
            </a:r>
            <a:r>
              <a:rPr lang="en-US" b="0" i="0" dirty="0">
                <a:solidFill>
                  <a:srgbClr val="222222"/>
                </a:solidFill>
                <a:latin typeface="Mulish"/>
              </a:rPr>
              <a:t> </a:t>
            </a:r>
            <a:r>
              <a:rPr lang="ru-RU" sz="1800" dirty="0">
                <a:latin typeface="Mulish"/>
              </a:rPr>
              <a:t>метод “подталкивания скрытой теплоты” – </a:t>
            </a:r>
            <a:r>
              <a:rPr lang="en-US" sz="1800" dirty="0">
                <a:latin typeface="Mulish"/>
              </a:rPr>
              <a:t>Latent Heat Nudging (LHN).</a:t>
            </a:r>
            <a:br>
              <a:rPr lang="ru-RU" b="0" i="0" dirty="0">
                <a:solidFill>
                  <a:srgbClr val="222222"/>
                </a:solidFill>
                <a:latin typeface="Mulish"/>
              </a:rPr>
            </a:br>
            <a:endParaRPr lang="ru-RU" b="0" i="0" dirty="0">
              <a:solidFill>
                <a:srgbClr val="222222"/>
              </a:solidFill>
              <a:latin typeface="Mulish"/>
            </a:endParaRPr>
          </a:p>
          <a:p>
            <a:pPr algn="just">
              <a:defRPr/>
            </a:pPr>
            <a:r>
              <a:rPr lang="ru-RU" b="0" i="0" dirty="0">
                <a:solidFill>
                  <a:srgbClr val="222222"/>
                </a:solidFill>
                <a:latin typeface="Mulish"/>
              </a:rPr>
              <a:t>Прогноз готов уже в среднем после 1-1.5 часов от сроков 00, 06, 12 и 18 UTC. Заблаговременность прогноза составляет 12 часов с шагом по времени 1 час. </a:t>
            </a:r>
            <a:endParaRPr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436998" y="1258661"/>
            <a:ext cx="5310863" cy="406189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 bwMode="auto">
          <a:xfrm>
            <a:off x="6236701" y="5586112"/>
            <a:ext cx="5711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rgbClr val="000000"/>
                </a:solidFill>
                <a:latin typeface="Mulish"/>
                <a:ea typeface="Arial"/>
                <a:cs typeface="Arial"/>
              </a:rPr>
              <a:t>Покрытие ДМРЛ и область прогнозирования для Сибирского региона</a:t>
            </a:r>
            <a:endParaRPr lang="ru-RU" dirty="0"/>
          </a:p>
        </p:txBody>
      </p:sp>
      <p:cxnSp>
        <p:nvCxnSpPr>
          <p:cNvPr id="14" name="Прямая соединительная линия 13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84E8F3-901D-4D99-B2AE-453CCB761CF0}"/>
              </a:ext>
            </a:extLst>
          </p:cNvPr>
          <p:cNvSpPr txBox="1"/>
          <p:nvPr/>
        </p:nvSpPr>
        <p:spPr>
          <a:xfrm>
            <a:off x="3915632" y="286031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Mulish Black"/>
              </a:rPr>
              <a:t>COSMO: </a:t>
            </a:r>
            <a:r>
              <a:rPr lang="ru-RU" sz="1800" dirty="0" err="1">
                <a:solidFill>
                  <a:schemeClr val="tx2">
                    <a:lumMod val="50000"/>
                  </a:schemeClr>
                </a:solidFill>
                <a:latin typeface="Mulish Black"/>
              </a:rPr>
              <a:t>сверхкраткосрочный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Mulish Black"/>
              </a:rPr>
              <a:t> прогноз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-66877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14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540318" y="347468"/>
            <a:ext cx="111113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200" dirty="0">
                <a:latin typeface="Mulish"/>
              </a:rPr>
              <a:t>Для оценки качества прогноза </a:t>
            </a:r>
            <a:r>
              <a:rPr lang="ru-RU" sz="2200">
                <a:latin typeface="Mulish"/>
              </a:rPr>
              <a:t>осадков</a:t>
            </a:r>
            <a:r>
              <a:rPr lang="en-US" sz="2200">
                <a:latin typeface="Mulish"/>
              </a:rPr>
              <a:t> COSMO-Ru2Sib</a:t>
            </a:r>
            <a:r>
              <a:rPr lang="ru-RU" sz="2200">
                <a:latin typeface="Mulish"/>
              </a:rPr>
              <a:t> </a:t>
            </a:r>
            <a:r>
              <a:rPr lang="ru-RU" sz="2200" dirty="0">
                <a:latin typeface="Mulish"/>
              </a:rPr>
              <a:t>с использованием </a:t>
            </a:r>
            <a:r>
              <a:rPr lang="en-US" sz="2200" dirty="0">
                <a:latin typeface="Mulish"/>
              </a:rPr>
              <a:t>LHN</a:t>
            </a:r>
            <a:r>
              <a:rPr lang="ru-RU" sz="2200" dirty="0">
                <a:latin typeface="Mulish"/>
              </a:rPr>
              <a:t> была рассчитана предупрежденность </a:t>
            </a:r>
            <a:r>
              <a:rPr lang="en-US" sz="2200" dirty="0">
                <a:latin typeface="Mulish"/>
              </a:rPr>
              <a:t>(HIT)</a:t>
            </a:r>
            <a:r>
              <a:rPr lang="ru-RU" sz="2200" dirty="0">
                <a:latin typeface="Mulish"/>
              </a:rPr>
              <a:t> и отношение ложных тревог </a:t>
            </a:r>
            <a:r>
              <a:rPr lang="en-US" sz="2200" dirty="0">
                <a:latin typeface="Mulish"/>
              </a:rPr>
              <a:t>(FAR)</a:t>
            </a:r>
            <a:r>
              <a:rPr lang="ru-RU" sz="2200" dirty="0">
                <a:latin typeface="Mulish"/>
              </a:rPr>
              <a:t>, а также оценка по пространственным долям</a:t>
            </a:r>
            <a:r>
              <a:rPr lang="en-US" sz="2200" dirty="0">
                <a:latin typeface="Mulish"/>
              </a:rPr>
              <a:t> (FSS – Fractional Skill Score) </a:t>
            </a:r>
            <a:r>
              <a:rPr lang="ru-RU" sz="2200" dirty="0">
                <a:latin typeface="Mulish"/>
              </a:rPr>
              <a:t>для следующих вариантов вычислительных экспериментов:</a:t>
            </a:r>
            <a:endParaRPr sz="2200" dirty="0"/>
          </a:p>
        </p:txBody>
      </p:sp>
      <p:grpSp>
        <p:nvGrpSpPr>
          <p:cNvPr id="10" name="Группа 9"/>
          <p:cNvGrpSpPr/>
          <p:nvPr/>
        </p:nvGrpSpPr>
        <p:grpSpPr bwMode="auto">
          <a:xfrm>
            <a:off x="921287" y="2320166"/>
            <a:ext cx="216024" cy="253916"/>
            <a:chOff x="1127448" y="3167637"/>
            <a:chExt cx="216024" cy="253916"/>
          </a:xfrm>
        </p:grpSpPr>
        <p:sp>
          <p:nvSpPr>
            <p:cNvPr id="11" name="Прямоугольник 10"/>
            <p:cNvSpPr/>
            <p:nvPr/>
          </p:nvSpPr>
          <p:spPr bwMode="auto">
            <a:xfrm rot="2700000">
              <a:off x="1127448" y="3186583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1193194" y="3167637"/>
              <a:ext cx="84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>
                  <a:solidFill>
                    <a:schemeClr val="bg1"/>
                  </a:solidFill>
                  <a:latin typeface="Mulish"/>
                </a:rPr>
                <a:t>1</a:t>
              </a:r>
              <a:endParaRPr lang="ru-RU" sz="1050">
                <a:solidFill>
                  <a:schemeClr val="bg1"/>
                </a:solidFill>
                <a:latin typeface="Mulish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 bwMode="auto">
          <a:xfrm>
            <a:off x="921284" y="3250677"/>
            <a:ext cx="216024" cy="253916"/>
            <a:chOff x="767405" y="4157546"/>
            <a:chExt cx="216024" cy="253916"/>
          </a:xfrm>
        </p:grpSpPr>
        <p:sp>
          <p:nvSpPr>
            <p:cNvPr id="16" name="Прямоугольник 15"/>
            <p:cNvSpPr/>
            <p:nvPr/>
          </p:nvSpPr>
          <p:spPr bwMode="auto">
            <a:xfrm rot="2700000">
              <a:off x="767405" y="4176492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833151" y="4157546"/>
              <a:ext cx="84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>
                  <a:solidFill>
                    <a:schemeClr val="bg1"/>
                  </a:solidFill>
                  <a:latin typeface="Mulish"/>
                </a:rPr>
                <a:t>2</a:t>
              </a:r>
              <a:endParaRPr lang="ru-RU" sz="1050">
                <a:solidFill>
                  <a:schemeClr val="bg1"/>
                </a:solidFill>
                <a:latin typeface="Mulish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 bwMode="auto">
          <a:xfrm>
            <a:off x="921280" y="4144086"/>
            <a:ext cx="216024" cy="253916"/>
            <a:chOff x="767406" y="5420624"/>
            <a:chExt cx="216024" cy="253916"/>
          </a:xfrm>
        </p:grpSpPr>
        <p:sp>
          <p:nvSpPr>
            <p:cNvPr id="19" name="Прямоугольник 18"/>
            <p:cNvSpPr/>
            <p:nvPr/>
          </p:nvSpPr>
          <p:spPr bwMode="auto">
            <a:xfrm rot="2700000">
              <a:off x="767406" y="5439570"/>
              <a:ext cx="216024" cy="21602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833152" y="5420624"/>
              <a:ext cx="84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>
                  <a:solidFill>
                    <a:schemeClr val="bg1"/>
                  </a:solidFill>
                  <a:latin typeface="Mulish"/>
                </a:rPr>
                <a:t>3</a:t>
              </a:r>
              <a:endParaRPr lang="ru-RU" sz="1050">
                <a:solidFill>
                  <a:schemeClr val="bg1"/>
                </a:solidFill>
                <a:latin typeface="Mulish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 bwMode="auto">
          <a:xfrm>
            <a:off x="921279" y="5045333"/>
            <a:ext cx="216024" cy="253916"/>
            <a:chOff x="767404" y="6062976"/>
            <a:chExt cx="216024" cy="253916"/>
          </a:xfrm>
        </p:grpSpPr>
        <p:sp>
          <p:nvSpPr>
            <p:cNvPr id="21" name="Прямоугольник 20"/>
            <p:cNvSpPr/>
            <p:nvPr/>
          </p:nvSpPr>
          <p:spPr bwMode="auto">
            <a:xfrm rot="2700000">
              <a:off x="767404" y="6081922"/>
              <a:ext cx="216024" cy="2160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833150" y="6062976"/>
              <a:ext cx="84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>
                  <a:solidFill>
                    <a:schemeClr val="bg1"/>
                  </a:solidFill>
                  <a:latin typeface="Mulish"/>
                </a:rPr>
                <a:t>4</a:t>
              </a:r>
              <a:endParaRPr lang="ru-RU" sz="1050">
                <a:solidFill>
                  <a:schemeClr val="bg1"/>
                </a:solidFill>
                <a:latin typeface="Mulish"/>
              </a:endParaRPr>
            </a:p>
          </p:txBody>
        </p:sp>
      </p:grpSp>
      <p:sp>
        <p:nvSpPr>
          <p:cNvPr id="23" name="TextBox 22"/>
          <p:cNvSpPr txBox="1"/>
          <p:nvPr/>
        </p:nvSpPr>
        <p:spPr bwMode="auto">
          <a:xfrm>
            <a:off x="1422495" y="2260559"/>
            <a:ext cx="6241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latin typeface="Mulish"/>
              </a:rPr>
              <a:t>Теплый старт с использованием данных ДМРЛ</a:t>
            </a:r>
            <a:endParaRPr dirty="0"/>
          </a:p>
        </p:txBody>
      </p:sp>
      <p:sp>
        <p:nvSpPr>
          <p:cNvPr id="24" name="TextBox 23"/>
          <p:cNvSpPr txBox="1"/>
          <p:nvPr/>
        </p:nvSpPr>
        <p:spPr bwMode="auto">
          <a:xfrm>
            <a:off x="1423386" y="3191251"/>
            <a:ext cx="6240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latin typeface="Mulish"/>
              </a:rPr>
              <a:t>Теплый старт без использования данных ДМРЛ</a:t>
            </a:r>
            <a:endParaRPr dirty="0"/>
          </a:p>
        </p:txBody>
      </p:sp>
      <p:sp>
        <p:nvSpPr>
          <p:cNvPr id="25" name="TextBox 24"/>
          <p:cNvSpPr txBox="1"/>
          <p:nvPr/>
        </p:nvSpPr>
        <p:spPr bwMode="auto">
          <a:xfrm>
            <a:off x="1484640" y="4084468"/>
            <a:ext cx="6718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latin typeface="Mulish"/>
              </a:rPr>
              <a:t>Холодный старт без использования данных ДМРЛ</a:t>
            </a:r>
            <a:endParaRPr dirty="0"/>
          </a:p>
        </p:txBody>
      </p:sp>
      <p:sp>
        <p:nvSpPr>
          <p:cNvPr id="26" name="TextBox 25"/>
          <p:cNvSpPr txBox="1"/>
          <p:nvPr/>
        </p:nvSpPr>
        <p:spPr bwMode="auto">
          <a:xfrm>
            <a:off x="1484640" y="4818347"/>
            <a:ext cx="9659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defRPr/>
            </a:pPr>
            <a:r>
              <a:rPr lang="ru-RU" sz="2000" b="0" strike="noStrike" spc="-1" dirty="0">
                <a:solidFill>
                  <a:srgbClr val="000000"/>
                </a:solidFill>
                <a:latin typeface="Mulish"/>
              </a:rPr>
              <a:t>В качестве референса была использована конфигурация </a:t>
            </a:r>
            <a:r>
              <a:rPr lang="en-US" sz="2000" b="0" strike="noStrike" spc="-1" dirty="0">
                <a:solidFill>
                  <a:srgbClr val="000000"/>
                </a:solidFill>
                <a:latin typeface="Mulish"/>
              </a:rPr>
              <a:t>COSMO-Ru6Sib </a:t>
            </a:r>
            <a:r>
              <a:rPr lang="ru-RU" sz="2000" b="0" strike="noStrike" spc="-1" dirty="0">
                <a:solidFill>
                  <a:srgbClr val="000000"/>
                </a:solidFill>
                <a:latin typeface="Mulish"/>
              </a:rPr>
              <a:t>(только для оценок по матрице сопряженности)</a:t>
            </a:r>
            <a:endParaRPr lang="ru-RU" sz="2000" b="0" strike="noStrike" spc="-1" dirty="0">
              <a:latin typeface="Arial"/>
            </a:endParaRPr>
          </a:p>
        </p:txBody>
      </p:sp>
      <p:cxnSp>
        <p:nvCxnSpPr>
          <p:cNvPr id="28" name="Прямая соединительная линия 27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8378544" y="3959651"/>
            <a:ext cx="3038415" cy="649744"/>
          </a:xfrm>
          <a:prstGeom prst="rect">
            <a:avLst/>
          </a:prstGeom>
          <a:solidFill>
            <a:srgbClr val="9DC3E6"/>
          </a:solidFill>
          <a:ln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 bwMode="auto">
          <a:xfrm>
            <a:off x="11045059" y="3959651"/>
            <a:ext cx="704982" cy="649744"/>
          </a:xfrm>
          <a:prstGeom prst="ellipse">
            <a:avLst/>
          </a:prstGeom>
          <a:solidFill>
            <a:srgbClr val="9DC3E6"/>
          </a:solidFill>
          <a:ln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 bwMode="auto">
          <a:xfrm>
            <a:off x="8045461" y="3959651"/>
            <a:ext cx="704982" cy="649744"/>
          </a:xfrm>
          <a:prstGeom prst="ellipse">
            <a:avLst/>
          </a:prstGeom>
          <a:solidFill>
            <a:srgbClr val="9DC3E6"/>
          </a:solidFill>
          <a:ln>
            <a:solidFill>
              <a:srgbClr val="9DC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8514608" y="4112544"/>
            <a:ext cx="2936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latin typeface="Mulish"/>
              </a:rPr>
              <a:t>COSMO-Ru2Sib</a:t>
            </a:r>
            <a:r>
              <a:rPr lang="ru-RU" sz="1400" dirty="0">
                <a:latin typeface="Mulish"/>
              </a:rPr>
              <a:t> / «</a:t>
            </a:r>
            <a:r>
              <a:rPr lang="en-US" sz="1400" dirty="0">
                <a:latin typeface="Mulish"/>
              </a:rPr>
              <a:t>COSMO </a:t>
            </a:r>
            <a:r>
              <a:rPr lang="ru-RU" sz="1400" dirty="0">
                <a:latin typeface="Mulish"/>
              </a:rPr>
              <a:t>ОЯ»</a:t>
            </a:r>
            <a:endParaRPr lang="ru-RU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-66877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-1" y="6499068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15</a:t>
            </a:fld>
            <a:endParaRPr lang="ru-RU"/>
          </a:p>
        </p:txBody>
      </p:sp>
      <p:cxnSp>
        <p:nvCxnSpPr>
          <p:cNvPr id="8" name="Прямая соединительная линия 7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Mulish"/>
              </a:rPr>
              <a:t>Май 2024</a:t>
            </a:r>
            <a:endParaRPr lang="ru-RU" dirty="0">
              <a:latin typeface="Mulish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028981" y="52587"/>
            <a:ext cx="4134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latin typeface="Mulish Black"/>
              </a:rPr>
              <a:t>Что такое </a:t>
            </a:r>
            <a:r>
              <a:rPr lang="en-US" sz="2400">
                <a:latin typeface="Mulish Black"/>
              </a:rPr>
              <a:t>HIT </a:t>
            </a:r>
            <a:r>
              <a:rPr lang="ru-RU" sz="2400">
                <a:latin typeface="Mulish Black"/>
              </a:rPr>
              <a:t>и </a:t>
            </a:r>
            <a:r>
              <a:rPr lang="en-US" sz="2400">
                <a:latin typeface="Mulish Black"/>
              </a:rPr>
              <a:t>FAR</a:t>
            </a:r>
            <a:r>
              <a:rPr lang="ru-RU" sz="2400">
                <a:latin typeface="Mulish Black"/>
              </a:rPr>
              <a:t>?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61429" y="1222077"/>
            <a:ext cx="60989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>
                <a:solidFill>
                  <a:srgbClr val="000000"/>
                </a:solidFill>
                <a:latin typeface="Mulish"/>
              </a:rPr>
              <a:t>Отношение</a:t>
            </a:r>
            <a:r>
              <a:rPr lang="ru-RU" sz="1800" b="1" i="1">
                <a:solidFill>
                  <a:srgbClr val="000000"/>
                </a:solidFill>
                <a:latin typeface="Mulish"/>
              </a:rPr>
              <a:t> </a:t>
            </a:r>
            <a:r>
              <a:rPr lang="ru-RU" sz="1800" b="1" i="0">
                <a:solidFill>
                  <a:srgbClr val="000000"/>
                </a:solidFill>
                <a:latin typeface="Mulish"/>
              </a:rPr>
              <a:t>ложных</a:t>
            </a:r>
            <a:r>
              <a:rPr lang="ru-RU" sz="1800" b="1" i="1">
                <a:solidFill>
                  <a:srgbClr val="000000"/>
                </a:solidFill>
                <a:latin typeface="Mulish"/>
              </a:rPr>
              <a:t> </a:t>
            </a:r>
            <a:r>
              <a:rPr lang="ru-RU" sz="1800" b="1" i="0">
                <a:solidFill>
                  <a:srgbClr val="000000"/>
                </a:solidFill>
                <a:latin typeface="Mulish"/>
              </a:rPr>
              <a:t>тревог</a:t>
            </a:r>
            <a:r>
              <a:rPr lang="ru-RU" sz="1800" b="1" i="1">
                <a:solidFill>
                  <a:srgbClr val="000000"/>
                </a:solidFill>
                <a:latin typeface="Mulish"/>
              </a:rPr>
              <a:t> </a:t>
            </a:r>
            <a:r>
              <a:rPr lang="ru-RU" sz="1800" b="0" i="0">
                <a:solidFill>
                  <a:srgbClr val="000000"/>
                </a:solidFill>
                <a:latin typeface="Mulish"/>
              </a:rPr>
              <a:t>(False Alarm Ratio</a:t>
            </a:r>
            <a:r>
              <a:rPr lang="en-US" sz="1800" b="0" i="0">
                <a:solidFill>
                  <a:srgbClr val="000000"/>
                </a:solidFill>
                <a:latin typeface="Mulish"/>
              </a:rPr>
              <a:t> – </a:t>
            </a:r>
            <a:r>
              <a:rPr lang="en-US" sz="1800" b="1">
                <a:solidFill>
                  <a:srgbClr val="000000"/>
                </a:solidFill>
                <a:latin typeface="Mulish"/>
              </a:rPr>
              <a:t>FAR</a:t>
            </a:r>
            <a:r>
              <a:rPr lang="ru-RU" sz="1800" b="0" i="0">
                <a:solidFill>
                  <a:srgbClr val="000000"/>
                </a:solidFill>
                <a:latin typeface="Mulish"/>
              </a:rPr>
              <a:t>)</a:t>
            </a:r>
            <a:endParaRPr lang="en-US" sz="1800" b="0" i="0">
              <a:solidFill>
                <a:srgbClr val="000000"/>
              </a:solidFill>
              <a:latin typeface="Mulish"/>
            </a:endParaRPr>
          </a:p>
          <a:p>
            <a:pPr algn="ctr">
              <a:defRPr/>
            </a:pPr>
            <a:r>
              <a:rPr lang="ru-RU">
                <a:solidFill>
                  <a:srgbClr val="000000"/>
                </a:solidFill>
                <a:latin typeface="Mulish"/>
              </a:rPr>
              <a:t>Э</a:t>
            </a:r>
            <a:r>
              <a:rPr lang="ru-RU" b="0" i="0">
                <a:solidFill>
                  <a:srgbClr val="000000"/>
                </a:solidFill>
                <a:latin typeface="Mulish"/>
              </a:rPr>
              <a:t>то доля прогнозов "да", которые оказались неверными, т.е. были ложными тревогами. </a:t>
            </a:r>
            <a:r>
              <a:rPr lang="ru-RU" sz="1800" i="0">
                <a:solidFill>
                  <a:srgbClr val="000000"/>
                </a:solidFill>
                <a:latin typeface="Mulish"/>
              </a:rPr>
              <a:t>Изменяется от 0 до 1, идеальное значение </a:t>
            </a:r>
            <a:r>
              <a:rPr lang="en-US" sz="1800" i="0">
                <a:solidFill>
                  <a:srgbClr val="000000"/>
                </a:solidFill>
                <a:latin typeface="Mulish"/>
              </a:rPr>
              <a:t>0.</a:t>
            </a:r>
            <a:endParaRPr>
              <a:latin typeface="Mulis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 bwMode="auto">
              <a:xfrm>
                <a:off x="1491449" y="2621055"/>
                <a:ext cx="2787588" cy="612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>
                              <a:latin typeface="Cambria Math"/>
                            </a:rPr>
                            <m:t>𝐹𝐴𝑅</m:t>
                          </m:r>
                          <m:r>
                            <a:rPr lang="en-US" b="0" i="1">
                              <a:latin typeface="Cambria Math"/>
                            </a:rPr>
                            <m:t>= </m:t>
                          </m:r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/>
                                    </a:rPr>
                                    <m:t>11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 lang="ru-RU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91449" y="2621055"/>
                <a:ext cx="2787588" cy="6120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Группа 34"/>
          <p:cNvGrpSpPr/>
          <p:nvPr/>
        </p:nvGrpSpPr>
        <p:grpSpPr bwMode="auto">
          <a:xfrm>
            <a:off x="3899519" y="2536380"/>
            <a:ext cx="4083236" cy="3724242"/>
            <a:chOff x="3899519" y="2536380"/>
            <a:chExt cx="4083236" cy="3724242"/>
          </a:xfrm>
        </p:grpSpPr>
        <p:sp>
          <p:nvSpPr>
            <p:cNvPr id="18" name="Freeform 4"/>
            <p:cNvSpPr/>
            <p:nvPr/>
          </p:nvSpPr>
          <p:spPr bwMode="auto">
            <a:xfrm>
              <a:off x="5374547" y="2536380"/>
              <a:ext cx="2056891" cy="3328045"/>
            </a:xfrm>
            <a:custGeom>
              <a:avLst/>
              <a:gdLst>
                <a:gd name="T0" fmla="*/ 39 w 2076"/>
                <a:gd name="T1" fmla="*/ 579 h 2522"/>
                <a:gd name="T2" fmla="*/ 73 w 2076"/>
                <a:gd name="T3" fmla="*/ 1112 h 2522"/>
                <a:gd name="T4" fmla="*/ 223 w 2076"/>
                <a:gd name="T5" fmla="*/ 1662 h 2522"/>
                <a:gd name="T6" fmla="*/ 931 w 2076"/>
                <a:gd name="T7" fmla="*/ 2396 h 2522"/>
                <a:gd name="T8" fmla="*/ 1737 w 2076"/>
                <a:gd name="T9" fmla="*/ 2421 h 2522"/>
                <a:gd name="T10" fmla="*/ 2037 w 2076"/>
                <a:gd name="T11" fmla="*/ 2171 h 2522"/>
                <a:gd name="T12" fmla="*/ 1971 w 2076"/>
                <a:gd name="T13" fmla="*/ 1754 h 2522"/>
                <a:gd name="T14" fmla="*/ 1679 w 2076"/>
                <a:gd name="T15" fmla="*/ 1379 h 2522"/>
                <a:gd name="T16" fmla="*/ 1704 w 2076"/>
                <a:gd name="T17" fmla="*/ 704 h 2522"/>
                <a:gd name="T18" fmla="*/ 1506 w 2076"/>
                <a:gd name="T19" fmla="*/ 200 h 2522"/>
                <a:gd name="T20" fmla="*/ 930 w 2076"/>
                <a:gd name="T21" fmla="*/ 8 h 2522"/>
                <a:gd name="T22" fmla="*/ 306 w 2076"/>
                <a:gd name="T23" fmla="*/ 248 h 2522"/>
                <a:gd name="T24" fmla="*/ 39 w 2076"/>
                <a:gd name="T25" fmla="*/ 579 h 2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6" h="2522" extrusionOk="0">
                  <a:moveTo>
                    <a:pt x="39" y="579"/>
                  </a:moveTo>
                  <a:cubicBezTo>
                    <a:pt x="0" y="723"/>
                    <a:pt x="42" y="932"/>
                    <a:pt x="73" y="1112"/>
                  </a:cubicBezTo>
                  <a:cubicBezTo>
                    <a:pt x="104" y="1292"/>
                    <a:pt x="80" y="1448"/>
                    <a:pt x="223" y="1662"/>
                  </a:cubicBezTo>
                  <a:cubicBezTo>
                    <a:pt x="366" y="1876"/>
                    <a:pt x="679" y="2270"/>
                    <a:pt x="931" y="2396"/>
                  </a:cubicBezTo>
                  <a:cubicBezTo>
                    <a:pt x="1183" y="2522"/>
                    <a:pt x="1553" y="2458"/>
                    <a:pt x="1737" y="2421"/>
                  </a:cubicBezTo>
                  <a:cubicBezTo>
                    <a:pt x="1921" y="2384"/>
                    <a:pt x="1998" y="2282"/>
                    <a:pt x="2037" y="2171"/>
                  </a:cubicBezTo>
                  <a:cubicBezTo>
                    <a:pt x="2076" y="2060"/>
                    <a:pt x="2031" y="1886"/>
                    <a:pt x="1971" y="1754"/>
                  </a:cubicBezTo>
                  <a:cubicBezTo>
                    <a:pt x="1911" y="1622"/>
                    <a:pt x="1723" y="1554"/>
                    <a:pt x="1679" y="1379"/>
                  </a:cubicBezTo>
                  <a:cubicBezTo>
                    <a:pt x="1635" y="1204"/>
                    <a:pt x="1733" y="900"/>
                    <a:pt x="1704" y="704"/>
                  </a:cubicBezTo>
                  <a:cubicBezTo>
                    <a:pt x="1675" y="508"/>
                    <a:pt x="1635" y="316"/>
                    <a:pt x="1506" y="200"/>
                  </a:cubicBezTo>
                  <a:cubicBezTo>
                    <a:pt x="1377" y="84"/>
                    <a:pt x="1130" y="0"/>
                    <a:pt x="930" y="8"/>
                  </a:cubicBezTo>
                  <a:cubicBezTo>
                    <a:pt x="730" y="16"/>
                    <a:pt x="454" y="153"/>
                    <a:pt x="306" y="248"/>
                  </a:cubicBezTo>
                  <a:cubicBezTo>
                    <a:pt x="158" y="343"/>
                    <a:pt x="78" y="435"/>
                    <a:pt x="39" y="579"/>
                  </a:cubicBezTo>
                  <a:close/>
                </a:path>
              </a:pathLst>
            </a:custGeom>
            <a:pattFill prst="ltHorz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 cmpd="sng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Oval 5"/>
            <p:cNvSpPr>
              <a:spLocks noChangeArrowheads="1"/>
            </p:cNvSpPr>
            <p:nvPr/>
          </p:nvSpPr>
          <p:spPr bwMode="auto">
            <a:xfrm rot="12134225">
              <a:off x="3899519" y="3360169"/>
              <a:ext cx="2615482" cy="2344284"/>
            </a:xfrm>
            <a:prstGeom prst="ellipse">
              <a:avLst/>
            </a:prstGeom>
            <a:pattFill prst="ltVert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5396367" y="3381100"/>
              <a:ext cx="1105543" cy="2087130"/>
            </a:xfrm>
            <a:custGeom>
              <a:avLst/>
              <a:gdLst>
                <a:gd name="T0" fmla="*/ 0 w 760"/>
                <a:gd name="T1" fmla="*/ 0 h 1396"/>
                <a:gd name="T2" fmla="*/ 24 w 760"/>
                <a:gd name="T3" fmla="*/ 360 h 1396"/>
                <a:gd name="T4" fmla="*/ 64 w 760"/>
                <a:gd name="T5" fmla="*/ 700 h 1396"/>
                <a:gd name="T6" fmla="*/ 148 w 760"/>
                <a:gd name="T7" fmla="*/ 932 h 1396"/>
                <a:gd name="T8" fmla="*/ 268 w 760"/>
                <a:gd name="T9" fmla="*/ 1128 h 1396"/>
                <a:gd name="T10" fmla="*/ 388 w 760"/>
                <a:gd name="T11" fmla="*/ 1316 h 1396"/>
                <a:gd name="T12" fmla="*/ 460 w 760"/>
                <a:gd name="T13" fmla="*/ 1396 h 1396"/>
                <a:gd name="T14" fmla="*/ 484 w 760"/>
                <a:gd name="T15" fmla="*/ 1396 h 1396"/>
                <a:gd name="T16" fmla="*/ 596 w 760"/>
                <a:gd name="T17" fmla="*/ 1292 h 1396"/>
                <a:gd name="T18" fmla="*/ 672 w 760"/>
                <a:gd name="T19" fmla="*/ 1180 h 1396"/>
                <a:gd name="T20" fmla="*/ 744 w 760"/>
                <a:gd name="T21" fmla="*/ 1012 h 1396"/>
                <a:gd name="T22" fmla="*/ 760 w 760"/>
                <a:gd name="T23" fmla="*/ 840 h 1396"/>
                <a:gd name="T24" fmla="*/ 736 w 760"/>
                <a:gd name="T25" fmla="*/ 664 h 1396"/>
                <a:gd name="T26" fmla="*/ 680 w 760"/>
                <a:gd name="T27" fmla="*/ 508 h 1396"/>
                <a:gd name="T28" fmla="*/ 596 w 760"/>
                <a:gd name="T29" fmla="*/ 372 h 1396"/>
                <a:gd name="T30" fmla="*/ 484 w 760"/>
                <a:gd name="T31" fmla="*/ 244 h 1396"/>
                <a:gd name="T32" fmla="*/ 352 w 760"/>
                <a:gd name="T33" fmla="*/ 140 h 1396"/>
                <a:gd name="T34" fmla="*/ 192 w 760"/>
                <a:gd name="T35" fmla="*/ 52 h 1396"/>
                <a:gd name="T36" fmla="*/ 76 w 760"/>
                <a:gd name="T37" fmla="*/ 12 h 1396"/>
                <a:gd name="T38" fmla="*/ 0 w 760"/>
                <a:gd name="T39" fmla="*/ 0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60" h="1396" extrusionOk="0">
                  <a:moveTo>
                    <a:pt x="0" y="0"/>
                  </a:moveTo>
                  <a:lnTo>
                    <a:pt x="24" y="360"/>
                  </a:lnTo>
                  <a:lnTo>
                    <a:pt x="64" y="700"/>
                  </a:lnTo>
                  <a:lnTo>
                    <a:pt x="148" y="932"/>
                  </a:lnTo>
                  <a:lnTo>
                    <a:pt x="268" y="1128"/>
                  </a:lnTo>
                  <a:lnTo>
                    <a:pt x="388" y="1316"/>
                  </a:lnTo>
                  <a:lnTo>
                    <a:pt x="460" y="1396"/>
                  </a:lnTo>
                  <a:lnTo>
                    <a:pt x="484" y="1396"/>
                  </a:lnTo>
                  <a:lnTo>
                    <a:pt x="596" y="1292"/>
                  </a:lnTo>
                  <a:lnTo>
                    <a:pt x="672" y="1180"/>
                  </a:lnTo>
                  <a:lnTo>
                    <a:pt x="744" y="1012"/>
                  </a:lnTo>
                  <a:lnTo>
                    <a:pt x="760" y="840"/>
                  </a:lnTo>
                  <a:lnTo>
                    <a:pt x="736" y="664"/>
                  </a:lnTo>
                  <a:lnTo>
                    <a:pt x="680" y="508"/>
                  </a:lnTo>
                  <a:lnTo>
                    <a:pt x="596" y="372"/>
                  </a:lnTo>
                  <a:lnTo>
                    <a:pt x="484" y="244"/>
                  </a:lnTo>
                  <a:lnTo>
                    <a:pt x="352" y="140"/>
                  </a:lnTo>
                  <a:lnTo>
                    <a:pt x="192" y="52"/>
                  </a:lnTo>
                  <a:lnTo>
                    <a:pt x="76" y="12"/>
                  </a:lnTo>
                  <a:lnTo>
                    <a:pt x="0" y="0"/>
                  </a:lnTo>
                  <a:close/>
                </a:path>
              </a:pathLst>
            </a:custGeom>
            <a:pattFill prst="smGrid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4465383" y="5859941"/>
              <a:ext cx="1233553" cy="4006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>
                  <a:latin typeface="Mulish"/>
                </a:rPr>
                <a:t>Прогноз</a:t>
              </a:r>
              <a:endParaRPr lang="en-AU" sz="2000">
                <a:latin typeface="Mulish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6196431" y="5839010"/>
              <a:ext cx="1786325" cy="4006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000">
                  <a:latin typeface="Mulish"/>
                </a:rPr>
                <a:t>Наблюдения</a:t>
              </a:r>
              <a:endParaRPr lang="en-AU" sz="2000">
                <a:latin typeface="Mulish"/>
              </a:endParaRP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4411561" y="4246750"/>
              <a:ext cx="1015354" cy="58457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1600">
                  <a:latin typeface="Mulish"/>
                </a:rPr>
                <a:t>Ложные</a:t>
              </a:r>
              <a:endParaRPr/>
            </a:p>
            <a:p>
              <a:pPr algn="ctr">
                <a:defRPr/>
              </a:pPr>
              <a:r>
                <a:rPr lang="ru-RU" sz="1600">
                  <a:latin typeface="Mulish"/>
                </a:rPr>
                <a:t>тревоги</a:t>
              </a:r>
              <a:endParaRPr lang="en-AU" sz="1600">
                <a:latin typeface="Mulish"/>
              </a:endParaRP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 rot="4124571">
              <a:off x="5002352" y="4007570"/>
              <a:ext cx="1893570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600" b="1">
                  <a:latin typeface="Mulish"/>
                </a:rPr>
                <a:t>Попадания</a:t>
              </a:r>
              <a:endParaRPr/>
            </a:p>
            <a:p>
              <a:pPr algn="ctr">
                <a:defRPr/>
              </a:pPr>
              <a:r>
                <a:rPr lang="ru-RU" sz="1600" b="1">
                  <a:latin typeface="Mulish"/>
                </a:rPr>
                <a:t>(</a:t>
              </a:r>
              <a:r>
                <a:rPr lang="ru-RU" sz="1200" b="1">
                  <a:latin typeface="Mulish"/>
                </a:rPr>
                <a:t>предупрежденность</a:t>
              </a:r>
              <a:r>
                <a:rPr lang="ru-RU" sz="1600" b="1">
                  <a:latin typeface="Mulish"/>
                </a:rPr>
                <a:t>)</a:t>
              </a:r>
              <a:endParaRPr lang="en-AU" sz="1600" b="1">
                <a:latin typeface="Mulish"/>
              </a:endParaRPr>
            </a:p>
          </p:txBody>
        </p: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5787671" y="3185244"/>
              <a:ext cx="1301921" cy="337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1600">
                  <a:latin typeface="Mulish"/>
                </a:rPr>
                <a:t>Пропуски</a:t>
              </a:r>
              <a:endParaRPr lang="en-AU" sz="1600">
                <a:latin typeface="Mulish"/>
              </a:endParaRPr>
            </a:p>
          </p:txBody>
        </p:sp>
      </p:grpSp>
      <p:cxnSp>
        <p:nvCxnSpPr>
          <p:cNvPr id="27" name="Прямая со стрелкой 26"/>
          <p:cNvCxnSpPr>
            <a:cxnSpLocks/>
          </p:cNvCxnSpPr>
          <p:nvPr/>
        </p:nvCxnSpPr>
        <p:spPr bwMode="auto">
          <a:xfrm flipV="1">
            <a:off x="2982897" y="4532311"/>
            <a:ext cx="1296140" cy="2172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 bwMode="auto">
          <a:xfrm>
            <a:off x="2646102" y="4424665"/>
            <a:ext cx="121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latin typeface="Mulish"/>
              </a:rPr>
              <a:t>FAR</a:t>
            </a:r>
            <a:endParaRPr lang="ru-RU">
              <a:latin typeface="Mulish"/>
            </a:endParaRPr>
          </a:p>
        </p:txBody>
      </p:sp>
      <p:cxnSp>
        <p:nvCxnSpPr>
          <p:cNvPr id="30" name="Прямая со стрелкой 29"/>
          <p:cNvCxnSpPr>
            <a:cxnSpLocks/>
          </p:cNvCxnSpPr>
          <p:nvPr/>
        </p:nvCxnSpPr>
        <p:spPr bwMode="auto">
          <a:xfrm flipH="1">
            <a:off x="6118754" y="4094167"/>
            <a:ext cx="3382747" cy="1157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 bwMode="auto">
          <a:xfrm>
            <a:off x="8981983" y="3768819"/>
            <a:ext cx="153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latin typeface="Mulish"/>
              </a:rPr>
              <a:t>HIT</a:t>
            </a:r>
            <a:endParaRPr lang="ru-RU">
              <a:latin typeface="Mulish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6221816" y="1201114"/>
            <a:ext cx="60989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>
                <a:solidFill>
                  <a:srgbClr val="000000"/>
                </a:solidFill>
                <a:latin typeface="Mulish"/>
              </a:rPr>
              <a:t>H</a:t>
            </a:r>
            <a:r>
              <a:rPr lang="en-US" sz="1800" b="1">
                <a:solidFill>
                  <a:srgbClr val="000000"/>
                </a:solidFill>
                <a:latin typeface="Mulish"/>
              </a:rPr>
              <a:t>IT</a:t>
            </a:r>
            <a:r>
              <a:rPr lang="ru-RU" sz="1800" b="1">
                <a:solidFill>
                  <a:srgbClr val="000000"/>
                </a:solidFill>
                <a:latin typeface="Mulish"/>
              </a:rPr>
              <a:t> </a:t>
            </a:r>
            <a:r>
              <a:rPr lang="ru-RU" sz="1800">
                <a:solidFill>
                  <a:srgbClr val="000000"/>
                </a:solidFill>
                <a:latin typeface="Mulish"/>
              </a:rPr>
              <a:t>показывает, какая часть наблюденных явлений была правильно спрогнозирована. Поэтому ее еще называют </a:t>
            </a:r>
            <a:r>
              <a:rPr lang="ru-RU" sz="1800" b="1" u="sng">
                <a:solidFill>
                  <a:srgbClr val="000000"/>
                </a:solidFill>
                <a:latin typeface="Mulish"/>
              </a:rPr>
              <a:t>предупрежденностью</a:t>
            </a:r>
            <a:r>
              <a:rPr lang="ru-RU" sz="1800">
                <a:solidFill>
                  <a:srgbClr val="000000"/>
                </a:solidFill>
                <a:latin typeface="Mulish"/>
              </a:rPr>
              <a:t> явления</a:t>
            </a:r>
            <a:r>
              <a:rPr lang="ru-RU" sz="1800" i="0">
                <a:solidFill>
                  <a:srgbClr val="000000"/>
                </a:solidFill>
                <a:latin typeface="Mulish"/>
              </a:rPr>
              <a:t>. Изменяется от 0 до 1, идеальное значение 1. </a:t>
            </a:r>
            <a:endParaRPr>
              <a:latin typeface="Mulis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 bwMode="auto">
              <a:xfrm>
                <a:off x="8055005" y="2565261"/>
                <a:ext cx="2787588" cy="612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>
                              <a:latin typeface="Cambria Math"/>
                            </a:rPr>
                            <m:t>𝐻𝐼𝑇</m:t>
                          </m:r>
                          <m:r>
                            <a:rPr lang="en-US" b="0" i="1">
                              <a:latin typeface="Cambria Math"/>
                            </a:rPr>
                            <m:t>= </m:t>
                          </m:r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/>
                                    </a:rPr>
                                    <m:t>11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/>
                                    </a:rPr>
                                    <m:t>11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b="0" i="1">
                                      <a:latin typeface="Cambria Math"/>
                                    </a:rPr>
                                    <m:t>21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</mc:Choice>
                  <mc:Fallback xmlns="" xmlns:w="http://schemas.openxmlformats.org/wordprocessingml/2006/main" xmlns:m="http://schemas.openxmlformats.org/officeDocument/2006/math"/>
                </mc:AlternateContent>
                <a:endParaRPr lang="ru-RU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5005" y="2565261"/>
                <a:ext cx="2787588" cy="6120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16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2578100" y="10922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br>
              <a:rPr lang="ru-RU"/>
            </a:br>
            <a:endParaRPr lang="ru-RU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500332" y="1254286"/>
          <a:ext cx="50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6650393" y="1254286"/>
          <a:ext cx="50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 bwMode="auto">
          <a:xfrm>
            <a:off x="1611668" y="318201"/>
            <a:ext cx="91391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srgbClr val="000000"/>
                </a:solidFill>
                <a:latin typeface="Mulish"/>
              </a:rPr>
              <a:t>Предупрежденность (</a:t>
            </a:r>
            <a:r>
              <a:rPr lang="en-US">
                <a:solidFill>
                  <a:srgbClr val="000000"/>
                </a:solidFill>
                <a:latin typeface="Mulish"/>
              </a:rPr>
              <a:t>HIT) </a:t>
            </a:r>
            <a:r>
              <a:rPr lang="ru-RU">
                <a:solidFill>
                  <a:srgbClr val="000000"/>
                </a:solidFill>
                <a:latin typeface="Mulish"/>
              </a:rPr>
              <a:t>и </a:t>
            </a:r>
            <a:r>
              <a:rPr lang="ru-RU" sz="1800">
                <a:solidFill>
                  <a:srgbClr val="000000"/>
                </a:solidFill>
                <a:latin typeface="Mulish"/>
              </a:rPr>
              <a:t>отношение</a:t>
            </a:r>
            <a:r>
              <a:rPr lang="ru-RU" sz="1800" i="1">
                <a:solidFill>
                  <a:srgbClr val="000000"/>
                </a:solidFill>
                <a:latin typeface="Mulish"/>
              </a:rPr>
              <a:t> </a:t>
            </a:r>
            <a:r>
              <a:rPr lang="ru-RU" sz="1800" i="0">
                <a:solidFill>
                  <a:srgbClr val="000000"/>
                </a:solidFill>
                <a:latin typeface="Mulish"/>
              </a:rPr>
              <a:t>ложных</a:t>
            </a:r>
            <a:r>
              <a:rPr lang="ru-RU" sz="1800" i="1">
                <a:solidFill>
                  <a:srgbClr val="000000"/>
                </a:solidFill>
                <a:latin typeface="Mulish"/>
              </a:rPr>
              <a:t> </a:t>
            </a:r>
            <a:r>
              <a:rPr lang="ru-RU" sz="1800" i="0">
                <a:solidFill>
                  <a:srgbClr val="000000"/>
                </a:solidFill>
                <a:latin typeface="Mulish"/>
              </a:rPr>
              <a:t>тревог</a:t>
            </a:r>
            <a:r>
              <a:rPr lang="en-US" sz="1800" i="0">
                <a:solidFill>
                  <a:srgbClr val="000000"/>
                </a:solidFill>
                <a:latin typeface="Mulish"/>
              </a:rPr>
              <a:t> (FAR)</a:t>
            </a:r>
            <a:r>
              <a:rPr lang="ru-RU" sz="1800" i="0">
                <a:solidFill>
                  <a:srgbClr val="000000"/>
                </a:solidFill>
                <a:latin typeface="Mulish"/>
              </a:rPr>
              <a:t> для всех МС в пределах области прогнозирования </a:t>
            </a:r>
            <a:r>
              <a:rPr lang="ru-RU" sz="1800" b="1" i="0">
                <a:solidFill>
                  <a:srgbClr val="000000"/>
                </a:solidFill>
                <a:latin typeface="Mulish"/>
              </a:rPr>
              <a:t>для июня 2023 года </a:t>
            </a:r>
            <a:r>
              <a:rPr lang="ru-RU" sz="1800" i="0">
                <a:solidFill>
                  <a:srgbClr val="000000"/>
                </a:solidFill>
                <a:latin typeface="Mulish"/>
              </a:rPr>
              <a:t>(прогноз от </a:t>
            </a:r>
            <a:r>
              <a:rPr lang="ru-RU" sz="1800" b="1" i="0">
                <a:solidFill>
                  <a:srgbClr val="000000"/>
                </a:solidFill>
                <a:latin typeface="Mulish"/>
              </a:rPr>
              <a:t>12 </a:t>
            </a:r>
            <a:r>
              <a:rPr lang="en-US" sz="1800" b="1" i="0">
                <a:solidFill>
                  <a:srgbClr val="000000"/>
                </a:solidFill>
                <a:latin typeface="Mulish"/>
              </a:rPr>
              <a:t>UTC</a:t>
            </a:r>
            <a:r>
              <a:rPr lang="en-US" sz="1800" i="0">
                <a:solidFill>
                  <a:srgbClr val="000000"/>
                </a:solidFill>
                <a:latin typeface="Mulish"/>
              </a:rPr>
              <a:t>)</a:t>
            </a:r>
            <a:r>
              <a:rPr lang="ru-RU" sz="1800" i="1">
                <a:solidFill>
                  <a:srgbClr val="000000"/>
                </a:solidFill>
                <a:latin typeface="Mulish"/>
              </a:rPr>
              <a:t> </a:t>
            </a:r>
            <a:endParaRPr/>
          </a:p>
          <a:p>
            <a:pPr algn="ctr">
              <a:defRPr/>
            </a:pPr>
            <a:endParaRPr lang="ru-RU" sz="1800">
              <a:solidFill>
                <a:srgbClr val="000000"/>
              </a:solidFill>
              <a:latin typeface="Mulish"/>
            </a:endParaRPr>
          </a:p>
        </p:txBody>
      </p:sp>
      <p:grpSp>
        <p:nvGrpSpPr>
          <p:cNvPr id="17" name="Группа 16"/>
          <p:cNvGrpSpPr/>
          <p:nvPr/>
        </p:nvGrpSpPr>
        <p:grpSpPr bwMode="auto">
          <a:xfrm>
            <a:off x="4353983" y="4849111"/>
            <a:ext cx="189631" cy="253916"/>
            <a:chOff x="1127448" y="3167637"/>
            <a:chExt cx="216024" cy="253916"/>
          </a:xfrm>
        </p:grpSpPr>
        <p:sp>
          <p:nvSpPr>
            <p:cNvPr id="18" name="Прямоугольник 17"/>
            <p:cNvSpPr/>
            <p:nvPr/>
          </p:nvSpPr>
          <p:spPr bwMode="auto">
            <a:xfrm rot="2700000">
              <a:off x="1127448" y="3186583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1193194" y="3167637"/>
              <a:ext cx="84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>
                  <a:solidFill>
                    <a:schemeClr val="bg1"/>
                  </a:solidFill>
                  <a:latin typeface="Mulish"/>
                </a:rPr>
                <a:t>1</a:t>
              </a:r>
              <a:endParaRPr lang="ru-RU" sz="1050">
                <a:solidFill>
                  <a:schemeClr val="bg1"/>
                </a:solidFill>
                <a:latin typeface="Mulish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 bwMode="auto">
          <a:xfrm>
            <a:off x="4353984" y="5277467"/>
            <a:ext cx="189631" cy="253916"/>
            <a:chOff x="767405" y="4157546"/>
            <a:chExt cx="216024" cy="253916"/>
          </a:xfrm>
        </p:grpSpPr>
        <p:sp>
          <p:nvSpPr>
            <p:cNvPr id="21" name="Прямоугольник 20"/>
            <p:cNvSpPr/>
            <p:nvPr/>
          </p:nvSpPr>
          <p:spPr bwMode="auto">
            <a:xfrm rot="2700000">
              <a:off x="767405" y="4176492"/>
              <a:ext cx="216024" cy="2160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833151" y="4157546"/>
              <a:ext cx="84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>
                  <a:solidFill>
                    <a:schemeClr val="bg1"/>
                  </a:solidFill>
                  <a:latin typeface="Mulish"/>
                </a:rPr>
                <a:t>2</a:t>
              </a:r>
              <a:endParaRPr lang="ru-RU" sz="1050">
                <a:solidFill>
                  <a:schemeClr val="bg1"/>
                </a:solidFill>
                <a:latin typeface="Mulish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 bwMode="auto">
          <a:xfrm>
            <a:off x="4353985" y="5703116"/>
            <a:ext cx="189631" cy="253916"/>
            <a:chOff x="767406" y="5420624"/>
            <a:chExt cx="216024" cy="253916"/>
          </a:xfrm>
        </p:grpSpPr>
        <p:sp>
          <p:nvSpPr>
            <p:cNvPr id="24" name="Прямоугольник 23"/>
            <p:cNvSpPr/>
            <p:nvPr/>
          </p:nvSpPr>
          <p:spPr bwMode="auto">
            <a:xfrm rot="2700000">
              <a:off x="767406" y="5439570"/>
              <a:ext cx="216024" cy="21602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833152" y="5420624"/>
              <a:ext cx="84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>
                  <a:solidFill>
                    <a:schemeClr val="bg1"/>
                  </a:solidFill>
                  <a:latin typeface="Mulish"/>
                </a:rPr>
                <a:t>3</a:t>
              </a:r>
              <a:endParaRPr lang="ru-RU" sz="1050">
                <a:solidFill>
                  <a:schemeClr val="bg1"/>
                </a:solidFill>
                <a:latin typeface="Mulish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 bwMode="auto">
          <a:xfrm>
            <a:off x="4353982" y="6102970"/>
            <a:ext cx="189631" cy="253916"/>
            <a:chOff x="767404" y="6062976"/>
            <a:chExt cx="216024" cy="253916"/>
          </a:xfrm>
        </p:grpSpPr>
        <p:sp>
          <p:nvSpPr>
            <p:cNvPr id="27" name="Прямоугольник 26"/>
            <p:cNvSpPr/>
            <p:nvPr/>
          </p:nvSpPr>
          <p:spPr bwMode="auto">
            <a:xfrm rot="2700000">
              <a:off x="767404" y="6081922"/>
              <a:ext cx="216024" cy="2160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833150" y="6062976"/>
              <a:ext cx="84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>
                  <a:solidFill>
                    <a:schemeClr val="bg1"/>
                  </a:solidFill>
                  <a:latin typeface="Mulish"/>
                </a:rPr>
                <a:t>4</a:t>
              </a:r>
              <a:endParaRPr lang="ru-RU" sz="1050">
                <a:solidFill>
                  <a:schemeClr val="bg1"/>
                </a:solidFill>
                <a:latin typeface="Mulish"/>
              </a:endParaRPr>
            </a:p>
          </p:txBody>
        </p:sp>
      </p:grpSp>
      <p:sp>
        <p:nvSpPr>
          <p:cNvPr id="29" name="TextBox 28"/>
          <p:cNvSpPr txBox="1"/>
          <p:nvPr/>
        </p:nvSpPr>
        <p:spPr bwMode="auto">
          <a:xfrm>
            <a:off x="4855640" y="4825736"/>
            <a:ext cx="36526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50" dirty="0">
                <a:latin typeface="Mulish"/>
              </a:rPr>
              <a:t>Теплый старт с использованием данных ДМРЛ</a:t>
            </a:r>
            <a:endParaRPr dirty="0"/>
          </a:p>
        </p:txBody>
      </p:sp>
      <p:sp>
        <p:nvSpPr>
          <p:cNvPr id="30" name="TextBox 29"/>
          <p:cNvSpPr txBox="1"/>
          <p:nvPr/>
        </p:nvSpPr>
        <p:spPr bwMode="auto">
          <a:xfrm>
            <a:off x="4856084" y="5254020"/>
            <a:ext cx="36521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50">
                <a:latin typeface="Mulish"/>
              </a:rPr>
              <a:t>Теплый старт без использования данных ДМРЛ</a:t>
            </a:r>
            <a:endParaRPr/>
          </a:p>
        </p:txBody>
      </p:sp>
      <p:sp>
        <p:nvSpPr>
          <p:cNvPr id="31" name="TextBox 30"/>
          <p:cNvSpPr txBox="1"/>
          <p:nvPr/>
        </p:nvSpPr>
        <p:spPr bwMode="auto">
          <a:xfrm>
            <a:off x="4855195" y="5672452"/>
            <a:ext cx="35191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050">
                <a:latin typeface="Mulish"/>
              </a:rPr>
              <a:t>Холодный старт без использования данных ДМРЛ)</a:t>
            </a:r>
            <a:endParaRPr/>
          </a:p>
        </p:txBody>
      </p:sp>
      <p:sp>
        <p:nvSpPr>
          <p:cNvPr id="32" name="TextBox 31"/>
          <p:cNvSpPr txBox="1"/>
          <p:nvPr/>
        </p:nvSpPr>
        <p:spPr bwMode="auto">
          <a:xfrm>
            <a:off x="4838701" y="6077409"/>
            <a:ext cx="31928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None/>
              <a:defRPr/>
            </a:pPr>
            <a:r>
              <a:rPr lang="en-US" sz="1050" b="0" strike="noStrike" spc="-1">
                <a:solidFill>
                  <a:srgbClr val="000000"/>
                </a:solidFill>
                <a:latin typeface="Mulish"/>
              </a:rPr>
              <a:t>COSMO </a:t>
            </a:r>
            <a:r>
              <a:rPr lang="ru-RU" sz="1050" b="0" strike="noStrike" spc="-1">
                <a:solidFill>
                  <a:srgbClr val="000000"/>
                </a:solidFill>
                <a:latin typeface="Mulish"/>
              </a:rPr>
              <a:t>с горизонтальным шагом сетки 6,6 км</a:t>
            </a:r>
            <a:endParaRPr lang="ru-RU" sz="1050" b="0" strike="noStrike" spc="-1">
              <a:latin typeface="Arial"/>
            </a:endParaRPr>
          </a:p>
        </p:txBody>
      </p:sp>
      <p:cxnSp>
        <p:nvCxnSpPr>
          <p:cNvPr id="34" name="Прямая соединительная линия 33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grpSp>
        <p:nvGrpSpPr>
          <p:cNvPr id="37" name="Группа 36"/>
          <p:cNvGrpSpPr/>
          <p:nvPr/>
        </p:nvGrpSpPr>
        <p:grpSpPr bwMode="auto">
          <a:xfrm>
            <a:off x="8374381" y="5682303"/>
            <a:ext cx="1760777" cy="286843"/>
            <a:chOff x="626175" y="2646620"/>
            <a:chExt cx="9547939" cy="1800000"/>
          </a:xfrm>
        </p:grpSpPr>
        <p:sp>
          <p:nvSpPr>
            <p:cNvPr id="38" name="Прямоугольник 37"/>
            <p:cNvSpPr/>
            <p:nvPr/>
          </p:nvSpPr>
          <p:spPr bwMode="auto">
            <a:xfrm>
              <a:off x="1484640" y="2646620"/>
              <a:ext cx="7831009" cy="1800000"/>
            </a:xfrm>
            <a:prstGeom prst="rect">
              <a:avLst/>
            </a:prstGeom>
            <a:solidFill>
              <a:srgbClr val="9DC3E6"/>
            </a:solidFill>
            <a:ln>
              <a:solidFill>
                <a:srgbClr val="9DC3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" name="Овал 38"/>
            <p:cNvSpPr/>
            <p:nvPr/>
          </p:nvSpPr>
          <p:spPr bwMode="auto">
            <a:xfrm>
              <a:off x="8357141" y="2646620"/>
              <a:ext cx="1816973" cy="1800000"/>
            </a:xfrm>
            <a:prstGeom prst="ellipse">
              <a:avLst/>
            </a:prstGeom>
            <a:solidFill>
              <a:srgbClr val="9DC3E6"/>
            </a:solidFill>
            <a:ln>
              <a:solidFill>
                <a:srgbClr val="9DC3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0" name="Овал 39"/>
            <p:cNvSpPr/>
            <p:nvPr/>
          </p:nvSpPr>
          <p:spPr bwMode="auto">
            <a:xfrm>
              <a:off x="626175" y="2646621"/>
              <a:ext cx="1816973" cy="1799998"/>
            </a:xfrm>
            <a:prstGeom prst="ellipse">
              <a:avLst/>
            </a:prstGeom>
            <a:solidFill>
              <a:srgbClr val="9DC3E6"/>
            </a:solidFill>
            <a:ln>
              <a:solidFill>
                <a:srgbClr val="9DC3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41" name="TextBox 40"/>
          <p:cNvSpPr txBox="1"/>
          <p:nvPr/>
        </p:nvSpPr>
        <p:spPr bwMode="auto">
          <a:xfrm>
            <a:off x="8730498" y="5705519"/>
            <a:ext cx="10485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050">
                <a:latin typeface="Mulish"/>
              </a:rPr>
              <a:t>«</a:t>
            </a:r>
            <a:r>
              <a:rPr lang="en-US" sz="1050">
                <a:latin typeface="Mulish"/>
              </a:rPr>
              <a:t>COSMO </a:t>
            </a:r>
            <a:r>
              <a:rPr lang="ru-RU" sz="1050">
                <a:latin typeface="Mulish"/>
              </a:rPr>
              <a:t>ОЯ»</a:t>
            </a:r>
            <a:endParaRPr lang="ru-RU" sz="105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17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4732660" y="127667"/>
            <a:ext cx="272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latin typeface="Mulish"/>
              </a:rPr>
              <a:t>Двойной штраф</a:t>
            </a:r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102333" y="3238878"/>
            <a:ext cx="3987334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rrowheads="1"/>
          </p:cNvPicPr>
          <p:nvPr/>
        </p:nvPicPr>
        <p:blipFill>
          <a:blip r:embed="rId3"/>
          <a:srcRect l="23624" t="42390" r="32353" b="5328"/>
          <a:stretch/>
        </p:blipFill>
        <p:spPr bwMode="auto">
          <a:xfrm>
            <a:off x="7112491" y="899439"/>
            <a:ext cx="4320000" cy="288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4"/>
          <a:srcRect l="10216" t="18467" r="10319" b="9045"/>
          <a:stretch/>
        </p:blipFill>
        <p:spPr bwMode="auto">
          <a:xfrm>
            <a:off x="778763" y="899439"/>
            <a:ext cx="4320000" cy="288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 bwMode="auto">
          <a:xfrm>
            <a:off x="759508" y="882427"/>
            <a:ext cx="193930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Mulish"/>
              </a:rPr>
              <a:t>COSMO-Ru2Sib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5079505" y="492034"/>
            <a:ext cx="2032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09 </a:t>
            </a:r>
            <a:r>
              <a:rPr lang="en-US" sz="1200">
                <a:latin typeface="Mulish"/>
              </a:rPr>
              <a:t>UTC </a:t>
            </a:r>
            <a:r>
              <a:rPr lang="ru-RU" sz="1200">
                <a:latin typeface="Mulish"/>
              </a:rPr>
              <a:t>10.08.2023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7093238" y="882427"/>
            <a:ext cx="193930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Mulish"/>
              </a:rPr>
              <a:t>COSMO-Ru</a:t>
            </a:r>
            <a:r>
              <a:rPr lang="ru-RU" b="1" dirty="0">
                <a:solidFill>
                  <a:srgbClr val="002060"/>
                </a:solidFill>
                <a:latin typeface="Mulish"/>
              </a:rPr>
              <a:t>6</a:t>
            </a:r>
            <a:r>
              <a:rPr lang="en-US" b="1" dirty="0">
                <a:solidFill>
                  <a:srgbClr val="002060"/>
                </a:solidFill>
                <a:latin typeface="Mulish"/>
              </a:rPr>
              <a:t>Sib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2142322" y="1647893"/>
            <a:ext cx="1039528" cy="91595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 bwMode="auto">
          <a:xfrm>
            <a:off x="8313782" y="1692519"/>
            <a:ext cx="1039528" cy="91595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 bwMode="auto">
          <a:xfrm>
            <a:off x="6095998" y="4158561"/>
            <a:ext cx="1174814" cy="1097525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3" name="Прямая соединительная линия 22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18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 bwMode="auto">
          <a:xfrm>
            <a:off x="784194" y="285672"/>
            <a:ext cx="10626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latin typeface="Mulish Black"/>
              </a:rPr>
              <a:t>Оценка по пространственным долям (</a:t>
            </a:r>
            <a:r>
              <a:rPr lang="en-US" sz="2400">
                <a:latin typeface="Mulish Black"/>
              </a:rPr>
              <a:t>Fractional Skill Score</a:t>
            </a:r>
            <a:r>
              <a:rPr lang="ru-RU" sz="2400">
                <a:latin typeface="Mulish Black"/>
              </a:rPr>
              <a:t> – </a:t>
            </a:r>
            <a:r>
              <a:rPr lang="en-US" sz="2400">
                <a:latin typeface="Mulish Black"/>
              </a:rPr>
              <a:t>FSS</a:t>
            </a:r>
            <a:r>
              <a:rPr lang="ru-RU" sz="2400">
                <a:latin typeface="Mulish Black"/>
              </a:rPr>
              <a:t>)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64953" y="3844031"/>
            <a:ext cx="5175682" cy="24502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73662" y="935589"/>
            <a:ext cx="5175682" cy="27674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 bwMode="auto">
          <a:xfrm>
            <a:off x="920318" y="1352771"/>
            <a:ext cx="51756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>
                <a:latin typeface="Mulish"/>
              </a:rPr>
              <a:t>FSS </a:t>
            </a:r>
            <a:r>
              <a:rPr lang="ru-RU">
                <a:latin typeface="Mulish"/>
              </a:rPr>
              <a:t>это пространственный метод верификации, который относится к группе окрестных методов верификации</a:t>
            </a:r>
            <a:r>
              <a:rPr lang="en-US">
                <a:latin typeface="Mulish"/>
              </a:rPr>
              <a:t>.</a:t>
            </a:r>
            <a:br>
              <a:rPr lang="ru-RU">
                <a:latin typeface="Mulish"/>
              </a:rPr>
            </a:br>
            <a:br>
              <a:rPr lang="ru-RU">
                <a:latin typeface="Mulish"/>
              </a:rPr>
            </a:br>
            <a:r>
              <a:rPr lang="ru-RU">
                <a:latin typeface="Mulish"/>
              </a:rPr>
              <a:t>Рассматривается доля ячеек в окрестности, занятых явлением (</a:t>
            </a:r>
            <a:r>
              <a:rPr lang="en-US">
                <a:latin typeface="Mulish"/>
              </a:rPr>
              <a:t>P</a:t>
            </a:r>
            <a:r>
              <a:rPr lang="ru-RU">
                <a:latin typeface="Mulish"/>
              </a:rPr>
              <a:t>) в поле прогноза и поле наблюдений (явление чаще всего определяется с помощью порогового значения исследуемого метеоэлемента).</a:t>
            </a:r>
            <a:endParaRPr/>
          </a:p>
          <a:p>
            <a:pPr algn="just">
              <a:defRPr/>
            </a:pPr>
            <a:endParaRPr lang="ru-RU">
              <a:latin typeface="Mulish"/>
            </a:endParaRPr>
          </a:p>
          <a:p>
            <a:pPr algn="just">
              <a:defRPr/>
            </a:pPr>
            <a:r>
              <a:rPr lang="ru-RU">
                <a:latin typeface="Mulish"/>
              </a:rPr>
              <a:t>Изменяется в пределах от 0 до 1. В качестве наблюдений используются данные ДМРЛ.</a:t>
            </a:r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915772" y="5131916"/>
            <a:ext cx="2850379" cy="9245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142152" y="5131916"/>
            <a:ext cx="2397618" cy="777698"/>
          </a:xfrm>
          <a:prstGeom prst="rect">
            <a:avLst/>
          </a:prstGeom>
          <a:solidFill>
            <a:schemeClr val="accent2"/>
          </a:solidFill>
        </p:spPr>
      </p:pic>
      <p:cxnSp>
        <p:nvCxnSpPr>
          <p:cNvPr id="17" name="Прямая соединительная линия 16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19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 bwMode="auto">
          <a:xfrm>
            <a:off x="2470949" y="154133"/>
            <a:ext cx="725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Mulish Black"/>
              </a:rPr>
              <a:t>ДЛЯ ОСАДКОВ ЛЮБОЙ ИНТЕНСИВНОСТИ (БОЛЕЕ 0 ММ/Ч)</a:t>
            </a:r>
            <a:endParaRPr dirty="0"/>
          </a:p>
        </p:txBody>
      </p:sp>
      <p:cxnSp>
        <p:nvCxnSpPr>
          <p:cNvPr id="11" name="Прямая соединительная линия 10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06351" y="872971"/>
            <a:ext cx="8179294" cy="51120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2</a:t>
            </a:fld>
            <a:endParaRPr lang="ru-RU"/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Mulish"/>
              </a:rPr>
              <a:t>Май 2024</a:t>
            </a:r>
            <a:endParaRPr lang="ru-RU" dirty="0">
              <a:latin typeface="Mulish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/>
          <a:srcRect l="10052" t="6636" r="14129" b="4567"/>
          <a:stretch/>
        </p:blipFill>
        <p:spPr bwMode="auto">
          <a:xfrm>
            <a:off x="1044891" y="1281338"/>
            <a:ext cx="3893598" cy="3863847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983380" y="711469"/>
            <a:ext cx="5660855" cy="510909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1pPr>
            <a:lvl2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5pPr>
            <a:lvl6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marL="285750" marR="0" lvl="0" indent="-28575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Модель численного прогноза погоды COSMO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 (</a:t>
            </a:r>
            <a:r>
              <a:rPr lang="en-US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Consortium for Small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-</a:t>
            </a:r>
            <a:r>
              <a:rPr lang="en-US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Scale Modeling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) была разработана для оперативного численного прогноза погоды, а также в качестве гибкого инструмента для различных вычислительных экспериментов.</a:t>
            </a:r>
            <a:endParaRPr sz="1600" dirty="0">
              <a:latin typeface="Mulish" pitchFamily="2" charset="-52"/>
            </a:endParaRPr>
          </a:p>
          <a:p>
            <a:pPr marL="285750" marR="0" lvl="0" indent="-28575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Mulish" pitchFamily="2" charset="-52"/>
              <a:ea typeface="Times New Roman"/>
            </a:endParaRPr>
          </a:p>
          <a:p>
            <a:pPr marL="285750" marR="0" lvl="0" indent="-28575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Исходная версия модели </a:t>
            </a:r>
            <a:r>
              <a:rPr lang="en-US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COSMO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 разработана в Немецкой службе погоды (</a:t>
            </a:r>
            <a:r>
              <a:rPr lang="en-US" sz="1600" b="0" i="0" u="none" strike="noStrike" cap="none" dirty="0" err="1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Deutscher</a:t>
            </a:r>
            <a:r>
              <a:rPr lang="en-US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 </a:t>
            </a:r>
            <a:r>
              <a:rPr lang="en-US" sz="1600" b="0" i="0" u="none" strike="noStrike" cap="none" dirty="0" err="1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Wetterdienst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Mulish" pitchFamily="2" charset="-52"/>
                <a:ea typeface="Times New Roman"/>
              </a:rPr>
              <a:t>) в то время, как дальнейшее развитие и поддержка происходит в рамках одноименного консорциума, в который также входит и Россия.</a:t>
            </a:r>
            <a:endParaRPr sz="1600" dirty="0">
              <a:latin typeface="Mulish" pitchFamily="2" charset="-52"/>
            </a:endParaRPr>
          </a:p>
          <a:p>
            <a:pPr marL="285750" marR="0" lvl="0" indent="-28575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Mulish" pitchFamily="2" charset="-52"/>
              <a:ea typeface="Times New Roman"/>
            </a:endParaRPr>
          </a:p>
          <a:p>
            <a:pPr marL="285750" marR="0" lvl="0" indent="-28575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600" dirty="0">
                <a:latin typeface="Mulish" pitchFamily="2" charset="-52"/>
              </a:rPr>
              <a:t>В России созданием и развитием прогностической системы </a:t>
            </a:r>
            <a:r>
              <a:rPr lang="en-US" sz="1600" dirty="0">
                <a:latin typeface="Mulish" pitchFamily="2" charset="-52"/>
              </a:rPr>
              <a:t>COSMO</a:t>
            </a:r>
            <a:r>
              <a:rPr lang="ru-RU" sz="1600" dirty="0">
                <a:latin typeface="Mulish" pitchFamily="2" charset="-52"/>
              </a:rPr>
              <a:t>-</a:t>
            </a:r>
            <a:r>
              <a:rPr lang="en-US" sz="1600" dirty="0">
                <a:latin typeface="Mulish" pitchFamily="2" charset="-52"/>
              </a:rPr>
              <a:t>Ru </a:t>
            </a:r>
            <a:r>
              <a:rPr lang="ru-RU" sz="1600" dirty="0">
                <a:latin typeface="Mulish" pitchFamily="2" charset="-52"/>
              </a:rPr>
              <a:t>занимается Гидрометцентр РФ, </a:t>
            </a:r>
            <a:r>
              <a:rPr lang="ru-RU" sz="1600" dirty="0" err="1">
                <a:latin typeface="Mulish" pitchFamily="2" charset="-52"/>
              </a:rPr>
              <a:t>СибНИГМИ</a:t>
            </a:r>
            <a:r>
              <a:rPr lang="ru-RU" sz="1600" dirty="0">
                <a:latin typeface="Mulish" pitchFamily="2" charset="-52"/>
              </a:rPr>
              <a:t> является соисполнителем работ темы НИР для территории Урало-Сибирского региона.</a:t>
            </a:r>
            <a:endParaRPr sz="1600" dirty="0">
              <a:latin typeface="Mulish" pitchFamily="2" charset="-52"/>
            </a:endParaRPr>
          </a:p>
          <a:p>
            <a:pPr marL="285750" marR="0" lvl="0" indent="-28575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endParaRPr sz="1600" dirty="0">
              <a:latin typeface="Mulish" pitchFamily="2" charset="-52"/>
            </a:endParaRPr>
          </a:p>
          <a:p>
            <a:pPr marL="285750" marR="0" lvl="0" indent="-28575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ru-RU" sz="1600" b="0" i="0" u="none" strike="noStrike" cap="none" dirty="0">
                <a:ln>
                  <a:noFill/>
                </a:ln>
                <a:latin typeface="Mulish" pitchFamily="2" charset="-52"/>
                <a:ea typeface="Times New Roman"/>
              </a:rPr>
              <a:t>В дальнейшем предполагается переход модели </a:t>
            </a:r>
            <a:r>
              <a:rPr lang="en-US" sz="1600" b="0" i="0" u="none" strike="noStrike" cap="none" dirty="0">
                <a:ln>
                  <a:noFill/>
                </a:ln>
                <a:latin typeface="Mulish" pitchFamily="2" charset="-52"/>
                <a:ea typeface="Times New Roman"/>
              </a:rPr>
              <a:t>COSMO</a:t>
            </a:r>
            <a:r>
              <a:rPr lang="ru-RU" sz="1600" b="0" i="0" u="none" strike="noStrike" cap="none" dirty="0">
                <a:ln>
                  <a:noFill/>
                </a:ln>
                <a:latin typeface="Mulish" pitchFamily="2" charset="-52"/>
                <a:ea typeface="Times New Roman"/>
              </a:rPr>
              <a:t> на модель </a:t>
            </a:r>
            <a:r>
              <a:rPr lang="en-US" sz="1600" b="0" i="0" u="none" strike="noStrike" cap="none" dirty="0">
                <a:ln>
                  <a:noFill/>
                </a:ln>
                <a:latin typeface="Mulish" pitchFamily="2" charset="-52"/>
                <a:ea typeface="Times New Roman"/>
              </a:rPr>
              <a:t>ICON</a:t>
            </a:r>
            <a:r>
              <a:rPr lang="ru-RU" sz="1600" b="0" i="0" u="none" strike="noStrike" cap="none" dirty="0">
                <a:ln>
                  <a:noFill/>
                </a:ln>
                <a:latin typeface="Mulish" pitchFamily="2" charset="-52"/>
                <a:ea typeface="Times New Roman"/>
              </a:rPr>
              <a:t>.</a:t>
            </a:r>
            <a:endParaRPr lang="ru-RU" sz="1600" b="0" i="0" u="none" strike="noStrike" cap="none" dirty="0">
              <a:ln>
                <a:noFill/>
              </a:ln>
              <a:latin typeface="Mulish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 l="7928" t="17867" r="7483" b="16376"/>
          <a:stretch/>
        </p:blipFill>
        <p:spPr bwMode="auto">
          <a:xfrm>
            <a:off x="1429219" y="365125"/>
            <a:ext cx="2938510" cy="69471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20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 bwMode="auto">
          <a:xfrm>
            <a:off x="2436919" y="121942"/>
            <a:ext cx="6995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latin typeface="Mulish Black"/>
              </a:rPr>
              <a:t>ДЛЯ ОСАДКОВ ИНТЕНСИВНОСТЬЮ БОЛЕЕ 3 ММ/Ч</a:t>
            </a:r>
            <a:endParaRPr lang="ru-RU" dirty="0"/>
          </a:p>
        </p:txBody>
      </p:sp>
      <p:cxnSp>
        <p:nvCxnSpPr>
          <p:cNvPr id="11" name="Прямая соединительная линия 10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72322" y="851703"/>
            <a:ext cx="8247355" cy="51545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-1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21</a:t>
            </a:fld>
            <a:endParaRPr lang="ru-RU"/>
          </a:p>
        </p:txBody>
      </p:sp>
      <p:pic>
        <p:nvPicPr>
          <p:cNvPr id="11" name="Рисунок 10"/>
          <p:cNvPicPr/>
          <p:nvPr/>
        </p:nvPicPr>
        <p:blipFill>
          <a:blip r:embed="rId2"/>
          <a:stretch/>
        </p:blipFill>
        <p:spPr bwMode="auto">
          <a:xfrm>
            <a:off x="291789" y="679410"/>
            <a:ext cx="324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3"/>
          <a:srcRect l="23731" t="30299" r="42116" b="34640"/>
          <a:stretch/>
        </p:blipFill>
        <p:spPr bwMode="auto">
          <a:xfrm>
            <a:off x="4118701" y="499410"/>
            <a:ext cx="3600000" cy="2520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4"/>
          <a:stretch/>
        </p:blipFill>
        <p:spPr bwMode="auto">
          <a:xfrm>
            <a:off x="291789" y="3928214"/>
            <a:ext cx="324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/>
          <p:nvPr/>
        </p:nvPicPr>
        <p:blipFill>
          <a:blip r:embed="rId5"/>
          <a:srcRect l="23249" t="33978" r="42277" b="32045"/>
          <a:stretch/>
        </p:blipFill>
        <p:spPr bwMode="auto">
          <a:xfrm>
            <a:off x="4118701" y="3748214"/>
            <a:ext cx="3600000" cy="252000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/>
          <p:nvPr/>
        </p:nvPicPr>
        <p:blipFill>
          <a:blip r:embed="rId6"/>
          <a:stretch/>
        </p:blipFill>
        <p:spPr bwMode="auto">
          <a:xfrm>
            <a:off x="8059145" y="2011125"/>
            <a:ext cx="3936810" cy="283574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 bwMode="auto">
          <a:xfrm>
            <a:off x="296355" y="3284026"/>
            <a:ext cx="3078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>
                <a:latin typeface="Mulish"/>
              </a:rPr>
              <a:t>COSMO </a:t>
            </a:r>
            <a:r>
              <a:rPr lang="ru-RU" sz="1400">
                <a:latin typeface="Mulish"/>
              </a:rPr>
              <a:t>ОЯ (без усвоения ДМРЛ) 30.07.2023 04 </a:t>
            </a:r>
            <a:r>
              <a:rPr lang="en-US" sz="1400">
                <a:latin typeface="Mulish"/>
              </a:rPr>
              <a:t>UTC</a:t>
            </a:r>
            <a:r>
              <a:rPr lang="ru-RU" sz="1400">
                <a:latin typeface="Mulish"/>
              </a:rPr>
              <a:t> 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91735" y="66191"/>
            <a:ext cx="350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>
                <a:latin typeface="Mulish"/>
              </a:rPr>
              <a:t>COSMO </a:t>
            </a:r>
            <a:r>
              <a:rPr lang="ru-RU" sz="1400">
                <a:latin typeface="Mulish"/>
              </a:rPr>
              <a:t>сверхкраткосрочный (ДМРЛ) 30.07.2023 04 </a:t>
            </a:r>
            <a:r>
              <a:rPr lang="en-US" sz="1400">
                <a:latin typeface="Mulish"/>
              </a:rPr>
              <a:t>UTC</a:t>
            </a:r>
            <a:r>
              <a:rPr lang="ru-RU" sz="1400">
                <a:latin typeface="Mulish"/>
              </a:rPr>
              <a:t> 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476917" y="1441664"/>
            <a:ext cx="700225" cy="4528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476917" y="4743003"/>
            <a:ext cx="700225" cy="4528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 bwMode="auto">
          <a:xfrm>
            <a:off x="8819050" y="1546897"/>
            <a:ext cx="2416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dirty="0">
                <a:latin typeface="Mulish"/>
              </a:rPr>
              <a:t>ДМРЛ 30.07.2023 04 </a:t>
            </a:r>
            <a:r>
              <a:rPr lang="en-US" sz="1400" dirty="0">
                <a:latin typeface="Mulish"/>
              </a:rPr>
              <a:t>UTC</a:t>
            </a:r>
            <a:endParaRPr lang="ru-RU" sz="1400" dirty="0">
              <a:latin typeface="Mulish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22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950378" y="215673"/>
            <a:ext cx="4598818" cy="61317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-1" y="17012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>
                <a:latin typeface="Mulish"/>
              </a:rPr>
              <a:t>29</a:t>
            </a:r>
            <a:r>
              <a:rPr lang="ru-RU" sz="1800">
                <a:latin typeface="Mulish"/>
              </a:rPr>
              <a:t>.0</a:t>
            </a:r>
            <a:r>
              <a:rPr lang="en-US" sz="1800">
                <a:latin typeface="Mulish"/>
              </a:rPr>
              <a:t>4</a:t>
            </a:r>
            <a:r>
              <a:rPr lang="ru-RU" sz="1800">
                <a:latin typeface="Mulish"/>
              </a:rPr>
              <a:t>.202</a:t>
            </a:r>
            <a:r>
              <a:rPr lang="en-US" sz="1800">
                <a:latin typeface="Mulish"/>
              </a:rPr>
              <a:t>4</a:t>
            </a:r>
            <a:r>
              <a:rPr lang="ru-RU" sz="1800">
                <a:latin typeface="Mulish"/>
              </a:rPr>
              <a:t> 0</a:t>
            </a:r>
            <a:r>
              <a:rPr lang="en-US" sz="1800">
                <a:latin typeface="Mulish"/>
              </a:rPr>
              <a:t>1</a:t>
            </a:r>
            <a:r>
              <a:rPr lang="ru-RU" sz="1800">
                <a:latin typeface="Mulish"/>
              </a:rPr>
              <a:t> </a:t>
            </a:r>
            <a:r>
              <a:rPr lang="en-US" sz="1800">
                <a:latin typeface="Mulish"/>
              </a:rPr>
              <a:t>UTC</a:t>
            </a: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23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1137370" y="76188"/>
            <a:ext cx="1583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dirty="0">
                <a:latin typeface="Mulish"/>
              </a:rPr>
              <a:t>Холодный старт</a:t>
            </a:r>
            <a:endParaRPr dirty="0"/>
          </a:p>
        </p:txBody>
      </p:sp>
      <p:sp>
        <p:nvSpPr>
          <p:cNvPr id="18" name="TextBox 17"/>
          <p:cNvSpPr txBox="1">
            <a:spLocks/>
          </p:cNvSpPr>
          <p:nvPr/>
        </p:nvSpPr>
        <p:spPr bwMode="auto">
          <a:xfrm>
            <a:off x="999334" y="4318068"/>
            <a:ext cx="1859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>
                <a:latin typeface="Mulish"/>
              </a:rPr>
              <a:t>+</a:t>
            </a:r>
            <a:r>
              <a:rPr lang="ru-RU" sz="1400" dirty="0">
                <a:latin typeface="Mulish"/>
              </a:rPr>
              <a:t>ДМРЛ Толмачево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9525000" y="121514"/>
            <a:ext cx="1419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dirty="0">
                <a:latin typeface="Mulish"/>
              </a:rPr>
              <a:t>ДМРЛ 01 </a:t>
            </a:r>
            <a:r>
              <a:rPr lang="en-US" sz="1400" dirty="0">
                <a:latin typeface="Mulish"/>
              </a:rPr>
              <a:t>UTC</a:t>
            </a:r>
            <a:endParaRPr lang="ru-RU" sz="1400" dirty="0">
              <a:latin typeface="Mulish"/>
            </a:endParaRP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0AD6A8-3031-4F65-919B-C59753C113AD}"/>
              </a:ext>
            </a:extLst>
          </p:cNvPr>
          <p:cNvSpPr txBox="1"/>
          <p:nvPr/>
        </p:nvSpPr>
        <p:spPr>
          <a:xfrm>
            <a:off x="4821314" y="-78541"/>
            <a:ext cx="2549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latin typeface="Mulish Black" pitchFamily="2" charset="-52"/>
              </a:rPr>
              <a:t>29</a:t>
            </a:r>
            <a:r>
              <a:rPr lang="ru-RU" sz="2000" u="sng" dirty="0">
                <a:latin typeface="Mulish Black" pitchFamily="2" charset="-52"/>
              </a:rPr>
              <a:t>.0</a:t>
            </a:r>
            <a:r>
              <a:rPr lang="en-US" sz="2000" u="sng" dirty="0">
                <a:latin typeface="Mulish Black" pitchFamily="2" charset="-52"/>
              </a:rPr>
              <a:t>4</a:t>
            </a:r>
            <a:r>
              <a:rPr lang="ru-RU" sz="2000" u="sng" dirty="0">
                <a:latin typeface="Mulish Black" pitchFamily="2" charset="-52"/>
              </a:rPr>
              <a:t>.202</a:t>
            </a:r>
            <a:r>
              <a:rPr lang="en-US" sz="2000" u="sng" dirty="0">
                <a:latin typeface="Mulish Black" pitchFamily="2" charset="-52"/>
              </a:rPr>
              <a:t>4</a:t>
            </a:r>
            <a:r>
              <a:rPr lang="ru-RU" sz="2000" u="sng" dirty="0">
                <a:latin typeface="Mulish Black" pitchFamily="2" charset="-52"/>
              </a:rPr>
              <a:t> 0</a:t>
            </a:r>
            <a:r>
              <a:rPr lang="en-US" sz="2000" u="sng" dirty="0">
                <a:latin typeface="Mulish Black" pitchFamily="2" charset="-52"/>
              </a:rPr>
              <a:t>2</a:t>
            </a:r>
            <a:r>
              <a:rPr lang="ru-RU" sz="2000" u="sng" dirty="0">
                <a:latin typeface="Mulish Black" pitchFamily="2" charset="-52"/>
              </a:rPr>
              <a:t> </a:t>
            </a:r>
            <a:r>
              <a:rPr lang="en-US" sz="2000" u="sng" dirty="0">
                <a:latin typeface="Mulish Black" pitchFamily="2" charset="-52"/>
              </a:rPr>
              <a:t>UTC</a:t>
            </a:r>
            <a:r>
              <a:rPr lang="ru-RU" sz="2000" u="sng" dirty="0">
                <a:latin typeface="Mulish Black" pitchFamily="2" charset="-52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D5BBA2-3DBF-4D55-B449-4A32310B13D6}"/>
              </a:ext>
            </a:extLst>
          </p:cNvPr>
          <p:cNvSpPr txBox="1"/>
          <p:nvPr/>
        </p:nvSpPr>
        <p:spPr bwMode="auto">
          <a:xfrm>
            <a:off x="321615" y="2230660"/>
            <a:ext cx="3473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dirty="0">
                <a:latin typeface="Mulish"/>
              </a:rPr>
              <a:t>Теплый старт (окно усвоения 6 часов)</a:t>
            </a:r>
            <a:endParaRPr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A37FABF-F144-487A-BA7C-B2831968CFF2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5" y="2509782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1229017" y="3201829"/>
            <a:ext cx="1336630" cy="5445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FB6FE90-4B70-470D-9A32-2978298CB0BD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0" y="4588904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986EE73-BC43-4D2F-9DEB-2D3659336992}"/>
              </a:ext>
            </a:extLst>
          </p:cNvPr>
          <p:cNvSpPr/>
          <p:nvPr/>
        </p:nvSpPr>
        <p:spPr bwMode="auto">
          <a:xfrm>
            <a:off x="1260927" y="5299781"/>
            <a:ext cx="1336630" cy="5445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1D36FB2-CF05-450E-A06F-B0533A234FB8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2" y="373781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0D6BB85-8B33-4D57-99A4-EE28061773D0}"/>
              </a:ext>
            </a:extLst>
          </p:cNvPr>
          <p:cNvSpPr/>
          <p:nvPr/>
        </p:nvSpPr>
        <p:spPr bwMode="auto">
          <a:xfrm>
            <a:off x="1229017" y="1082142"/>
            <a:ext cx="1336630" cy="5445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4F029-46B4-4023-A511-3D52A13E8C1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224202" y="448520"/>
            <a:ext cx="3600000" cy="18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EFF739-B231-4D7F-A62F-E7E85CDFF47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215954" y="2509782"/>
            <a:ext cx="3600000" cy="18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3E606C-78F5-4726-8217-E9F159281D1B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215954" y="4574334"/>
            <a:ext cx="3600000" cy="1800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8028EE-F95A-4B55-8A25-F447E9305323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264442" y="378532"/>
            <a:ext cx="3600000" cy="288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813E81B-CCA2-459D-A2FE-1993FF31C65A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264442" y="3606635"/>
            <a:ext cx="3600000" cy="288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67D7DAA-F7E5-4646-B3FC-55F7C3487282}"/>
              </a:ext>
            </a:extLst>
          </p:cNvPr>
          <p:cNvSpPr txBox="1"/>
          <p:nvPr/>
        </p:nvSpPr>
        <p:spPr bwMode="auto">
          <a:xfrm>
            <a:off x="9525000" y="3281846"/>
            <a:ext cx="1419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dirty="0">
                <a:latin typeface="Mulish"/>
              </a:rPr>
              <a:t>ДМРЛ 0</a:t>
            </a:r>
            <a:r>
              <a:rPr lang="en-US" sz="1400" dirty="0">
                <a:latin typeface="Mulish"/>
              </a:rPr>
              <a:t>2</a:t>
            </a:r>
            <a:r>
              <a:rPr lang="ru-RU" sz="1400" dirty="0">
                <a:latin typeface="Mulish"/>
              </a:rPr>
              <a:t> </a:t>
            </a:r>
            <a:r>
              <a:rPr lang="en-US" sz="1400" dirty="0">
                <a:latin typeface="Mulish"/>
              </a:rPr>
              <a:t>UTC</a:t>
            </a:r>
            <a:endParaRPr lang="ru-RU" sz="1400" dirty="0">
              <a:latin typeface="Mulish"/>
            </a:endParaRPr>
          </a:p>
        </p:txBody>
      </p:sp>
    </p:spTree>
    <p:extLst>
      <p:ext uri="{BB962C8B-B14F-4D97-AF65-F5344CB8AC3E}">
        <p14:creationId xmlns:p14="http://schemas.microsoft.com/office/powerpoint/2010/main" val="322308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-1" y="17012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>
                <a:latin typeface="Mulish"/>
              </a:rPr>
              <a:t>29</a:t>
            </a:r>
            <a:r>
              <a:rPr lang="ru-RU" sz="1800">
                <a:latin typeface="Mulish"/>
              </a:rPr>
              <a:t>.0</a:t>
            </a:r>
            <a:r>
              <a:rPr lang="en-US" sz="1800">
                <a:latin typeface="Mulish"/>
              </a:rPr>
              <a:t>4</a:t>
            </a:r>
            <a:r>
              <a:rPr lang="ru-RU" sz="1800">
                <a:latin typeface="Mulish"/>
              </a:rPr>
              <a:t>.202</a:t>
            </a:r>
            <a:r>
              <a:rPr lang="en-US" sz="1800">
                <a:latin typeface="Mulish"/>
              </a:rPr>
              <a:t>4</a:t>
            </a:r>
            <a:r>
              <a:rPr lang="ru-RU" sz="1800">
                <a:latin typeface="Mulish"/>
              </a:rPr>
              <a:t> 0</a:t>
            </a:r>
            <a:r>
              <a:rPr lang="en-US" sz="1800">
                <a:latin typeface="Mulish"/>
              </a:rPr>
              <a:t>1</a:t>
            </a:r>
            <a:r>
              <a:rPr lang="ru-RU" sz="1800">
                <a:latin typeface="Mulish"/>
              </a:rPr>
              <a:t> </a:t>
            </a:r>
            <a:r>
              <a:rPr lang="en-US" sz="1800">
                <a:latin typeface="Mulish"/>
              </a:rPr>
              <a:t>UTC</a:t>
            </a: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24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1137370" y="76188"/>
            <a:ext cx="1583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dirty="0">
                <a:latin typeface="Mulish"/>
              </a:rPr>
              <a:t>Холодный старт</a:t>
            </a:r>
            <a:endParaRPr dirty="0"/>
          </a:p>
        </p:txBody>
      </p:sp>
      <p:sp>
        <p:nvSpPr>
          <p:cNvPr id="18" name="TextBox 17"/>
          <p:cNvSpPr txBox="1">
            <a:spLocks/>
          </p:cNvSpPr>
          <p:nvPr/>
        </p:nvSpPr>
        <p:spPr bwMode="auto">
          <a:xfrm>
            <a:off x="999334" y="4318068"/>
            <a:ext cx="1859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>
                <a:latin typeface="Mulish"/>
              </a:rPr>
              <a:t>+</a:t>
            </a:r>
            <a:r>
              <a:rPr lang="ru-RU" sz="1400" dirty="0">
                <a:latin typeface="Mulish"/>
              </a:rPr>
              <a:t>ДМРЛ Толмачево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9733696" y="1079627"/>
            <a:ext cx="777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dirty="0">
                <a:latin typeface="Mulish"/>
              </a:rPr>
              <a:t>ДМРЛ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0AD6A8-3031-4F65-919B-C59753C113AD}"/>
              </a:ext>
            </a:extLst>
          </p:cNvPr>
          <p:cNvSpPr txBox="1"/>
          <p:nvPr/>
        </p:nvSpPr>
        <p:spPr>
          <a:xfrm>
            <a:off x="4821314" y="-78541"/>
            <a:ext cx="2549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latin typeface="Mulish Black" pitchFamily="2" charset="-52"/>
              </a:rPr>
              <a:t>29</a:t>
            </a:r>
            <a:r>
              <a:rPr lang="ru-RU" sz="2000" u="sng" dirty="0">
                <a:latin typeface="Mulish Black" pitchFamily="2" charset="-52"/>
              </a:rPr>
              <a:t>.0</a:t>
            </a:r>
            <a:r>
              <a:rPr lang="en-US" sz="2000" u="sng" dirty="0">
                <a:latin typeface="Mulish Black" pitchFamily="2" charset="-52"/>
              </a:rPr>
              <a:t>4</a:t>
            </a:r>
            <a:r>
              <a:rPr lang="ru-RU" sz="2000" u="sng" dirty="0">
                <a:latin typeface="Mulish Black" pitchFamily="2" charset="-52"/>
              </a:rPr>
              <a:t>.202</a:t>
            </a:r>
            <a:r>
              <a:rPr lang="en-US" sz="2000" u="sng" dirty="0">
                <a:latin typeface="Mulish Black" pitchFamily="2" charset="-52"/>
              </a:rPr>
              <a:t>4</a:t>
            </a:r>
            <a:r>
              <a:rPr lang="ru-RU" sz="2000" u="sng" dirty="0">
                <a:latin typeface="Mulish Black" pitchFamily="2" charset="-52"/>
              </a:rPr>
              <a:t> 0</a:t>
            </a:r>
            <a:r>
              <a:rPr lang="en-US" sz="2000" u="sng" dirty="0">
                <a:latin typeface="Mulish Black" pitchFamily="2" charset="-52"/>
              </a:rPr>
              <a:t>4</a:t>
            </a:r>
            <a:r>
              <a:rPr lang="ru-RU" sz="2000" u="sng" dirty="0">
                <a:latin typeface="Mulish Black" pitchFamily="2" charset="-52"/>
              </a:rPr>
              <a:t> </a:t>
            </a:r>
            <a:r>
              <a:rPr lang="en-US" sz="2000" u="sng" dirty="0">
                <a:latin typeface="Mulish Black" pitchFamily="2" charset="-52"/>
              </a:rPr>
              <a:t>UTC</a:t>
            </a:r>
            <a:r>
              <a:rPr lang="ru-RU" sz="2000" u="sng" dirty="0">
                <a:latin typeface="Mulish Black" pitchFamily="2" charset="-52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D5BBA2-3DBF-4D55-B449-4A32310B13D6}"/>
              </a:ext>
            </a:extLst>
          </p:cNvPr>
          <p:cNvSpPr txBox="1"/>
          <p:nvPr/>
        </p:nvSpPr>
        <p:spPr bwMode="auto">
          <a:xfrm>
            <a:off x="321615" y="2230660"/>
            <a:ext cx="3473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dirty="0">
                <a:latin typeface="Mulish"/>
              </a:rPr>
              <a:t>Теплый старт (окно усвоения 6 часов)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74A00B-E126-4115-B8FD-6367E75DEF8A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3" y="2523465"/>
            <a:ext cx="2880000" cy="1800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0371C3A-A6F1-49CB-8B03-9503473BF53A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3" y="415307"/>
            <a:ext cx="2880000" cy="1800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BF1DC38-1148-4A9D-9A0A-191EF72752C0}"/>
              </a:ext>
            </a:extLst>
          </p:cNvPr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43" y="4655219"/>
            <a:ext cx="2880000" cy="18000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F33DDA-40B1-4F79-82C6-8BE95A5E0E3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224202" y="2446014"/>
            <a:ext cx="3600000" cy="180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1229017" y="3201829"/>
            <a:ext cx="1336630" cy="5445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986EE73-BC43-4D2F-9DEB-2D3659336992}"/>
              </a:ext>
            </a:extLst>
          </p:cNvPr>
          <p:cNvSpPr/>
          <p:nvPr/>
        </p:nvSpPr>
        <p:spPr bwMode="auto">
          <a:xfrm>
            <a:off x="1260927" y="5299781"/>
            <a:ext cx="1336630" cy="5445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0D6BB85-8B33-4D57-99A4-EE28061773D0}"/>
              </a:ext>
            </a:extLst>
          </p:cNvPr>
          <p:cNvSpPr/>
          <p:nvPr/>
        </p:nvSpPr>
        <p:spPr bwMode="auto">
          <a:xfrm>
            <a:off x="1229017" y="1082142"/>
            <a:ext cx="1336630" cy="5445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952DE4-B629-45B8-8BF6-B7E031FA41E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224202" y="383764"/>
            <a:ext cx="3600000" cy="180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1374630-95E3-4CDB-A60F-AEECB495717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224202" y="4598602"/>
            <a:ext cx="3600000" cy="180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865FDDD-FD50-4F29-8174-B9390B23C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4752" y="1476982"/>
            <a:ext cx="3955513" cy="3449693"/>
          </a:xfrm>
          <a:prstGeom prst="rect">
            <a:avLst/>
          </a:prstGeom>
        </p:spPr>
      </p:pic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F4D89C9-32BA-44A5-8448-0E249C663F15}"/>
              </a:ext>
            </a:extLst>
          </p:cNvPr>
          <p:cNvCxnSpPr/>
          <p:nvPr/>
        </p:nvCxnSpPr>
        <p:spPr>
          <a:xfrm>
            <a:off x="7208668" y="5122416"/>
            <a:ext cx="1633491" cy="7219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0FF56BF-4AAC-40B8-8879-5AED51118323}"/>
              </a:ext>
            </a:extLst>
          </p:cNvPr>
          <p:cNvCxnSpPr>
            <a:cxnSpLocks/>
          </p:cNvCxnSpPr>
          <p:nvPr/>
        </p:nvCxnSpPr>
        <p:spPr bwMode="auto">
          <a:xfrm>
            <a:off x="8842159" y="5844329"/>
            <a:ext cx="3089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4C02622-5E1E-4E7A-B3C9-8B7E49D7B4CF}"/>
              </a:ext>
            </a:extLst>
          </p:cNvPr>
          <p:cNvSpPr txBox="1"/>
          <p:nvPr/>
        </p:nvSpPr>
        <p:spPr>
          <a:xfrm>
            <a:off x="8842159" y="5572055"/>
            <a:ext cx="32581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ulish" pitchFamily="2" charset="-52"/>
              </a:rPr>
              <a:t>Центральный рудник – 28 мм 29.04 12 </a:t>
            </a:r>
            <a:r>
              <a:rPr lang="en-US" sz="1100" dirty="0">
                <a:latin typeface="Mulish" pitchFamily="2" charset="-52"/>
              </a:rPr>
              <a:t>UTC</a:t>
            </a:r>
            <a:endParaRPr lang="ru-RU" sz="1100" dirty="0">
              <a:latin typeface="Mulish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3460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1" name="Группа 20"/>
          <p:cNvGrpSpPr/>
          <p:nvPr/>
        </p:nvGrpSpPr>
        <p:grpSpPr bwMode="auto">
          <a:xfrm>
            <a:off x="3526484" y="88453"/>
            <a:ext cx="5637011" cy="760792"/>
            <a:chOff x="3526484" y="88453"/>
            <a:chExt cx="5637011" cy="760792"/>
          </a:xfrm>
          <a:solidFill>
            <a:srgbClr val="FF9F79"/>
          </a:solidFill>
        </p:grpSpPr>
        <p:sp>
          <p:nvSpPr>
            <p:cNvPr id="22" name="Прямоугольник 21"/>
            <p:cNvSpPr/>
            <p:nvPr/>
          </p:nvSpPr>
          <p:spPr bwMode="auto">
            <a:xfrm>
              <a:off x="3904481" y="92149"/>
              <a:ext cx="4881014" cy="7570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Овал 22"/>
            <p:cNvSpPr/>
            <p:nvPr/>
          </p:nvSpPr>
          <p:spPr bwMode="auto">
            <a:xfrm>
              <a:off x="8407495" y="92149"/>
              <a:ext cx="756000" cy="7570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Овал 23"/>
            <p:cNvSpPr/>
            <p:nvPr/>
          </p:nvSpPr>
          <p:spPr bwMode="auto">
            <a:xfrm>
              <a:off x="3526484" y="88453"/>
              <a:ext cx="756000" cy="75709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25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87988" y="1145901"/>
            <a:ext cx="5577250" cy="479701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 bwMode="auto">
          <a:xfrm>
            <a:off x="413332" y="1582338"/>
            <a:ext cx="49478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ru-RU" sz="1800" dirty="0">
                <a:latin typeface="Mulish"/>
              </a:rPr>
              <a:t>Городская параметризация TERRA</a:t>
            </a:r>
            <a:r>
              <a:rPr lang="en-US" sz="1800" dirty="0">
                <a:latin typeface="Mulish"/>
              </a:rPr>
              <a:t>_</a:t>
            </a:r>
            <a:r>
              <a:rPr lang="ru-RU" sz="1800" dirty="0">
                <a:latin typeface="Mulish"/>
              </a:rPr>
              <a:t>URB</a:t>
            </a:r>
            <a:r>
              <a:rPr lang="en-US" sz="1800" dirty="0">
                <a:latin typeface="Mulish"/>
              </a:rPr>
              <a:t> (TU)</a:t>
            </a:r>
            <a:r>
              <a:rPr lang="ru-RU" sz="1800" dirty="0">
                <a:latin typeface="Mulish"/>
              </a:rPr>
              <a:t> в модели COSMO позволяет учитывать особенности городской поверхности путем модификации начальных данных. </a:t>
            </a:r>
            <a:endParaRPr dirty="0"/>
          </a:p>
          <a:p>
            <a:pPr marL="0" indent="0" algn="just">
              <a:buNone/>
              <a:defRPr/>
            </a:pPr>
            <a:endParaRPr lang="ru-RU" dirty="0">
              <a:latin typeface="Mulish"/>
            </a:endParaRPr>
          </a:p>
          <a:p>
            <a:pPr marL="0" indent="0" algn="just">
              <a:buNone/>
              <a:defRPr/>
            </a:pPr>
            <a:r>
              <a:rPr lang="ru-RU" dirty="0">
                <a:latin typeface="Mulish"/>
              </a:rPr>
              <a:t>Д</a:t>
            </a:r>
            <a:r>
              <a:rPr lang="ru-RU" sz="1800" dirty="0">
                <a:latin typeface="Mulish"/>
              </a:rPr>
              <a:t>ля работы </a:t>
            </a:r>
            <a:r>
              <a:rPr lang="en-US" sz="1800" dirty="0">
                <a:latin typeface="Mulish"/>
              </a:rPr>
              <a:t>TU</a:t>
            </a:r>
            <a:r>
              <a:rPr lang="ru-RU" sz="1800" dirty="0">
                <a:latin typeface="Mulish"/>
              </a:rPr>
              <a:t> необходимо задать параметры городского полога.</a:t>
            </a:r>
          </a:p>
          <a:p>
            <a:pPr marL="0" indent="0" algn="just">
              <a:buNone/>
              <a:defRPr/>
            </a:pPr>
            <a:endParaRPr lang="ru-RU" sz="1800" dirty="0">
              <a:latin typeface="Mulish"/>
            </a:endParaRPr>
          </a:p>
          <a:p>
            <a:pPr marL="0" indent="0" algn="just">
              <a:buNone/>
              <a:defRPr/>
            </a:pPr>
            <a:r>
              <a:rPr lang="ru-RU" sz="1800" dirty="0">
                <a:latin typeface="Mulish"/>
              </a:rPr>
              <a:t>Обязательными параметрами являются антропогенный поток тепла и площадь непроницаемой поверхности.</a:t>
            </a:r>
            <a:endParaRPr lang="en-US" sz="1800" dirty="0">
              <a:latin typeface="Mulish"/>
            </a:endParaRPr>
          </a:p>
        </p:txBody>
      </p:sp>
      <p:cxnSp>
        <p:nvCxnSpPr>
          <p:cNvPr id="15" name="Прямая соединительная линия 14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172110-4831-4E30-858F-297B90D6AEC2}"/>
              </a:ext>
            </a:extLst>
          </p:cNvPr>
          <p:cNvSpPr txBox="1"/>
          <p:nvPr/>
        </p:nvSpPr>
        <p:spPr bwMode="auto">
          <a:xfrm>
            <a:off x="4445288" y="205391"/>
            <a:ext cx="3799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Mulish Black"/>
              </a:rPr>
              <a:t>COSMO TERRA URB</a:t>
            </a:r>
            <a:endParaRPr lang="ru-RU" sz="2800" dirty="0">
              <a:latin typeface="Mulish Blac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26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1151883" y="770951"/>
            <a:ext cx="9888234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 u="sng">
                <a:latin typeface="Mulish"/>
              </a:rPr>
              <a:t>Выполнены для следующих месяцев:</a:t>
            </a:r>
            <a:endParaRPr sz="2800"/>
          </a:p>
          <a:p>
            <a:pPr marL="285750" indent="-285750">
              <a:buFont typeface="Arial"/>
              <a:buChar char="•"/>
              <a:defRPr/>
            </a:pPr>
            <a:r>
              <a:rPr lang="ru-RU" sz="2400">
                <a:latin typeface="Mulish"/>
              </a:rPr>
              <a:t>Январь 2023 года</a:t>
            </a:r>
            <a:endParaRPr lang="en-US" sz="2400">
              <a:latin typeface="Mulish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2400">
                <a:latin typeface="Mulish"/>
              </a:rPr>
              <a:t>Июнь 202</a:t>
            </a:r>
            <a:r>
              <a:rPr lang="en-US" sz="2400">
                <a:latin typeface="Mulish"/>
              </a:rPr>
              <a:t>3</a:t>
            </a:r>
            <a:r>
              <a:rPr lang="ru-RU" sz="2400">
                <a:latin typeface="Mulish"/>
              </a:rPr>
              <a:t> года</a:t>
            </a:r>
            <a:endParaRPr lang="en-US" sz="2400">
              <a:latin typeface="Mulish"/>
            </a:endParaRPr>
          </a:p>
          <a:p>
            <a:pPr marL="285750" indent="-285750">
              <a:lnSpc>
                <a:spcPct val="50000"/>
              </a:lnSpc>
              <a:buFont typeface="Arial"/>
              <a:buChar char="•"/>
              <a:defRPr/>
            </a:pPr>
            <a:endParaRPr lang="ru-RU" sz="2200">
              <a:latin typeface="Mulish"/>
            </a:endParaRPr>
          </a:p>
          <a:p>
            <a:pPr>
              <a:defRPr/>
            </a:pPr>
            <a:r>
              <a:rPr lang="ru-RU" sz="1400">
                <a:latin typeface="Mulish"/>
              </a:rPr>
              <a:t>Прогнозы от 00 </a:t>
            </a:r>
            <a:r>
              <a:rPr lang="en-US" sz="1400">
                <a:latin typeface="Mulish"/>
              </a:rPr>
              <a:t>UTC.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endParaRPr lang="en-US" sz="2200">
              <a:latin typeface="Mulish"/>
            </a:endParaRPr>
          </a:p>
          <a:p>
            <a:pPr>
              <a:defRPr/>
            </a:pPr>
            <a:r>
              <a:rPr lang="en-US" sz="2200">
                <a:latin typeface="Mulish"/>
              </a:rPr>
              <a:t> </a:t>
            </a:r>
            <a:endParaRPr/>
          </a:p>
          <a:p>
            <a:pPr>
              <a:defRPr/>
            </a:pPr>
            <a:endParaRPr lang="en-US" sz="2200">
              <a:latin typeface="Mulish"/>
            </a:endParaRPr>
          </a:p>
          <a:p>
            <a:pPr>
              <a:defRPr/>
            </a:pPr>
            <a:r>
              <a:rPr lang="ru-RU" sz="2800" b="1" u="sng">
                <a:latin typeface="Mulish"/>
              </a:rPr>
              <a:t>Конфигурации:</a:t>
            </a:r>
            <a:endParaRPr sz="2800"/>
          </a:p>
          <a:p>
            <a:pPr>
              <a:defRPr/>
            </a:pPr>
            <a:endParaRPr lang="ru-RU" sz="2200" b="1" u="sng">
              <a:latin typeface="Mulish"/>
            </a:endParaRPr>
          </a:p>
          <a:p>
            <a:pPr>
              <a:defRPr/>
            </a:pPr>
            <a:r>
              <a:rPr lang="ru-RU" sz="2400">
                <a:latin typeface="Mulish"/>
              </a:rPr>
              <a:t>Отключенная параметризация TERRA_URB. Без использования параметров городского полога;</a:t>
            </a:r>
            <a:endParaRPr sz="2400"/>
          </a:p>
          <a:p>
            <a:pPr>
              <a:defRPr/>
            </a:pPr>
            <a:endParaRPr lang="en-US" sz="2400">
              <a:latin typeface="Mulish"/>
            </a:endParaRPr>
          </a:p>
          <a:p>
            <a:pPr>
              <a:defRPr/>
            </a:pPr>
            <a:r>
              <a:rPr lang="ru-RU" sz="2400">
                <a:latin typeface="Mulish"/>
              </a:rPr>
              <a:t>С использованием параметризации городского полога </a:t>
            </a:r>
            <a:r>
              <a:rPr lang="en-US" sz="2400">
                <a:latin typeface="Mulish"/>
              </a:rPr>
              <a:t>TERRA_URB</a:t>
            </a:r>
            <a:endParaRPr sz="240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2589870" y="41502"/>
            <a:ext cx="7012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>
                <a:latin typeface="Mulish Black"/>
              </a:rPr>
              <a:t>Вычислительные эксперименты</a:t>
            </a:r>
            <a:endParaRPr sz="2000"/>
          </a:p>
        </p:txBody>
      </p:sp>
      <p:grpSp>
        <p:nvGrpSpPr>
          <p:cNvPr id="14" name="Группа 13"/>
          <p:cNvGrpSpPr/>
          <p:nvPr/>
        </p:nvGrpSpPr>
        <p:grpSpPr bwMode="auto">
          <a:xfrm>
            <a:off x="636691" y="4462497"/>
            <a:ext cx="216024" cy="253916"/>
            <a:chOff x="1127448" y="3167637"/>
            <a:chExt cx="216024" cy="253916"/>
          </a:xfrm>
        </p:grpSpPr>
        <p:sp>
          <p:nvSpPr>
            <p:cNvPr id="15" name="Прямоугольник 14"/>
            <p:cNvSpPr/>
            <p:nvPr/>
          </p:nvSpPr>
          <p:spPr bwMode="auto">
            <a:xfrm rot="2700000">
              <a:off x="1127448" y="3186583"/>
              <a:ext cx="216024" cy="21602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1193194" y="3167637"/>
              <a:ext cx="84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>
                  <a:solidFill>
                    <a:schemeClr val="bg1"/>
                  </a:solidFill>
                  <a:latin typeface="Mulish"/>
                </a:rPr>
                <a:t>1</a:t>
              </a:r>
              <a:endParaRPr lang="ru-RU" sz="1050">
                <a:solidFill>
                  <a:schemeClr val="bg1"/>
                </a:solidFill>
                <a:latin typeface="Mulish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 bwMode="auto">
          <a:xfrm>
            <a:off x="636690" y="5493146"/>
            <a:ext cx="216024" cy="253916"/>
            <a:chOff x="1127450" y="3568225"/>
            <a:chExt cx="216024" cy="253916"/>
          </a:xfrm>
        </p:grpSpPr>
        <p:sp>
          <p:nvSpPr>
            <p:cNvPr id="18" name="Прямоугольник 17"/>
            <p:cNvSpPr/>
            <p:nvPr/>
          </p:nvSpPr>
          <p:spPr bwMode="auto">
            <a:xfrm rot="2700000">
              <a:off x="1127450" y="3587171"/>
              <a:ext cx="216024" cy="21602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1193196" y="3568225"/>
              <a:ext cx="84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050">
                  <a:solidFill>
                    <a:schemeClr val="bg1"/>
                  </a:solidFill>
                  <a:latin typeface="Mulish"/>
                </a:rPr>
                <a:t>2</a:t>
              </a:r>
              <a:endParaRPr lang="ru-RU" sz="1050">
                <a:solidFill>
                  <a:schemeClr val="bg1"/>
                </a:solidFill>
                <a:latin typeface="Mulish"/>
              </a:endParaRPr>
            </a:p>
          </p:txBody>
        </p:sp>
      </p:grpSp>
      <p:cxnSp>
        <p:nvCxnSpPr>
          <p:cNvPr id="3" name="Прямая соединительная линия 2"/>
          <p:cNvCxnSpPr>
            <a:cxnSpLocks/>
          </p:cNvCxnSpPr>
          <p:nvPr/>
        </p:nvCxnSpPr>
        <p:spPr bwMode="auto">
          <a:xfrm>
            <a:off x="1241663" y="2055458"/>
            <a:ext cx="2696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27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 bwMode="auto">
          <a:xfrm>
            <a:off x="4688181" y="0"/>
            <a:ext cx="2815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>
                <a:latin typeface="Mulish Black"/>
              </a:rPr>
              <a:t>Январь 2023 год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 bwMode="auto">
              <a:xfrm>
                <a:off x="269915" y="5082087"/>
                <a:ext cx="11630025" cy="1461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1200" dirty="0">
                    <a:latin typeface="Mulish"/>
                  </a:rPr>
                  <a:t>Представлены средние значения оправдываемости</a:t>
                </a:r>
                <a:r>
                  <a:rPr lang="en-US" sz="1200" dirty="0">
                    <a:latin typeface="Mulish"/>
                  </a:rPr>
                  <a:t> </a:t>
                </a:r>
                <a:r>
                  <a:rPr lang="ru-RU" sz="1200" dirty="0">
                    <a:latin typeface="Mulish"/>
                  </a:rPr>
                  <a:t>для всех </a:t>
                </a:r>
                <a:r>
                  <a:rPr lang="ru-RU" sz="1200" dirty="0" err="1">
                    <a:latin typeface="Mulish"/>
                  </a:rPr>
                  <a:t>заблаговременностей</a:t>
                </a:r>
                <a:r>
                  <a:rPr lang="ru-RU" sz="1200" dirty="0">
                    <a:latin typeface="Mulish"/>
                  </a:rPr>
                  <a:t> </a:t>
                </a:r>
                <a:r>
                  <a:rPr lang="en-US" sz="1200" i="1" dirty="0">
                    <a:latin typeface="Mulish"/>
                  </a:rPr>
                  <a:t>P</a:t>
                </a:r>
                <a:r>
                  <a:rPr lang="en-US" sz="1200" i="1" baseline="-25000" dirty="0">
                    <a:latin typeface="Mulish"/>
                  </a:rPr>
                  <a:t>t</a:t>
                </a:r>
                <a:r>
                  <a:rPr lang="ru-RU" sz="1200" dirty="0">
                    <a:latin typeface="Mulish"/>
                  </a:rPr>
                  <a:t> </a:t>
                </a:r>
                <a:r>
                  <a:rPr lang="en-US" sz="1200" dirty="0">
                    <a:latin typeface="Mulish"/>
                  </a:rPr>
                  <a:t> </a:t>
                </a:r>
                <a:r>
                  <a:rPr lang="ru-RU" sz="1200" dirty="0">
                    <a:latin typeface="Mulish"/>
                  </a:rPr>
                  <a:t>для всех метеостанций крупных городов </a:t>
                </a:r>
                <a:br>
                  <a:rPr lang="ru-RU" sz="1200" dirty="0">
                    <a:latin typeface="Mulish"/>
                  </a:rPr>
                </a:br>
                <a:r>
                  <a:rPr lang="ru-RU" sz="1200" dirty="0">
                    <a:latin typeface="Mulish"/>
                  </a:rPr>
                  <a:t>в пределах области прогнозирования.</a:t>
                </a:r>
                <a:endParaRPr dirty="0"/>
              </a:p>
              <a:p>
                <a:pPr algn="ctr">
                  <a:defRPr/>
                </a:pPr>
                <a:endParaRPr lang="ru-RU" sz="1200" dirty="0">
                  <a:latin typeface="Mulish"/>
                </a:endParaRPr>
              </a:p>
              <a:p>
                <a:pPr algn="ctr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en-US" sz="1200" b="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200" b="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  <m:r>
                      <a:rPr lang="en-US" sz="1200" b="0" i="1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12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2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en-US" sz="1200" b="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200" b="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sz="1200" b="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𝑁</m:t>
                        </m:r>
                      </m:den>
                    </m:f>
                    <m:r>
                      <a:rPr lang="en-US" sz="12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sz="1200" b="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100%</m:t>
                    </m:r>
                  </m:oMath>
                </a14:m>
                <a:r>
                  <a:rPr lang="ru-RU" sz="1200" dirty="0">
                    <a:solidFill>
                      <a:srgbClr val="000000"/>
                    </a:solidFill>
                    <a:latin typeface="Mulish"/>
                  </a:rPr>
                  <a:t>, где</a:t>
                </a:r>
                <a:endParaRPr dirty="0"/>
              </a:p>
              <a:p>
                <a:pPr algn="ctr">
                  <a:defRPr/>
                </a:pPr>
                <a:r>
                  <a:rPr lang="ru-RU" sz="1200" dirty="0">
                    <a:solidFill>
                      <a:srgbClr val="000000"/>
                    </a:solidFill>
                    <a:latin typeface="Mulish"/>
                  </a:rPr>
                  <a:t>где </a:t>
                </a:r>
                <a:r>
                  <a:rPr lang="ru-RU" sz="1200" i="1" dirty="0">
                    <a:solidFill>
                      <a:srgbClr val="000000"/>
                    </a:solidFill>
                    <a:latin typeface="Mulish"/>
                  </a:rPr>
                  <a:t>N</a:t>
                </a:r>
                <a:r>
                  <a:rPr lang="ru-RU" sz="1200" i="1" baseline="-25000" dirty="0">
                    <a:solidFill>
                      <a:srgbClr val="000000"/>
                    </a:solidFill>
                    <a:latin typeface="Mulish"/>
                  </a:rPr>
                  <a:t>i</a:t>
                </a:r>
                <a:r>
                  <a:rPr lang="ru-RU" sz="1200" i="0" dirty="0">
                    <a:solidFill>
                      <a:srgbClr val="000000"/>
                    </a:solidFill>
                    <a:latin typeface="Mulish"/>
                  </a:rPr>
                  <a:t> — количество </a:t>
                </a:r>
                <a:r>
                  <a:rPr lang="ru-RU" sz="1200" dirty="0">
                    <a:solidFill>
                      <a:srgbClr val="000000"/>
                    </a:solidFill>
                    <a:latin typeface="Mulish"/>
                  </a:rPr>
                  <a:t>прогнозов</a:t>
                </a:r>
                <a:r>
                  <a:rPr lang="ru-RU" sz="1200" i="0" dirty="0">
                    <a:solidFill>
                      <a:srgbClr val="000000"/>
                    </a:solidFill>
                    <a:latin typeface="Mulish"/>
                  </a:rPr>
                  <a:t>, в которых отклонение прогностической температуры воздуха от фактической не превышает заданного предела (</a:t>
                </a:r>
                <a:r>
                  <a:rPr lang="en-US" sz="1200" b="0" i="0" u="none" strike="noStrike" dirty="0">
                    <a:solidFill>
                      <a:srgbClr val="000000"/>
                    </a:solidFill>
                    <a:latin typeface="Mulish"/>
                  </a:rPr>
                  <a:t>≤2°C</a:t>
                </a:r>
                <a:r>
                  <a:rPr lang="ru-RU" sz="1200" b="0" i="0" u="none" strike="noStrike" dirty="0">
                    <a:solidFill>
                      <a:srgbClr val="000000"/>
                    </a:solidFill>
                    <a:latin typeface="Mulish"/>
                  </a:rPr>
                  <a:t>)</a:t>
                </a:r>
                <a:r>
                  <a:rPr lang="ru-RU" sz="1200" i="0" dirty="0">
                    <a:solidFill>
                      <a:srgbClr val="000000"/>
                    </a:solidFill>
                    <a:latin typeface="Mulish"/>
                  </a:rPr>
                  <a:t>, </a:t>
                </a:r>
                <a:r>
                  <a:rPr lang="ru-RU" sz="1200" i="1" dirty="0">
                    <a:solidFill>
                      <a:srgbClr val="000000"/>
                    </a:solidFill>
                    <a:latin typeface="Mulish"/>
                  </a:rPr>
                  <a:t>N</a:t>
                </a:r>
                <a:r>
                  <a:rPr lang="ru-RU" sz="1200" i="0" dirty="0">
                    <a:solidFill>
                      <a:srgbClr val="000000"/>
                    </a:solidFill>
                    <a:latin typeface="Mulish"/>
                  </a:rPr>
                  <a:t> — общее число узлов. </a:t>
                </a:r>
                <a:endParaRPr dirty="0"/>
              </a:p>
              <a:p>
                <a:pPr algn="ctr">
                  <a:defRPr/>
                </a:pPr>
                <a:r>
                  <a:rPr lang="ru-RU" sz="1200" dirty="0">
                    <a:latin typeface="Mulish"/>
                  </a:rPr>
                  <a:t> </a:t>
                </a:r>
                <a:endParaRPr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15" y="5082087"/>
                <a:ext cx="11630025" cy="1461619"/>
              </a:xfrm>
              <a:prstGeom prst="rect">
                <a:avLst/>
              </a:prstGeom>
              <a:blipFill>
                <a:blip r:embed="rId2"/>
                <a:stretch>
                  <a:fillRect t="-4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1771306" y="420743"/>
          <a:ext cx="8822531" cy="4452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28</a:t>
            </a:fld>
            <a:endParaRPr lang="ru-RU"/>
          </a:p>
        </p:txBody>
      </p:sp>
      <p:sp>
        <p:nvSpPr>
          <p:cNvPr id="18" name="TextBox 17"/>
          <p:cNvSpPr txBox="1"/>
          <p:nvPr/>
        </p:nvSpPr>
        <p:spPr bwMode="auto">
          <a:xfrm>
            <a:off x="4688181" y="134292"/>
            <a:ext cx="2815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>
                <a:latin typeface="Mulish Black"/>
              </a:rPr>
              <a:t>Июнь 2023 год</a:t>
            </a:r>
            <a:endParaRPr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1995485" y="962395"/>
          <a:ext cx="8201026" cy="440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Прямая соединительная линия 9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29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50000"/>
                </a:schemeClr>
              </a:gs>
              <a:gs pos="25000">
                <a:schemeClr val="accent6">
                  <a:lumMod val="20000"/>
                  <a:lumOff val="80000"/>
                  <a:alpha val="50000"/>
                </a:schemeClr>
              </a:gs>
              <a:gs pos="50000">
                <a:schemeClr val="accent4">
                  <a:lumMod val="20000"/>
                  <a:lumOff val="80000"/>
                  <a:alpha val="50000"/>
                </a:schemeClr>
              </a:gs>
              <a:gs pos="75000">
                <a:srgbClr val="FADBC6">
                  <a:alpha val="50000"/>
                </a:srgbClr>
              </a:gs>
              <a:gs pos="100000">
                <a:srgbClr val="FEB0B0">
                  <a:alpha val="5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-1" y="2115203"/>
            <a:ext cx="12192000" cy="18844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>
                <a:solidFill>
                  <a:schemeClr val="accent1">
                    <a:lumMod val="50000"/>
                  </a:schemeClr>
                </a:solidFill>
                <a:latin typeface="Mulish Black"/>
              </a:rPr>
              <a:t>Спасибо за внимание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3</a:t>
            </a:fld>
            <a:endParaRPr lang="ru-RU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5172888" y="977509"/>
            <a:ext cx="6303923" cy="4351338"/>
          </a:xfrm>
          <a:prstGeom prst="rect">
            <a:avLst/>
          </a:prstGeom>
          <a:ln w="28575">
            <a:solidFill>
              <a:srgbClr val="008000"/>
            </a:solidFill>
          </a:ln>
        </p:spPr>
      </p:pic>
      <p:pic>
        <p:nvPicPr>
          <p:cNvPr id="10" name="Google Shape;89;p16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433436" y="1690688"/>
            <a:ext cx="4024263" cy="2788052"/>
          </a:xfrm>
          <a:prstGeom prst="rect">
            <a:avLst/>
          </a:prstGeom>
          <a:solidFill>
            <a:schemeClr val="accent6"/>
          </a:solidFill>
          <a:ln w="19050">
            <a:noFill/>
          </a:ln>
        </p:spPr>
      </p:pic>
      <p:cxnSp>
        <p:nvCxnSpPr>
          <p:cNvPr id="18" name="Прямая соединительная линия 17"/>
          <p:cNvCxnSpPr>
            <a:cxnSpLocks/>
          </p:cNvCxnSpPr>
          <p:nvPr/>
        </p:nvCxnSpPr>
        <p:spPr bwMode="auto">
          <a:xfrm flipV="1">
            <a:off x="2702719" y="949325"/>
            <a:ext cx="2470168" cy="2170113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>
            <a:off x="2595562" y="3600450"/>
            <a:ext cx="2577324" cy="1752599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30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158322" y="236533"/>
            <a:ext cx="11953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>
                <a:latin typeface="Mulish Black"/>
              </a:rPr>
              <a:t>Для всех метеостанций крупных городов в пределах области прогнозирования </a:t>
            </a:r>
            <a:br>
              <a:rPr lang="ru-RU" sz="2200">
                <a:latin typeface="Mulish Black"/>
              </a:rPr>
            </a:br>
            <a:r>
              <a:rPr lang="ru-RU" sz="2200">
                <a:latin typeface="Mulish Black"/>
              </a:rPr>
              <a:t>(всего 18 метеостанций)</a:t>
            </a:r>
            <a:endParaRPr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136000" y="1619009"/>
          <a:ext cx="7919999" cy="162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 gridSpan="4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Mulish"/>
                        </a:rPr>
                        <a:t>Январь 2023 год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Mulish"/>
                        </a:rPr>
                        <a:t>Конфигурация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Показатели качества</a:t>
                      </a:r>
                      <a:endParaRPr/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Mulish"/>
                        </a:rPr>
                        <a:t>Конфигурации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u="none" strike="noStrike">
                          <a:latin typeface="Mulish"/>
                        </a:rPr>
                        <a:t>RMSE, °C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u="none" strike="noStrike">
                          <a:latin typeface="Mulish"/>
                        </a:rPr>
                        <a:t>BIAS, °C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Pt &lt;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2°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C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, 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u="none" strike="noStrike">
                          <a:latin typeface="Mulish"/>
                        </a:rPr>
                        <a:t>Без параметризации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Mulish"/>
                        </a:rPr>
                        <a:t>2,57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Mulish"/>
                        </a:rPr>
                        <a:t>-0,40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66</a:t>
                      </a:r>
                      <a:endParaRPr/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С использованием 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TU</a:t>
                      </a:r>
                      <a:endParaRPr/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Mulish"/>
                        </a:rPr>
                        <a:t>2,52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Mulish"/>
                        </a:rPr>
                        <a:t>0,23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68</a:t>
                      </a:r>
                      <a:endParaRPr/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136000" y="3805503"/>
          <a:ext cx="7919999" cy="162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7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0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00">
                <a:tc gridSpan="4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Mulish"/>
                        </a:rPr>
                        <a:t>Июнь 2023 год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Mulish"/>
                        </a:rPr>
                        <a:t>Конфигурация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ctr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Показатели качества</a:t>
                      </a:r>
                      <a:endParaRPr/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u="none" strike="noStrike">
                          <a:latin typeface="Mulish"/>
                        </a:rPr>
                        <a:t>Конфигурации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u="none" strike="noStrike">
                          <a:latin typeface="Mulish"/>
                        </a:rPr>
                        <a:t>RMSE, °C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u="none" strike="noStrike">
                          <a:latin typeface="Mulish"/>
                        </a:rPr>
                        <a:t>BIAS, °C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Pt &lt; 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2°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C</a:t>
                      </a: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, 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u="none" strike="noStrike">
                          <a:latin typeface="Mulish"/>
                        </a:rPr>
                        <a:t>Без параметризации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2,60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1,30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61</a:t>
                      </a:r>
                      <a:endParaRPr/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С использованием 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TU</a:t>
                      </a:r>
                      <a:endParaRPr/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2,35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0,70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latin typeface="Mulish"/>
                      </a:endParaRPr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Mulish"/>
                        </a:rPr>
                        <a:t>65</a:t>
                      </a:r>
                      <a:endParaRPr/>
                    </a:p>
                  </a:txBody>
                  <a:tcPr marL="7620" marR="7620" marT="7620" marB="0" anchor="b"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3" name="Прямая соединительная линия 12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</p:spTree>
    <p:extLst>
      <p:ext uri="{BB962C8B-B14F-4D97-AF65-F5344CB8AC3E}">
        <p14:creationId xmlns:p14="http://schemas.microsoft.com/office/powerpoint/2010/main" val="2386045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31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 rotWithShape="1">
          <a:blip r:embed="rId2"/>
          <a:srcRect l="4921" t="5412" r="6147" b="14005"/>
          <a:stretch/>
        </p:blipFill>
        <p:spPr bwMode="auto">
          <a:xfrm>
            <a:off x="929429" y="328473"/>
            <a:ext cx="4320000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8" name="Picture 6"/>
          <p:cNvPicPr>
            <a:picLocks noChangeArrowheads="1"/>
          </p:cNvPicPr>
          <p:nvPr/>
        </p:nvPicPr>
        <p:blipFill rotWithShape="1">
          <a:blip r:embed="rId3"/>
          <a:srcRect l="7240" t="5413" r="7754" b="11092"/>
          <a:stretch/>
        </p:blipFill>
        <p:spPr bwMode="auto">
          <a:xfrm>
            <a:off x="6631619" y="328473"/>
            <a:ext cx="4320000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4"/>
          <a:srcRect l="1502" t="1820"/>
          <a:stretch/>
        </p:blipFill>
        <p:spPr bwMode="auto">
          <a:xfrm>
            <a:off x="929429" y="5722608"/>
            <a:ext cx="4320000" cy="7268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0ACBB0C-2377-4B1C-9448-54434BAA73A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3270" b="16741"/>
          <a:stretch/>
        </p:blipFill>
        <p:spPr bwMode="auto">
          <a:xfrm>
            <a:off x="929429" y="3064109"/>
            <a:ext cx="4320000" cy="252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DD481EF-30D7-4995-A153-34CE7E8B3EAB}"/>
              </a:ext>
            </a:extLst>
          </p:cNvPr>
          <p:cNvSpPr/>
          <p:nvPr/>
        </p:nvSpPr>
        <p:spPr>
          <a:xfrm>
            <a:off x="7167005" y="3249000"/>
            <a:ext cx="3249227" cy="360000"/>
          </a:xfrm>
          <a:prstGeom prst="roundRect">
            <a:avLst>
              <a:gd name="adj" fmla="val 50000"/>
            </a:avLst>
          </a:prstGeom>
          <a:solidFill>
            <a:srgbClr val="FFC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D11C3495-F9AA-4CE1-8249-2D7558B36A8B}"/>
              </a:ext>
            </a:extLst>
          </p:cNvPr>
          <p:cNvSpPr/>
          <p:nvPr/>
        </p:nvSpPr>
        <p:spPr bwMode="auto">
          <a:xfrm>
            <a:off x="7178607" y="3829527"/>
            <a:ext cx="3249227" cy="360000"/>
          </a:xfrm>
          <a:prstGeom prst="roundRect">
            <a:avLst>
              <a:gd name="adj" fmla="val 50000"/>
            </a:avLst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CD76318A-BF37-418A-A93C-C78E0544281C}"/>
              </a:ext>
            </a:extLst>
          </p:cNvPr>
          <p:cNvSpPr/>
          <p:nvPr/>
        </p:nvSpPr>
        <p:spPr bwMode="auto">
          <a:xfrm>
            <a:off x="7178607" y="4400674"/>
            <a:ext cx="3249227" cy="360000"/>
          </a:xfrm>
          <a:prstGeom prst="roundRect">
            <a:avLst>
              <a:gd name="adj" fmla="val 50000"/>
            </a:avLst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11C3495-F9AA-4CE1-8249-2D7558B36A8B}"/>
              </a:ext>
            </a:extLst>
          </p:cNvPr>
          <p:cNvSpPr/>
          <p:nvPr/>
        </p:nvSpPr>
        <p:spPr bwMode="auto">
          <a:xfrm>
            <a:off x="5684668" y="4976946"/>
            <a:ext cx="2515809" cy="360000"/>
          </a:xfrm>
          <a:prstGeom prst="roundRect">
            <a:avLst>
              <a:gd name="adj" fmla="val 50000"/>
            </a:avLst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1DD0CD6C-43C2-4993-9480-CE0B05115BFE}"/>
              </a:ext>
            </a:extLst>
          </p:cNvPr>
          <p:cNvSpPr/>
          <p:nvPr/>
        </p:nvSpPr>
        <p:spPr bwMode="auto">
          <a:xfrm>
            <a:off x="9377075" y="4971821"/>
            <a:ext cx="2515809" cy="360000"/>
          </a:xfrm>
          <a:prstGeom prst="roundRect">
            <a:avLst>
              <a:gd name="adj" fmla="val 50000"/>
            </a:avLst>
          </a:prstGeom>
          <a:solidFill>
            <a:srgbClr val="9DC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8A9559-92FF-4296-99A5-E3ABB383DB96}"/>
              </a:ext>
            </a:extLst>
          </p:cNvPr>
          <p:cNvSpPr txBox="1"/>
          <p:nvPr/>
        </p:nvSpPr>
        <p:spPr>
          <a:xfrm>
            <a:off x="7403977" y="3275271"/>
            <a:ext cx="2734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Mulish" pitchFamily="2" charset="-52"/>
              </a:rPr>
              <a:t>Случаи с ОЯ за 2020-2021 </a:t>
            </a:r>
            <a:r>
              <a:rPr lang="ru-RU" sz="1400" dirty="0" err="1">
                <a:latin typeface="Mulish" pitchFamily="2" charset="-52"/>
              </a:rPr>
              <a:t>гг</a:t>
            </a:r>
            <a:endParaRPr lang="ru-RU" sz="1400" dirty="0">
              <a:latin typeface="Mulish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EF9855-36F8-4C2F-9EE3-E2884B60A78C}"/>
              </a:ext>
            </a:extLst>
          </p:cNvPr>
          <p:cNvSpPr txBox="1"/>
          <p:nvPr/>
        </p:nvSpPr>
        <p:spPr bwMode="auto">
          <a:xfrm>
            <a:off x="7511989" y="3858267"/>
            <a:ext cx="2734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Mulish" pitchFamily="2" charset="-52"/>
              </a:rPr>
              <a:t>Глобальный </a:t>
            </a:r>
            <a:r>
              <a:rPr lang="en-US" sz="1400" dirty="0">
                <a:latin typeface="Mulish" pitchFamily="2" charset="-52"/>
              </a:rPr>
              <a:t>ICON</a:t>
            </a:r>
            <a:endParaRPr lang="ru-RU" sz="1400" dirty="0">
              <a:latin typeface="Mulish" pitchFamily="2" charset="-52"/>
            </a:endParaRP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718A9559-92FF-4296-99A5-E3ABB383DB96}"/>
              </a:ext>
            </a:extLst>
          </p:cNvPr>
          <p:cNvSpPr txBox="1"/>
          <p:nvPr/>
        </p:nvSpPr>
        <p:spPr bwMode="auto">
          <a:xfrm>
            <a:off x="7511989" y="4410213"/>
            <a:ext cx="2734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Mulish" pitchFamily="2" charset="-52"/>
              </a:rPr>
              <a:t>ICON-LAM [6,6 </a:t>
            </a:r>
            <a:r>
              <a:rPr lang="ru-RU" sz="1400" dirty="0">
                <a:latin typeface="Mulish" pitchFamily="2" charset="-52"/>
              </a:rPr>
              <a:t>км</a:t>
            </a:r>
            <a:r>
              <a:rPr lang="en-US" sz="1400" dirty="0">
                <a:latin typeface="Mulish" pitchFamily="2" charset="-52"/>
              </a:rPr>
              <a:t>]</a:t>
            </a:r>
            <a:endParaRPr lang="ru-RU" sz="1400" dirty="0">
              <a:latin typeface="Mulish" pitchFamily="2" charset="-52"/>
            </a:endParaRP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D9950676-1F14-48AB-AD04-2F261EF21F51}"/>
              </a:ext>
            </a:extLst>
          </p:cNvPr>
          <p:cNvSpPr txBox="1"/>
          <p:nvPr/>
        </p:nvSpPr>
        <p:spPr bwMode="auto">
          <a:xfrm>
            <a:off x="5575411" y="5008543"/>
            <a:ext cx="2734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Mulish" pitchFamily="2" charset="-52"/>
              </a:rPr>
              <a:t>ICON-LAM [</a:t>
            </a:r>
            <a:r>
              <a:rPr lang="ru-RU" sz="1400" dirty="0">
                <a:latin typeface="Mulish" pitchFamily="2" charset="-52"/>
              </a:rPr>
              <a:t>2</a:t>
            </a:r>
            <a:r>
              <a:rPr lang="en-US" sz="1400" dirty="0">
                <a:latin typeface="Mulish" pitchFamily="2" charset="-52"/>
              </a:rPr>
              <a:t>,</a:t>
            </a:r>
            <a:r>
              <a:rPr lang="ru-RU" sz="1400" dirty="0">
                <a:latin typeface="Mulish" pitchFamily="2" charset="-52"/>
              </a:rPr>
              <a:t>2</a:t>
            </a:r>
            <a:r>
              <a:rPr lang="en-US" sz="1400" dirty="0">
                <a:latin typeface="Mulish" pitchFamily="2" charset="-52"/>
              </a:rPr>
              <a:t> </a:t>
            </a:r>
            <a:r>
              <a:rPr lang="ru-RU" sz="1400" dirty="0">
                <a:latin typeface="Mulish" pitchFamily="2" charset="-52"/>
              </a:rPr>
              <a:t>км</a:t>
            </a:r>
            <a:r>
              <a:rPr lang="en-US" sz="1400" dirty="0">
                <a:latin typeface="Mulish" pitchFamily="2" charset="-52"/>
              </a:rPr>
              <a:t>]</a:t>
            </a:r>
            <a:endParaRPr lang="ru-RU" sz="1400" dirty="0">
              <a:latin typeface="Mulish" pitchFamily="2" charset="-52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718A9559-92FF-4296-99A5-E3ABB383DB96}"/>
              </a:ext>
            </a:extLst>
          </p:cNvPr>
          <p:cNvSpPr txBox="1"/>
          <p:nvPr/>
        </p:nvSpPr>
        <p:spPr bwMode="auto">
          <a:xfrm>
            <a:off x="9267818" y="5016692"/>
            <a:ext cx="2734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Mulish" pitchFamily="2" charset="-52"/>
              </a:rPr>
              <a:t>COSMO [</a:t>
            </a:r>
            <a:r>
              <a:rPr lang="ru-RU" sz="1400" dirty="0">
                <a:latin typeface="Mulish" pitchFamily="2" charset="-52"/>
              </a:rPr>
              <a:t>2</a:t>
            </a:r>
            <a:r>
              <a:rPr lang="en-US" sz="1400" dirty="0">
                <a:latin typeface="Mulish" pitchFamily="2" charset="-52"/>
              </a:rPr>
              <a:t>,</a:t>
            </a:r>
            <a:r>
              <a:rPr lang="ru-RU" sz="1400" dirty="0">
                <a:latin typeface="Mulish" pitchFamily="2" charset="-52"/>
              </a:rPr>
              <a:t>2</a:t>
            </a:r>
            <a:r>
              <a:rPr lang="en-US" sz="1400" dirty="0">
                <a:latin typeface="Mulish" pitchFamily="2" charset="-52"/>
              </a:rPr>
              <a:t> </a:t>
            </a:r>
            <a:r>
              <a:rPr lang="ru-RU" sz="1400" dirty="0">
                <a:latin typeface="Mulish" pitchFamily="2" charset="-52"/>
              </a:rPr>
              <a:t>км</a:t>
            </a:r>
            <a:r>
              <a:rPr lang="en-US" sz="1400" dirty="0">
                <a:latin typeface="Mulish" pitchFamily="2" charset="-52"/>
              </a:rPr>
              <a:t>]</a:t>
            </a:r>
            <a:endParaRPr lang="ru-RU" sz="1400" dirty="0">
              <a:latin typeface="Mulish" pitchFamily="2" charset="-5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32</a:t>
            </a:fld>
            <a:endParaRPr lang="ru-RU"/>
          </a:p>
        </p:txBody>
      </p:sp>
      <p:grpSp>
        <p:nvGrpSpPr>
          <p:cNvPr id="11" name="Группа 10"/>
          <p:cNvGrpSpPr/>
          <p:nvPr/>
        </p:nvGrpSpPr>
        <p:grpSpPr bwMode="auto">
          <a:xfrm>
            <a:off x="2465645" y="583110"/>
            <a:ext cx="7260708" cy="4798166"/>
            <a:chOff x="2343705" y="233730"/>
            <a:chExt cx="7260708" cy="4798166"/>
          </a:xfrm>
        </p:grpSpPr>
        <p:sp>
          <p:nvSpPr>
            <p:cNvPr id="2" name="Прямоугольник 1"/>
            <p:cNvSpPr/>
            <p:nvPr/>
          </p:nvSpPr>
          <p:spPr bwMode="auto">
            <a:xfrm>
              <a:off x="2343705" y="233730"/>
              <a:ext cx="7260708" cy="4798166"/>
            </a:xfrm>
            <a:prstGeom prst="rect">
              <a:avLst/>
            </a:prstGeom>
            <a:solidFill>
              <a:srgbClr val="FDFDF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2465644" y="250952"/>
              <a:ext cx="7016829" cy="4763721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 bwMode="auto">
          <a:xfrm>
            <a:off x="750667" y="5565181"/>
            <a:ext cx="1069066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1800" b="0" strike="noStrike" spc="-1">
                <a:solidFill>
                  <a:srgbClr val="000000"/>
                </a:solidFill>
                <a:latin typeface="Mulish"/>
              </a:rPr>
              <a:t>Последовательность расчета прогноза с усвоением для </a:t>
            </a:r>
            <a:r>
              <a:rPr lang="en-US" sz="1800" b="0" strike="noStrike" spc="-1">
                <a:solidFill>
                  <a:srgbClr val="000000"/>
                </a:solidFill>
                <a:latin typeface="Mulish"/>
              </a:rPr>
              <a:t>COSMO 2,2 </a:t>
            </a:r>
            <a:r>
              <a:rPr lang="ru-RU" sz="1800" b="0" strike="noStrike" spc="-1">
                <a:solidFill>
                  <a:srgbClr val="000000"/>
                </a:solidFill>
                <a:latin typeface="Mulish"/>
              </a:rPr>
              <a:t>для Сибирского региона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8409272" y="4367480"/>
            <a:ext cx="1039528" cy="91595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Mulish"/>
              </a:rPr>
              <a:t>Май 2024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33</a:t>
            </a:fld>
            <a:endParaRPr lang="ru-RU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072332" y="197889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7162799" y="197889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34</a:t>
            </a:fld>
            <a:endParaRPr lang="ru-RU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6174743" y="8010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1214438" y="8010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287838" y="4738826"/>
          <a:ext cx="3781964" cy="567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9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u="none" strike="noStrike"/>
                        <a:t>LCZ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u="none" strike="noStrike"/>
                        <a:t>LCZ 2 * AHF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u="none" strike="noStrike"/>
                        <a:t>no TU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800" u="none" strike="noStrike"/>
                        <a:t>2,48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800" u="none" strike="noStrike"/>
                        <a:t>2,51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r>
                        <a:rPr lang="ru-RU" sz="1800" u="none" strike="noStrike"/>
                        <a:t>2,52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 bwMode="auto">
          <a:xfrm>
            <a:off x="5388745" y="4323425"/>
            <a:ext cx="172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Для всех МС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35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 dirty="0">
                <a:latin typeface="Mulish"/>
              </a:rPr>
              <a:t>Май 2024</a:t>
            </a:r>
          </a:p>
        </p:txBody>
      </p:sp>
    </p:spTree>
    <p:extLst>
      <p:ext uri="{BB962C8B-B14F-4D97-AF65-F5344CB8AC3E}">
        <p14:creationId xmlns:p14="http://schemas.microsoft.com/office/powerpoint/2010/main" val="2067516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32BB3-6168-4A97-9CC3-0895E2479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5F000-6E1E-4C81-8FD2-06DC9EF12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E306AD-4B4E-4819-B51C-99BFD0968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C629DC-6B40-4F05-AC9E-D84392EB26C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329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4</a:t>
            </a:fld>
            <a:endParaRPr lang="ru-RU"/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sp>
        <p:nvSpPr>
          <p:cNvPr id="10" name="Заголовок 1"/>
          <p:cNvSpPr txBox="1"/>
          <p:nvPr/>
        </p:nvSpPr>
        <p:spPr bwMode="auto">
          <a:xfrm>
            <a:off x="1671016" y="782274"/>
            <a:ext cx="6398785" cy="1178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/>
              <a:buChar char="•"/>
              <a:defRPr/>
            </a:pPr>
            <a:endParaRPr lang="en-US">
              <a:latin typeface="Mulish Black"/>
            </a:endParaRPr>
          </a:p>
        </p:txBody>
      </p:sp>
      <p:grpSp>
        <p:nvGrpSpPr>
          <p:cNvPr id="11" name="Группа 10"/>
          <p:cNvGrpSpPr/>
          <p:nvPr/>
        </p:nvGrpSpPr>
        <p:grpSpPr bwMode="auto">
          <a:xfrm>
            <a:off x="0" y="543323"/>
            <a:ext cx="8640000" cy="1800000"/>
            <a:chOff x="-88777" y="2121690"/>
            <a:chExt cx="5690772" cy="1170641"/>
          </a:xfrm>
          <a:solidFill>
            <a:srgbClr val="FFCA21"/>
          </a:solidFill>
        </p:grpSpPr>
        <p:sp>
          <p:nvSpPr>
            <p:cNvPr id="12" name="Прямоугольник 11"/>
            <p:cNvSpPr/>
            <p:nvPr/>
          </p:nvSpPr>
          <p:spPr bwMode="auto">
            <a:xfrm>
              <a:off x="-88777" y="2121690"/>
              <a:ext cx="5157927" cy="117064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Овал 12"/>
            <p:cNvSpPr/>
            <p:nvPr/>
          </p:nvSpPr>
          <p:spPr bwMode="auto">
            <a:xfrm>
              <a:off x="4405238" y="2121690"/>
              <a:ext cx="1196757" cy="1170641"/>
            </a:xfrm>
            <a:prstGeom prst="ellipse">
              <a:avLst/>
            </a:prstGeom>
            <a:grpFill/>
            <a:ln>
              <a:solidFill>
                <a:srgbClr val="FFCA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 bwMode="auto">
          <a:xfrm>
            <a:off x="-3022" y="2346123"/>
            <a:ext cx="8640000" cy="1800000"/>
            <a:chOff x="-88777" y="2121690"/>
            <a:chExt cx="5690772" cy="1170641"/>
          </a:xfrm>
          <a:solidFill>
            <a:srgbClr val="9DC3E6"/>
          </a:solidFill>
        </p:grpSpPr>
        <p:sp>
          <p:nvSpPr>
            <p:cNvPr id="15" name="Прямоугольник 14"/>
            <p:cNvSpPr/>
            <p:nvPr/>
          </p:nvSpPr>
          <p:spPr bwMode="auto">
            <a:xfrm>
              <a:off x="-88777" y="2121690"/>
              <a:ext cx="5157927" cy="1170641"/>
            </a:xfrm>
            <a:prstGeom prst="rect">
              <a:avLst/>
            </a:prstGeom>
            <a:grpFill/>
            <a:ln>
              <a:solidFill>
                <a:srgbClr val="9DC3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Овал 15"/>
            <p:cNvSpPr/>
            <p:nvPr/>
          </p:nvSpPr>
          <p:spPr bwMode="auto">
            <a:xfrm>
              <a:off x="4405238" y="2121690"/>
              <a:ext cx="1196757" cy="1170641"/>
            </a:xfrm>
            <a:prstGeom prst="ellipse">
              <a:avLst/>
            </a:prstGeom>
            <a:grpFill/>
            <a:ln>
              <a:solidFill>
                <a:srgbClr val="9DC3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 bwMode="auto">
          <a:xfrm>
            <a:off x="-3022" y="4154677"/>
            <a:ext cx="8640000" cy="1800000"/>
            <a:chOff x="-88777" y="2121690"/>
            <a:chExt cx="5690772" cy="1170641"/>
          </a:xfrm>
          <a:solidFill>
            <a:srgbClr val="FF9F79"/>
          </a:solidFill>
        </p:grpSpPr>
        <p:sp>
          <p:nvSpPr>
            <p:cNvPr id="18" name="Прямоугольник 17"/>
            <p:cNvSpPr/>
            <p:nvPr/>
          </p:nvSpPr>
          <p:spPr bwMode="auto">
            <a:xfrm>
              <a:off x="-88777" y="2121690"/>
              <a:ext cx="5157927" cy="1170641"/>
            </a:xfrm>
            <a:prstGeom prst="rect">
              <a:avLst/>
            </a:prstGeom>
            <a:grpFill/>
            <a:ln>
              <a:solidFill>
                <a:srgbClr val="FF9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Овал 18"/>
            <p:cNvSpPr/>
            <p:nvPr/>
          </p:nvSpPr>
          <p:spPr bwMode="auto">
            <a:xfrm>
              <a:off x="4405238" y="2121690"/>
              <a:ext cx="1196757" cy="1170641"/>
            </a:xfrm>
            <a:prstGeom prst="ellipse">
              <a:avLst/>
            </a:prstGeom>
            <a:grpFill/>
            <a:ln>
              <a:solidFill>
                <a:srgbClr val="FF9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0" name="TextBox 19"/>
          <p:cNvSpPr txBox="1"/>
          <p:nvPr/>
        </p:nvSpPr>
        <p:spPr bwMode="auto">
          <a:xfrm>
            <a:off x="140912" y="894506"/>
            <a:ext cx="8131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Mulish Black"/>
              </a:rPr>
              <a:t>COSMO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Mulish Black"/>
              </a:rPr>
              <a:t>ОЯ</a:t>
            </a:r>
            <a:endParaRPr dirty="0"/>
          </a:p>
          <a:p>
            <a:pPr>
              <a:defRPr/>
            </a:pPr>
            <a:r>
              <a:rPr lang="ru-RU" sz="1600" dirty="0">
                <a:latin typeface="Mulish Black"/>
              </a:rPr>
              <a:t>Прогноз опасных явлений, связанных с развитием глубокой конвекции</a:t>
            </a:r>
            <a:endParaRPr dirty="0"/>
          </a:p>
        </p:txBody>
      </p:sp>
      <p:sp>
        <p:nvSpPr>
          <p:cNvPr id="21" name="TextBox 20"/>
          <p:cNvSpPr txBox="1"/>
          <p:nvPr/>
        </p:nvSpPr>
        <p:spPr bwMode="auto">
          <a:xfrm>
            <a:off x="140912" y="2838066"/>
            <a:ext cx="8594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Mulish Black"/>
              </a:rPr>
              <a:t>COSMO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Mulish Black"/>
              </a:rPr>
              <a:t>: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Mulish Black"/>
              </a:rPr>
              <a:t>сверхкраткосрочный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Mulish Black"/>
              </a:rPr>
              <a:t> прогноз</a:t>
            </a:r>
            <a:endParaRPr dirty="0"/>
          </a:p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Mulish Black"/>
              </a:rPr>
              <a:t>Применение метода “подталкивания скрытой теплоты” </a:t>
            </a:r>
            <a:endParaRPr dirty="0"/>
          </a:p>
        </p:txBody>
      </p:sp>
      <p:sp>
        <p:nvSpPr>
          <p:cNvPr id="22" name="TextBox 21"/>
          <p:cNvSpPr txBox="1"/>
          <p:nvPr/>
        </p:nvSpPr>
        <p:spPr bwMode="auto">
          <a:xfrm>
            <a:off x="91735" y="4669956"/>
            <a:ext cx="820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Mulish Black"/>
              </a:rPr>
              <a:t>COSMO TERRA URB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Mulish Black"/>
            </a:endParaRPr>
          </a:p>
          <a:p>
            <a:pPr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Mulish Black"/>
              </a:rPr>
              <a:t>Использование параметризации городского полога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5</a:t>
            </a:fld>
            <a:endParaRPr lang="ru-RU"/>
          </a:p>
        </p:txBody>
      </p:sp>
      <p:sp>
        <p:nvSpPr>
          <p:cNvPr id="18" name="TextBox 17"/>
          <p:cNvSpPr txBox="1"/>
          <p:nvPr/>
        </p:nvSpPr>
        <p:spPr bwMode="auto">
          <a:xfrm>
            <a:off x="3683726" y="156754"/>
            <a:ext cx="370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0" name="TextBox 19"/>
          <p:cNvSpPr txBox="1"/>
          <p:nvPr/>
        </p:nvSpPr>
        <p:spPr bwMode="auto">
          <a:xfrm>
            <a:off x="679796" y="1516920"/>
            <a:ext cx="110209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 sz="2800" dirty="0">
                <a:latin typeface="Mulish" pitchFamily="2" charset="-52"/>
                <a:ea typeface="Open Sans"/>
                <a:cs typeface="Open Sans"/>
              </a:rPr>
              <a:t>радиолокационная отражаемость</a:t>
            </a:r>
            <a:endParaRPr sz="2800" dirty="0">
              <a:latin typeface="Mulish" pitchFamily="2" charset="-5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sz="2800" dirty="0">
                <a:latin typeface="Mulish" pitchFamily="2" charset="-52"/>
                <a:ea typeface="Open Sans"/>
                <a:cs typeface="Open Sans"/>
              </a:rPr>
              <a:t>диаметр града</a:t>
            </a:r>
            <a:endParaRPr sz="2800" dirty="0">
              <a:latin typeface="Mulish" pitchFamily="2" charset="-5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sz="2800" dirty="0">
                <a:latin typeface="Mulish" pitchFamily="2" charset="-52"/>
                <a:ea typeface="Open Sans"/>
                <a:cs typeface="Open Sans"/>
              </a:rPr>
              <a:t>индекс потенциала молний </a:t>
            </a:r>
            <a:endParaRPr sz="2800" dirty="0">
              <a:latin typeface="Mulish" pitchFamily="2" charset="-52"/>
            </a:endParaRPr>
          </a:p>
          <a:p>
            <a:pPr>
              <a:defRPr/>
            </a:pPr>
            <a:r>
              <a:rPr lang="ru-RU" sz="2800" dirty="0">
                <a:latin typeface="Mulish" pitchFamily="2" charset="-52"/>
                <a:ea typeface="Open Sans"/>
                <a:cs typeface="Open Sans"/>
              </a:rPr>
              <a:t>   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(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Lightning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Potential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 Index ­– LPI)</a:t>
            </a:r>
            <a:endParaRPr sz="2800" dirty="0">
              <a:solidFill>
                <a:schemeClr val="bg2">
                  <a:lumMod val="75000"/>
                </a:schemeClr>
              </a:solidFill>
              <a:latin typeface="Mulish" pitchFamily="2" charset="-5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sz="2800" dirty="0">
                <a:latin typeface="Mulish" pitchFamily="2" charset="-52"/>
                <a:ea typeface="Open Sans"/>
                <a:cs typeface="Open Sans"/>
              </a:rPr>
              <a:t>индекс обнаружения </a:t>
            </a:r>
            <a:r>
              <a:rPr lang="ru-RU" sz="2800" dirty="0" err="1">
                <a:latin typeface="Mulish" pitchFamily="2" charset="-52"/>
                <a:ea typeface="Open Sans"/>
                <a:cs typeface="Open Sans"/>
              </a:rPr>
              <a:t>суперячеек</a:t>
            </a:r>
            <a:r>
              <a:rPr lang="ru-RU" sz="2800" dirty="0">
                <a:latin typeface="Mulish" pitchFamily="2" charset="-52"/>
                <a:ea typeface="Open Sans"/>
                <a:cs typeface="Open Sans"/>
              </a:rPr>
              <a:t> </a:t>
            </a:r>
            <a:endParaRPr sz="2800" dirty="0">
              <a:latin typeface="Mulish" pitchFamily="2" charset="-52"/>
            </a:endParaRPr>
          </a:p>
          <a:p>
            <a:pPr>
              <a:defRPr/>
            </a:pPr>
            <a:r>
              <a:rPr lang="ru-RU" sz="2800" dirty="0">
                <a:latin typeface="Mulish" pitchFamily="2" charset="-52"/>
                <a:ea typeface="Open Sans"/>
                <a:cs typeface="Open Sans"/>
              </a:rPr>
              <a:t>   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(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Supercell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 </a:t>
            </a:r>
            <a:r>
              <a:rPr lang="ru-RU" sz="2800" dirty="0" err="1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Detection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 Index – SDI) </a:t>
            </a:r>
            <a:endParaRPr sz="2800" dirty="0">
              <a:solidFill>
                <a:schemeClr val="bg2">
                  <a:lumMod val="75000"/>
                </a:schemeClr>
              </a:solidFill>
              <a:latin typeface="Mulish" pitchFamily="2" charset="-52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sz="2800" dirty="0">
                <a:latin typeface="Mulish" pitchFamily="2" charset="-52"/>
                <a:ea typeface="Open Sans"/>
                <a:cs typeface="Open Sans"/>
              </a:rPr>
              <a:t>параметр формирования значительных смерчей </a:t>
            </a:r>
            <a:endParaRPr sz="2800" dirty="0">
              <a:latin typeface="Mulish" pitchFamily="2" charset="-52"/>
            </a:endParaRPr>
          </a:p>
          <a:p>
            <a:pPr>
              <a:defRPr/>
            </a:pPr>
            <a:r>
              <a:rPr lang="ru-RU" sz="2800" dirty="0">
                <a:latin typeface="Mulish" pitchFamily="2" charset="-52"/>
                <a:ea typeface="Open Sans"/>
                <a:cs typeface="Open Sans"/>
              </a:rPr>
              <a:t>   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(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Significant Tornado Parameter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–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STP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Mulish" pitchFamily="2" charset="-52"/>
                <a:ea typeface="Open Sans"/>
                <a:cs typeface="Open Sans"/>
              </a:rPr>
              <a:t>) </a:t>
            </a:r>
            <a:endParaRPr sz="2800" dirty="0">
              <a:solidFill>
                <a:schemeClr val="bg2">
                  <a:lumMod val="75000"/>
                </a:schemeClr>
              </a:solidFill>
              <a:latin typeface="Mulish" pitchFamily="2" charset="-52"/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3772788" y="5974826"/>
            <a:ext cx="130629" cy="13062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 bwMode="auto">
          <a:xfrm>
            <a:off x="6296007" y="5984466"/>
            <a:ext cx="130629" cy="1306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TextBox 25"/>
          <p:cNvSpPr txBox="1"/>
          <p:nvPr/>
        </p:nvSpPr>
        <p:spPr bwMode="auto">
          <a:xfrm>
            <a:off x="3979544" y="5855472"/>
            <a:ext cx="217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Mulish"/>
              </a:rPr>
              <a:t>- COSMO-Ru2Sib</a:t>
            </a:r>
            <a:endParaRPr dirty="0">
              <a:latin typeface="Mulish"/>
            </a:endParaRPr>
          </a:p>
        </p:txBody>
      </p:sp>
      <p:sp>
        <p:nvSpPr>
          <p:cNvPr id="28" name="Овал 27"/>
          <p:cNvSpPr/>
          <p:nvPr/>
        </p:nvSpPr>
        <p:spPr bwMode="auto">
          <a:xfrm>
            <a:off x="7335300" y="1775388"/>
            <a:ext cx="130629" cy="13062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 bwMode="auto">
          <a:xfrm>
            <a:off x="7525293" y="1775388"/>
            <a:ext cx="130629" cy="1306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 bwMode="auto">
          <a:xfrm>
            <a:off x="9698905" y="4302187"/>
            <a:ext cx="130629" cy="13062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 bwMode="auto">
          <a:xfrm>
            <a:off x="9888898" y="4302187"/>
            <a:ext cx="130629" cy="1306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 bwMode="auto">
          <a:xfrm>
            <a:off x="3911837" y="2182997"/>
            <a:ext cx="130629" cy="13062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 bwMode="auto">
          <a:xfrm>
            <a:off x="6030685" y="2576078"/>
            <a:ext cx="130629" cy="13062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 bwMode="auto">
          <a:xfrm>
            <a:off x="6948669" y="3452145"/>
            <a:ext cx="130629" cy="13062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41" name="Прямая соединительная линия 140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43" name="TextBox 142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grpSp>
        <p:nvGrpSpPr>
          <p:cNvPr id="9" name="Группа 8"/>
          <p:cNvGrpSpPr/>
          <p:nvPr/>
        </p:nvGrpSpPr>
        <p:grpSpPr bwMode="auto">
          <a:xfrm>
            <a:off x="3526484" y="88453"/>
            <a:ext cx="5637011" cy="760792"/>
            <a:chOff x="3526484" y="88453"/>
            <a:chExt cx="5637011" cy="760792"/>
          </a:xfrm>
        </p:grpSpPr>
        <p:sp>
          <p:nvSpPr>
            <p:cNvPr id="149" name="Прямоугольник 148"/>
            <p:cNvSpPr/>
            <p:nvPr/>
          </p:nvSpPr>
          <p:spPr bwMode="auto">
            <a:xfrm>
              <a:off x="3904481" y="92149"/>
              <a:ext cx="4881014" cy="757096"/>
            </a:xfrm>
            <a:prstGeom prst="rect">
              <a:avLst/>
            </a:prstGeom>
            <a:solidFill>
              <a:srgbClr val="FFC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0" name="Овал 149"/>
            <p:cNvSpPr/>
            <p:nvPr/>
          </p:nvSpPr>
          <p:spPr bwMode="auto">
            <a:xfrm>
              <a:off x="8407495" y="92149"/>
              <a:ext cx="756000" cy="757096"/>
            </a:xfrm>
            <a:prstGeom prst="ellipse">
              <a:avLst/>
            </a:prstGeom>
            <a:solidFill>
              <a:srgbClr val="FFC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1" name="Овал 150"/>
            <p:cNvSpPr/>
            <p:nvPr/>
          </p:nvSpPr>
          <p:spPr bwMode="auto">
            <a:xfrm>
              <a:off x="3526484" y="88453"/>
              <a:ext cx="756000" cy="757096"/>
            </a:xfrm>
            <a:prstGeom prst="ellipse">
              <a:avLst/>
            </a:prstGeom>
            <a:solidFill>
              <a:srgbClr val="FFCA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47" name="TextBox 146"/>
          <p:cNvSpPr txBox="1"/>
          <p:nvPr/>
        </p:nvSpPr>
        <p:spPr bwMode="auto">
          <a:xfrm>
            <a:off x="4914075" y="157607"/>
            <a:ext cx="286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Mulish Black"/>
              </a:rPr>
              <a:t>COSMO </a:t>
            </a:r>
            <a:r>
              <a:rPr lang="ru-RU" sz="2800">
                <a:solidFill>
                  <a:schemeClr val="accent1">
                    <a:lumMod val="50000"/>
                  </a:schemeClr>
                </a:solidFill>
                <a:latin typeface="Mulish Black"/>
              </a:rPr>
              <a:t>ОЯ</a:t>
            </a:r>
            <a:endParaRPr lang="ru-RU" sz="2800">
              <a:latin typeface="Mulish Black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9E4D2E4-88CC-4040-87BE-C4E14E201054}"/>
              </a:ext>
            </a:extLst>
          </p:cNvPr>
          <p:cNvSpPr txBox="1"/>
          <p:nvPr/>
        </p:nvSpPr>
        <p:spPr bwMode="auto">
          <a:xfrm>
            <a:off x="6435514" y="5856737"/>
            <a:ext cx="217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latin typeface="Mulish"/>
              </a:rPr>
              <a:t>- COSMO-Ru</a:t>
            </a:r>
            <a:r>
              <a:rPr lang="ru-RU" dirty="0">
                <a:latin typeface="Mulish"/>
              </a:rPr>
              <a:t>6</a:t>
            </a:r>
            <a:r>
              <a:rPr lang="en-US" dirty="0">
                <a:latin typeface="Mulish"/>
              </a:rPr>
              <a:t>Sib</a:t>
            </a:r>
            <a:endParaRPr dirty="0">
              <a:latin typeface="Mulish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6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962275" y="314105"/>
            <a:ext cx="653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2">
                    <a:lumMod val="50000"/>
                  </a:schemeClr>
                </a:solidFill>
                <a:latin typeface="Mulish Black"/>
                <a:ea typeface="Open Sans"/>
                <a:cs typeface="Open Sans"/>
              </a:rPr>
              <a:t>Радиолокационная отражаемость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340578" y="1740560"/>
            <a:ext cx="45421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>
                <a:latin typeface="Mulish"/>
                <a:ea typeface="Open Sans"/>
                <a:cs typeface="Open Sans"/>
              </a:rPr>
              <a:t>Радиолокационная отражаемость Z характеризует отражающие свойства единичного объёма гидрометеоров.</a:t>
            </a:r>
            <a:endParaRPr/>
          </a:p>
          <a:p>
            <a:pPr algn="ctr">
              <a:defRPr/>
            </a:pPr>
            <a:endParaRPr lang="ru-RU">
              <a:latin typeface="Mulish"/>
              <a:ea typeface="Open Sans"/>
              <a:cs typeface="Open Sans"/>
            </a:endParaRPr>
          </a:p>
          <a:p>
            <a:pPr algn="ctr">
              <a:defRPr/>
            </a:pPr>
            <a:r>
              <a:rPr lang="ru-RU">
                <a:latin typeface="Mulish"/>
                <a:ea typeface="Open Sans"/>
                <a:cs typeface="Open Sans"/>
              </a:rPr>
              <a:t>Эта величина сильно зависит от содержания гидрометеоров в атмосфере – чем больше и плотнее гидрометеоры, тем </a:t>
            </a:r>
            <a:r>
              <a:rPr lang="ru-RU" b="1">
                <a:latin typeface="Mulish"/>
                <a:ea typeface="Open Sans"/>
                <a:cs typeface="Open Sans"/>
              </a:rPr>
              <a:t>выше</a:t>
            </a:r>
            <a:r>
              <a:rPr lang="ru-RU">
                <a:latin typeface="Mulish"/>
                <a:ea typeface="Open Sans"/>
                <a:cs typeface="Open Sans"/>
              </a:rPr>
              <a:t> значение. </a:t>
            </a:r>
            <a:endParaRPr/>
          </a:p>
          <a:p>
            <a:pPr algn="ctr">
              <a:defRPr/>
            </a:pPr>
            <a:endParaRPr lang="ru-RU">
              <a:latin typeface="Mulish"/>
              <a:ea typeface="Open Sans"/>
              <a:cs typeface="Open Sans"/>
            </a:endParaRPr>
          </a:p>
          <a:p>
            <a:pPr algn="ctr">
              <a:defRPr/>
            </a:pPr>
            <a:r>
              <a:rPr lang="ru-RU">
                <a:latin typeface="Mulish"/>
                <a:ea typeface="Open Sans"/>
                <a:cs typeface="Open Sans"/>
              </a:rPr>
              <a:t>На основе этой характеристики ЦАО рассчитывает вторичные продукты – </a:t>
            </a:r>
            <a:r>
              <a:rPr lang="ru-RU">
                <a:solidFill>
                  <a:schemeClr val="accent1"/>
                </a:solidFill>
                <a:latin typeface="Mulish ExtraBold"/>
                <a:ea typeface="Open Sans"/>
                <a:cs typeface="Open Sans"/>
              </a:rPr>
              <a:t>облачность, осадки, ливни, грозы, град, шквалы. </a:t>
            </a:r>
            <a:endParaRPr/>
          </a:p>
        </p:txBody>
      </p:sp>
      <p:sp>
        <p:nvSpPr>
          <p:cNvPr id="12" name="Овал 6"/>
          <p:cNvSpPr/>
          <p:nvPr/>
        </p:nvSpPr>
        <p:spPr bwMode="auto">
          <a:xfrm>
            <a:off x="5832629" y="985695"/>
            <a:ext cx="6359370" cy="5292884"/>
          </a:xfrm>
          <a:custGeom>
            <a:avLst/>
            <a:gdLst>
              <a:gd name="connsiteX0" fmla="*/ 0 w 5323742"/>
              <a:gd name="connsiteY0" fmla="*/ 2416003 h 4832005"/>
              <a:gd name="connsiteX1" fmla="*/ 2661871 w 5323742"/>
              <a:gd name="connsiteY1" fmla="*/ 0 h 4832005"/>
              <a:gd name="connsiteX2" fmla="*/ 5323742 w 5323742"/>
              <a:gd name="connsiteY2" fmla="*/ 2416003 h 4832005"/>
              <a:gd name="connsiteX3" fmla="*/ 2661871 w 5323742"/>
              <a:gd name="connsiteY3" fmla="*/ 4832006 h 4832005"/>
              <a:gd name="connsiteX4" fmla="*/ 0 w 5323742"/>
              <a:gd name="connsiteY4" fmla="*/ 2416003 h 4832005"/>
              <a:gd name="connsiteX0" fmla="*/ 397442 w 5721184"/>
              <a:gd name="connsiteY0" fmla="*/ 2416003 h 5280414"/>
              <a:gd name="connsiteX1" fmla="*/ 3059313 w 5721184"/>
              <a:gd name="connsiteY1" fmla="*/ 0 h 5280414"/>
              <a:gd name="connsiteX2" fmla="*/ 5721184 w 5721184"/>
              <a:gd name="connsiteY2" fmla="*/ 2416003 h 5280414"/>
              <a:gd name="connsiteX3" fmla="*/ 966743 w 5721184"/>
              <a:gd name="connsiteY3" fmla="*/ 5280414 h 5280414"/>
              <a:gd name="connsiteX4" fmla="*/ 397442 w 5721184"/>
              <a:gd name="connsiteY4" fmla="*/ 2416003 h 5280414"/>
              <a:gd name="connsiteX0" fmla="*/ 225754 w 5962735"/>
              <a:gd name="connsiteY0" fmla="*/ 2420853 h 5292884"/>
              <a:gd name="connsiteX1" fmla="*/ 2887625 w 5962735"/>
              <a:gd name="connsiteY1" fmla="*/ 4850 h 5292884"/>
              <a:gd name="connsiteX2" fmla="*/ 5962735 w 5962735"/>
              <a:gd name="connsiteY2" fmla="*/ 3053899 h 5292884"/>
              <a:gd name="connsiteX3" fmla="*/ 795055 w 5962735"/>
              <a:gd name="connsiteY3" fmla="*/ 5285264 h 5292884"/>
              <a:gd name="connsiteX4" fmla="*/ 225754 w 5962735"/>
              <a:gd name="connsiteY4" fmla="*/ 2420853 h 529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62735" h="5292884" extrusionOk="0">
                <a:moveTo>
                  <a:pt x="225754" y="2420853"/>
                </a:moveTo>
                <a:cubicBezTo>
                  <a:pt x="574516" y="1540784"/>
                  <a:pt x="1931462" y="-100658"/>
                  <a:pt x="2887625" y="4850"/>
                </a:cubicBezTo>
                <a:cubicBezTo>
                  <a:pt x="3843788" y="110358"/>
                  <a:pt x="5962735" y="1719577"/>
                  <a:pt x="5962735" y="3053899"/>
                </a:cubicBezTo>
                <a:cubicBezTo>
                  <a:pt x="5962735" y="4388221"/>
                  <a:pt x="1751218" y="5390772"/>
                  <a:pt x="795055" y="5285264"/>
                </a:cubicBezTo>
                <a:cubicBezTo>
                  <a:pt x="-161108" y="5179756"/>
                  <a:pt x="-123008" y="3300922"/>
                  <a:pt x="225754" y="2420853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 bwMode="auto">
          <a:xfrm>
            <a:off x="6477922" y="4233550"/>
            <a:ext cx="4512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latin typeface="Mulish"/>
                <a:ea typeface="Open Sans"/>
                <a:cs typeface="Open Sans"/>
              </a:rPr>
              <a:t>Значения отражаемости </a:t>
            </a:r>
            <a:r>
              <a:rPr lang="ru-RU" b="1" u="sng" dirty="0">
                <a:solidFill>
                  <a:srgbClr val="C00000"/>
                </a:solidFill>
                <a:latin typeface="Mulish"/>
                <a:ea typeface="Open Sans"/>
                <a:cs typeface="Open Sans"/>
              </a:rPr>
              <a:t>выше 50 </a:t>
            </a:r>
            <a:r>
              <a:rPr lang="en-US" b="1" u="sng" dirty="0" err="1">
                <a:solidFill>
                  <a:srgbClr val="C00000"/>
                </a:solidFill>
                <a:latin typeface="Mulish"/>
                <a:ea typeface="Open Sans"/>
                <a:cs typeface="Open Sans"/>
              </a:rPr>
              <a:t>dbZ</a:t>
            </a:r>
            <a:r>
              <a:rPr lang="ru-RU" b="1" u="sng" dirty="0">
                <a:solidFill>
                  <a:srgbClr val="C00000"/>
                </a:solidFill>
                <a:latin typeface="Mulish"/>
                <a:ea typeface="Open Sans"/>
                <a:cs typeface="Open Sans"/>
              </a:rPr>
              <a:t> </a:t>
            </a:r>
            <a:r>
              <a:rPr lang="ru-RU" dirty="0">
                <a:latin typeface="Mulish"/>
                <a:ea typeface="Open Sans"/>
                <a:cs typeface="Open Sans"/>
              </a:rPr>
              <a:t>указывают на возможность возникновения опасных явлений (грозы, град, шквалы). 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6705968" y="2350338"/>
            <a:ext cx="4612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latin typeface="Mulish"/>
                <a:ea typeface="Open Sans"/>
                <a:cs typeface="Open Sans"/>
              </a:rPr>
              <a:t>Прогностическая радиолокационная отражаемость показывает, какую картину (по версии модели) наблюдал бы пользователь радиолокатора в прогностический срок. </a:t>
            </a:r>
            <a:endParaRPr dirty="0"/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 bwMode="auto">
          <a:xfrm flipV="1">
            <a:off x="2962275" y="766274"/>
            <a:ext cx="6534150" cy="189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7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37291" y="172542"/>
            <a:ext cx="7317415" cy="61426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8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75932" y="1817839"/>
            <a:ext cx="54134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latin typeface="Mulish"/>
                <a:ea typeface="Open Sans"/>
                <a:cs typeface="Open Sans"/>
              </a:rPr>
              <a:t>Под </a:t>
            </a:r>
            <a:r>
              <a:rPr lang="en-US" dirty="0">
                <a:latin typeface="Mulish"/>
                <a:ea typeface="Open Sans"/>
                <a:cs typeface="Open Sans"/>
              </a:rPr>
              <a:t>LPI </a:t>
            </a:r>
            <a:r>
              <a:rPr lang="ru-RU" dirty="0">
                <a:latin typeface="Mulish"/>
                <a:ea typeface="Open Sans"/>
                <a:cs typeface="Open Sans"/>
              </a:rPr>
              <a:t>понимается объемный интеграл общей массы льда и жидкой воды между изотермами 0° и -20°С (где переохлажденная жидкая вода может сосуществовать с кристаллами льда, градом и снегом) в развивающемся грозовом облаке. </a:t>
            </a:r>
            <a:endParaRPr lang="en-US" dirty="0">
              <a:latin typeface="Mulish"/>
              <a:ea typeface="Open Sans"/>
              <a:cs typeface="Open Sans"/>
            </a:endParaRPr>
          </a:p>
          <a:p>
            <a:pPr algn="ctr">
              <a:defRPr/>
            </a:pPr>
            <a:endParaRPr lang="en-US" dirty="0">
              <a:latin typeface="Mulish"/>
              <a:ea typeface="Open Sans"/>
              <a:cs typeface="Open Sans"/>
            </a:endParaRPr>
          </a:p>
          <a:p>
            <a:pPr algn="ctr">
              <a:defRPr/>
            </a:pPr>
            <a:r>
              <a:rPr lang="ru-RU" dirty="0">
                <a:latin typeface="Mulish"/>
                <a:ea typeface="Open Sans"/>
                <a:cs typeface="Open Sans"/>
              </a:rPr>
              <a:t>Данный параметр демонстрирует потенциал грозового облака для отделения электрического заряда</a:t>
            </a:r>
            <a:r>
              <a:rPr lang="en-US" dirty="0">
                <a:latin typeface="Mulish"/>
                <a:ea typeface="Open Sans"/>
                <a:cs typeface="Open Sans"/>
              </a:rPr>
              <a:t>.</a:t>
            </a:r>
            <a:endParaRPr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69F475-66F1-4825-AB10-CDBDDD7D40D8}"/>
              </a:ext>
            </a:extLst>
          </p:cNvPr>
          <p:cNvSpPr txBox="1"/>
          <p:nvPr/>
        </p:nvSpPr>
        <p:spPr>
          <a:xfrm>
            <a:off x="6421202" y="1812714"/>
            <a:ext cx="54760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atin typeface="Mulish" pitchFamily="2" charset="-52"/>
                <a:ea typeface="Open Sans"/>
                <a:cs typeface="Open Sans"/>
              </a:rPr>
              <a:t>Применяется одномерная модель </a:t>
            </a:r>
            <a:r>
              <a:rPr lang="ru-RU" dirty="0" err="1">
                <a:latin typeface="Mulish" pitchFamily="2" charset="-52"/>
                <a:ea typeface="Open Sans"/>
                <a:cs typeface="Open Sans"/>
              </a:rPr>
              <a:t>HailCast</a:t>
            </a:r>
            <a:r>
              <a:rPr lang="ru-RU" dirty="0">
                <a:latin typeface="Mulish" pitchFamily="2" charset="-52"/>
                <a:ea typeface="Open Sans"/>
                <a:cs typeface="Open Sans"/>
              </a:rPr>
              <a:t>, адаптированная для COSMO из модели WRF</a:t>
            </a:r>
          </a:p>
          <a:p>
            <a:pPr algn="ctr">
              <a:defRPr/>
            </a:pPr>
            <a:endParaRPr lang="ru-RU" dirty="0">
              <a:latin typeface="Mulish" pitchFamily="2" charset="-52"/>
              <a:ea typeface="Open Sans"/>
              <a:cs typeface="Open Sans"/>
            </a:endParaRPr>
          </a:p>
          <a:p>
            <a:pPr algn="ctr">
              <a:defRPr/>
            </a:pPr>
            <a:r>
              <a:rPr lang="ru-RU" sz="1800" dirty="0">
                <a:latin typeface="Mulish" pitchFamily="2" charset="-52"/>
                <a:ea typeface="Open Sans"/>
                <a:cs typeface="Open Sans"/>
              </a:rPr>
              <a:t>Если вертикальная скорость </a:t>
            </a:r>
            <a:r>
              <a:rPr lang="en-US" sz="1800" dirty="0">
                <a:latin typeface="Mulish" pitchFamily="2" charset="-52"/>
                <a:ea typeface="Open Sans"/>
                <a:cs typeface="Open Sans"/>
              </a:rPr>
              <a:t>w &gt;</a:t>
            </a:r>
            <a:r>
              <a:rPr lang="ru-RU" sz="1800" dirty="0">
                <a:latin typeface="Mulish" pitchFamily="2" charset="-52"/>
                <a:ea typeface="Open Sans"/>
                <a:cs typeface="Open Sans"/>
              </a:rPr>
              <a:t> 10 м/с и продолжительность восходящего потока</a:t>
            </a:r>
            <a:r>
              <a:rPr lang="en-US" sz="1800" dirty="0">
                <a:latin typeface="Mulish" pitchFamily="2" charset="-52"/>
                <a:ea typeface="Open Sans"/>
                <a:cs typeface="Open Sans"/>
              </a:rPr>
              <a:t> WDUR</a:t>
            </a:r>
            <a:r>
              <a:rPr lang="ru-RU" sz="1800" dirty="0">
                <a:latin typeface="Mulish" pitchFamily="2" charset="-52"/>
                <a:ea typeface="Open Sans"/>
                <a:cs typeface="Open Sans"/>
              </a:rPr>
              <a:t> </a:t>
            </a:r>
            <a:r>
              <a:rPr lang="en-US" sz="1800" dirty="0">
                <a:latin typeface="Mulish" pitchFamily="2" charset="-52"/>
                <a:ea typeface="Open Sans"/>
                <a:cs typeface="Open Sans"/>
              </a:rPr>
              <a:t>&gt; 15 </a:t>
            </a:r>
            <a:r>
              <a:rPr lang="ru-RU" sz="1800" dirty="0">
                <a:latin typeface="Mulish" pitchFamily="2" charset="-52"/>
                <a:ea typeface="Open Sans"/>
                <a:cs typeface="Open Sans"/>
              </a:rPr>
              <a:t>мин, то запускается </a:t>
            </a:r>
            <a:r>
              <a:rPr lang="en-US" sz="1800" dirty="0" err="1">
                <a:latin typeface="Mulish" pitchFamily="2" charset="-52"/>
                <a:ea typeface="Open Sans"/>
                <a:cs typeface="Open Sans"/>
              </a:rPr>
              <a:t>HailCast</a:t>
            </a:r>
            <a:r>
              <a:rPr lang="en-US" sz="1800" dirty="0">
                <a:latin typeface="Mulish" pitchFamily="2" charset="-52"/>
                <a:ea typeface="Open Sans"/>
                <a:cs typeface="Open Sans"/>
              </a:rPr>
              <a:t>.</a:t>
            </a:r>
          </a:p>
          <a:p>
            <a:pPr algn="ctr">
              <a:defRPr/>
            </a:pPr>
            <a:endParaRPr lang="en-US" dirty="0">
              <a:latin typeface="Mulish" pitchFamily="2" charset="-52"/>
              <a:ea typeface="Open Sans"/>
              <a:cs typeface="Open Sans"/>
            </a:endParaRPr>
          </a:p>
          <a:p>
            <a:pPr algn="ctr">
              <a:defRPr/>
            </a:pPr>
            <a:r>
              <a:rPr lang="ru-RU" dirty="0">
                <a:latin typeface="Mulish" pitchFamily="2" charset="-52"/>
                <a:ea typeface="Open Sans"/>
                <a:cs typeface="Open Sans"/>
              </a:rPr>
              <a:t>В качестве продукта выступает максимальный диаметр града (в мм) в ячейке модели.</a:t>
            </a:r>
            <a:endParaRPr lang="ru-RU" dirty="0">
              <a:latin typeface="Mulish" pitchFamily="2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F20838-C48E-4B41-B27D-E424EA603506}"/>
              </a:ext>
            </a:extLst>
          </p:cNvPr>
          <p:cNvSpPr/>
          <p:nvPr/>
        </p:nvSpPr>
        <p:spPr>
          <a:xfrm>
            <a:off x="1" y="301529"/>
            <a:ext cx="12191999" cy="648382"/>
          </a:xfrm>
          <a:prstGeom prst="rect">
            <a:avLst/>
          </a:prstGeom>
          <a:solidFill>
            <a:srgbClr val="FFC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75208" y="439747"/>
            <a:ext cx="4643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Mulish Black"/>
                <a:ea typeface="Open Sans"/>
                <a:cs typeface="Open Sans"/>
              </a:rPr>
              <a:t>Индекс</a:t>
            </a:r>
            <a:r>
              <a:rPr lang="ru-RU" sz="2000" dirty="0">
                <a:latin typeface="Mulish Black"/>
                <a:ea typeface="Open Sans"/>
                <a:cs typeface="Open Sans"/>
              </a:rPr>
              <a:t> </a:t>
            </a:r>
            <a:r>
              <a:rPr lang="ru-RU" sz="2000" b="1" dirty="0">
                <a:latin typeface="Mulish Black"/>
                <a:ea typeface="Open Sans"/>
                <a:cs typeface="Open Sans"/>
              </a:rPr>
              <a:t>потенциала молний (</a:t>
            </a:r>
            <a:r>
              <a:rPr lang="en-US" sz="2000" b="1" dirty="0">
                <a:latin typeface="Mulish Black"/>
                <a:ea typeface="Open Sans"/>
                <a:cs typeface="Open Sans"/>
              </a:rPr>
              <a:t>LPI)</a:t>
            </a:r>
            <a:r>
              <a:rPr lang="ru-RU" sz="2000" b="1" dirty="0">
                <a:latin typeface="Mulish Black"/>
                <a:ea typeface="Open Sans"/>
                <a:cs typeface="Open Sans"/>
              </a:rPr>
              <a:t> </a:t>
            </a:r>
            <a:endParaRPr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91F8AA-993C-4934-A5C4-66B1D31D6071}"/>
              </a:ext>
            </a:extLst>
          </p:cNvPr>
          <p:cNvSpPr txBox="1"/>
          <p:nvPr/>
        </p:nvSpPr>
        <p:spPr bwMode="auto">
          <a:xfrm>
            <a:off x="7373813" y="425665"/>
            <a:ext cx="3570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Open Sans"/>
                <a:ea typeface="Open Sans"/>
                <a:cs typeface="Open Sans"/>
              </a:rPr>
              <a:t>Диаметр града (</a:t>
            </a:r>
            <a:r>
              <a:rPr lang="en-US" sz="2000" b="1" dirty="0" err="1">
                <a:latin typeface="Open Sans"/>
                <a:ea typeface="Open Sans"/>
                <a:cs typeface="Open Sans"/>
              </a:rPr>
              <a:t>HailCast</a:t>
            </a:r>
            <a:r>
              <a:rPr lang="en-US" sz="2000" b="1" dirty="0">
                <a:latin typeface="Open Sans"/>
                <a:ea typeface="Open Sans"/>
                <a:cs typeface="Open Sans"/>
              </a:rPr>
              <a:t>)</a:t>
            </a:r>
            <a:endParaRPr lang="ru-RU" sz="2000" b="1" dirty="0">
              <a:latin typeface="Open Sans"/>
              <a:ea typeface="Open Sans"/>
              <a:cs typeface="Open Sans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141FCC7-6007-4419-B33F-7400CD8BC1D0}"/>
              </a:ext>
            </a:extLst>
          </p:cNvPr>
          <p:cNvCxnSpPr>
            <a:stCxn id="2" idx="0"/>
          </p:cNvCxnSpPr>
          <p:nvPr/>
        </p:nvCxnSpPr>
        <p:spPr>
          <a:xfrm flipH="1">
            <a:off x="6096000" y="301529"/>
            <a:ext cx="1" cy="6191346"/>
          </a:xfrm>
          <a:prstGeom prst="line">
            <a:avLst/>
          </a:prstGeom>
          <a:ln>
            <a:solidFill>
              <a:srgbClr val="FFCA2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0" y="6498000"/>
            <a:ext cx="12192000" cy="360000"/>
          </a:xfrm>
          <a:prstGeom prst="rect">
            <a:avLst/>
          </a:prstGeom>
          <a:gradFill>
            <a:gsLst>
              <a:gs pos="0">
                <a:srgbClr val="FDD8D7"/>
              </a:gs>
              <a:gs pos="5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3C629DC-6B40-4F05-AC9E-D84392EB26CB}" type="slidenum">
              <a:rPr lang="ru-RU"/>
              <a:t>9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1145038" y="6677998"/>
            <a:ext cx="55491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91735" y="6539499"/>
            <a:ext cx="1053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СибНИГМИ</a:t>
            </a:r>
            <a:endParaRPr lang="ru-RU">
              <a:latin typeface="Mulish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699955" y="6539499"/>
            <a:ext cx="128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200">
                <a:latin typeface="Mulish"/>
              </a:rPr>
              <a:t>Май 2024</a:t>
            </a:r>
            <a:endParaRPr lang="ru-RU">
              <a:latin typeface="Mulish"/>
            </a:endParaRPr>
          </a:p>
        </p:txBody>
      </p:sp>
      <p:pic>
        <p:nvPicPr>
          <p:cNvPr id="8" name="Рисунок 7"/>
          <p:cNvPicPr>
            <a:picLocks/>
          </p:cNvPicPr>
          <p:nvPr/>
        </p:nvPicPr>
        <p:blipFill>
          <a:blip r:embed="rId2"/>
          <a:stretch/>
        </p:blipFill>
        <p:spPr bwMode="auto">
          <a:xfrm>
            <a:off x="630498" y="1449000"/>
            <a:ext cx="5040000" cy="39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/>
          <p:cNvSpPr/>
          <p:nvPr/>
        </p:nvSpPr>
        <p:spPr bwMode="auto">
          <a:xfrm>
            <a:off x="3054500" y="2369516"/>
            <a:ext cx="2299059" cy="240032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3A88C1-6EBA-448D-B228-1D9CF79F851D}"/>
              </a:ext>
            </a:extLst>
          </p:cNvPr>
          <p:cNvPicPr>
            <a:picLocks/>
          </p:cNvPicPr>
          <p:nvPr/>
        </p:nvPicPr>
        <p:blipFill>
          <a:blip r:embed="rId3"/>
          <a:stretch/>
        </p:blipFill>
        <p:spPr bwMode="auto">
          <a:xfrm>
            <a:off x="6670985" y="1449000"/>
            <a:ext cx="5040000" cy="39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EE01912-4A91-4DF7-A712-F4920C3651D7}"/>
              </a:ext>
            </a:extLst>
          </p:cNvPr>
          <p:cNvSpPr/>
          <p:nvPr/>
        </p:nvSpPr>
        <p:spPr bwMode="auto">
          <a:xfrm>
            <a:off x="8163911" y="2369516"/>
            <a:ext cx="2299059" cy="240032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2E4F2F-12AC-490A-BDDB-D49E27BC191E}"/>
              </a:ext>
            </a:extLst>
          </p:cNvPr>
          <p:cNvSpPr txBox="1"/>
          <p:nvPr/>
        </p:nvSpPr>
        <p:spPr bwMode="auto">
          <a:xfrm>
            <a:off x="828987" y="409733"/>
            <a:ext cx="4643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Mulish Black"/>
                <a:ea typeface="Open Sans"/>
                <a:cs typeface="Open Sans"/>
              </a:rPr>
              <a:t>Индекс</a:t>
            </a:r>
            <a:r>
              <a:rPr lang="ru-RU" sz="2000" dirty="0">
                <a:latin typeface="Mulish Black"/>
                <a:ea typeface="Open Sans"/>
                <a:cs typeface="Open Sans"/>
              </a:rPr>
              <a:t> </a:t>
            </a:r>
            <a:r>
              <a:rPr lang="ru-RU" sz="2000" b="1" dirty="0">
                <a:latin typeface="Mulish Black"/>
                <a:ea typeface="Open Sans"/>
                <a:cs typeface="Open Sans"/>
              </a:rPr>
              <a:t>потенциала молний (</a:t>
            </a:r>
            <a:r>
              <a:rPr lang="en-US" sz="2000" b="1" dirty="0">
                <a:latin typeface="Mulish Black"/>
                <a:ea typeface="Open Sans"/>
                <a:cs typeface="Open Sans"/>
              </a:rPr>
              <a:t>LPI)</a:t>
            </a:r>
            <a:r>
              <a:rPr lang="ru-RU" sz="2000" b="1" dirty="0">
                <a:latin typeface="Mulish Black"/>
                <a:ea typeface="Open Sans"/>
                <a:cs typeface="Open Sans"/>
              </a:rPr>
              <a:t> </a:t>
            </a:r>
            <a:endParaRPr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88F24-B706-4A2F-AAF6-D1DCE3C2C311}"/>
              </a:ext>
            </a:extLst>
          </p:cNvPr>
          <p:cNvSpPr txBox="1"/>
          <p:nvPr/>
        </p:nvSpPr>
        <p:spPr bwMode="auto">
          <a:xfrm>
            <a:off x="7528003" y="409733"/>
            <a:ext cx="3570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Open Sans"/>
                <a:ea typeface="Open Sans"/>
                <a:cs typeface="Open Sans"/>
              </a:rPr>
              <a:t>Диаметр града (</a:t>
            </a:r>
            <a:r>
              <a:rPr lang="en-US" sz="2000" b="1" dirty="0" err="1">
                <a:latin typeface="Open Sans"/>
                <a:ea typeface="Open Sans"/>
                <a:cs typeface="Open Sans"/>
              </a:rPr>
              <a:t>HailCast</a:t>
            </a:r>
            <a:r>
              <a:rPr lang="en-US" sz="2000" b="1" dirty="0">
                <a:latin typeface="Open Sans"/>
                <a:ea typeface="Open Sans"/>
                <a:cs typeface="Open Sans"/>
              </a:rPr>
              <a:t>)</a:t>
            </a:r>
            <a:endParaRPr lang="ru-RU" sz="2000" b="1" dirty="0"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Arial"/>
      <a:cs typeface="Arial"/>
    </a:majorFont>
    <a:minorFont>
      <a:latin typeface="Calibri"/>
      <a:ea typeface="Arial"/>
      <a:cs typeface="Arial"/>
    </a:minorFont>
  </a:fontScheme>
  <a:fmtScheme name="Стандартная">
    <a:fillStyleLst>
      <a:solidFill>
        <a:schemeClr val="phClr"/>
      </a:solidFill>
      <a:gradFill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</a:effectStyleLst>
    <a:bgFillStyleLst>
      <a:solidFill>
        <a:schemeClr val="phClr"/>
      </a:solidFill>
      <a:gradFill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/>
      </a:gradFill>
      <a:gradFill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</TotalTime>
  <Words>1563</Words>
  <Application>Microsoft Office PowerPoint</Application>
  <DocSecurity>0</DocSecurity>
  <PresentationFormat>Широкоэкранный</PresentationFormat>
  <Paragraphs>312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7" baseType="lpstr">
      <vt:lpstr>Mulish</vt:lpstr>
      <vt:lpstr>Calibri</vt:lpstr>
      <vt:lpstr>Mulish ExtraBlack</vt:lpstr>
      <vt:lpstr>Cambria Math</vt:lpstr>
      <vt:lpstr>Arial</vt:lpstr>
      <vt:lpstr>Mulish Black</vt:lpstr>
      <vt:lpstr>Mulish ExtraBold</vt:lpstr>
      <vt:lpstr>Calibri Light</vt:lpstr>
      <vt:lpstr>Open Sans</vt:lpstr>
      <vt:lpstr>Mulish ExtraLight</vt:lpstr>
      <vt:lpstr>Тема Office</vt:lpstr>
      <vt:lpstr>Прогностическая продукция COSMO-Ru2Sib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Газимов Тимур</dc:creator>
  <cp:keywords/>
  <dc:description/>
  <cp:lastModifiedBy>Тимур Газимов</cp:lastModifiedBy>
  <cp:revision>226</cp:revision>
  <dcterms:created xsi:type="dcterms:W3CDTF">2023-10-17T02:42:34Z</dcterms:created>
  <dcterms:modified xsi:type="dcterms:W3CDTF">2024-05-14T03:04:57Z</dcterms:modified>
  <cp:category/>
  <dc:identifier/>
  <cp:contentStatus/>
  <dc:language/>
  <cp:version/>
</cp:coreProperties>
</file>