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1" r:id="rId5"/>
    <p:sldId id="262" r:id="rId6"/>
    <p:sldId id="263" r:id="rId7"/>
    <p:sldId id="264" r:id="rId8"/>
    <p:sldId id="265" r:id="rId9"/>
    <p:sldId id="273" r:id="rId10"/>
    <p:sldId id="257" r:id="rId11"/>
    <p:sldId id="260" r:id="rId12"/>
    <p:sldId id="268" r:id="rId13"/>
    <p:sldId id="267" r:id="rId14"/>
    <p:sldId id="269" r:id="rId15"/>
    <p:sldId id="270" r:id="rId16"/>
    <p:sldId id="271" r:id="rId17"/>
    <p:sldId id="258" r:id="rId18"/>
    <p:sldId id="274" r:id="rId19"/>
    <p:sldId id="278" r:id="rId20"/>
    <p:sldId id="275" r:id="rId21"/>
    <p:sldId id="277" r:id="rId22"/>
    <p:sldId id="280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ADD6-DBB8-4DFB-98A8-155B3006C1B3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E9D2-6121-447D-9A8D-2485997CE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ADD6-DBB8-4DFB-98A8-155B3006C1B3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E9D2-6121-447D-9A8D-2485997CE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ADD6-DBB8-4DFB-98A8-155B3006C1B3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E9D2-6121-447D-9A8D-2485997CE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ADD6-DBB8-4DFB-98A8-155B3006C1B3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E9D2-6121-447D-9A8D-2485997CE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ADD6-DBB8-4DFB-98A8-155B3006C1B3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E9D2-6121-447D-9A8D-2485997CE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ADD6-DBB8-4DFB-98A8-155B3006C1B3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E9D2-6121-447D-9A8D-2485997CE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ADD6-DBB8-4DFB-98A8-155B3006C1B3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E9D2-6121-447D-9A8D-2485997CE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ADD6-DBB8-4DFB-98A8-155B3006C1B3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E9D2-6121-447D-9A8D-2485997CE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ADD6-DBB8-4DFB-98A8-155B3006C1B3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E9D2-6121-447D-9A8D-2485997CE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ADD6-DBB8-4DFB-98A8-155B3006C1B3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E9D2-6121-447D-9A8D-2485997CE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ADD6-DBB8-4DFB-98A8-155B3006C1B3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E9D2-6121-447D-9A8D-2485997CE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ADD6-DBB8-4DFB-98A8-155B3006C1B3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1E9D2-6121-447D-9A8D-2485997CE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Автоматизированные прогнозы метеорологических явлений на базе гидродинамических моделей атмосферы. Разработки </a:t>
            </a:r>
            <a:r>
              <a:rPr lang="ru-RU" sz="3100" dirty="0" err="1"/>
              <a:t>СибНИГМИ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87016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err="1" smtClean="0"/>
              <a:t>М.Здерева,В.Токарев</a:t>
            </a:r>
            <a:r>
              <a:rPr lang="ru-RU" sz="1600" dirty="0" smtClean="0"/>
              <a:t>, </a:t>
            </a:r>
            <a:r>
              <a:rPr lang="ru-RU" sz="1600" dirty="0" err="1" smtClean="0"/>
              <a:t>Н.Хлучина,В.Воробьева</a:t>
            </a:r>
            <a:r>
              <a:rPr lang="ru-RU" sz="1600" dirty="0" smtClean="0"/>
              <a:t>, </a:t>
            </a:r>
            <a:r>
              <a:rPr lang="ru-RU" sz="1600" dirty="0" err="1" smtClean="0"/>
              <a:t>В.Гочаков</a:t>
            </a:r>
            <a:r>
              <a:rPr lang="ru-RU" sz="1600" dirty="0" smtClean="0"/>
              <a:t>, Н.Аникина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Базовые модели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COSMO_RuSib13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GFS(NCEP)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COSMO_RuSib6 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6"/>
                </a:solidFill>
                <a:sym typeface="Wingdings" pitchFamily="2" charset="2"/>
              </a:rPr>
              <a:t>ICON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COSMO_RuSib2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78" y="404664"/>
            <a:ext cx="869749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Примеры оценок прогнозов гроз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31" y="1628800"/>
            <a:ext cx="4344069" cy="417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0575" y="1628800"/>
            <a:ext cx="4236225" cy="426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Примеры оценок прогнозов гроз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015" y="1600200"/>
            <a:ext cx="33489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1091" y="1600200"/>
            <a:ext cx="33128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481" y="313720"/>
            <a:ext cx="8708007" cy="606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Примеры оценок прогнозов заморозков</a:t>
            </a:r>
            <a:endParaRPr lang="ru-RU" sz="28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11521"/>
            <a:ext cx="4038600" cy="410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45241"/>
            <a:ext cx="4038600" cy="243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Примеры оценок прогнозов заморозков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69988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77020"/>
            <a:ext cx="4038600" cy="217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20425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Примеры оценок прогнозов гололёда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25" y="1600200"/>
            <a:ext cx="34289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876" y="1600200"/>
            <a:ext cx="34012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</a:t>
            </a:r>
            <a:r>
              <a:rPr lang="ru-RU" sz="3100" dirty="0" smtClean="0"/>
              <a:t>вторская типизация гололеда и гололедицы по погодным условиям. Частота кодов (4 года)</a:t>
            </a:r>
            <a:endParaRPr lang="ru-RU" sz="31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5423108" cy="450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92344" cy="618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20450" cy="753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Примеры оценок прогнозов ветра </a:t>
            </a:r>
            <a:r>
              <a:rPr lang="en-US" sz="2800" dirty="0" smtClean="0"/>
              <a:t>&gt;=15</a:t>
            </a:r>
            <a:r>
              <a:rPr lang="ru-RU" sz="2800" dirty="0" smtClean="0"/>
              <a:t>м/с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5851" y="1600200"/>
            <a:ext cx="34032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33586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Прогноз туманов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2500149" cy="530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88594"/>
            <a:ext cx="2272220" cy="530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Перспективные задачи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Переход на использование продукции </a:t>
            </a:r>
            <a:r>
              <a:rPr lang="en-US" dirty="0" smtClean="0"/>
              <a:t>ICON, COSMO2</a:t>
            </a:r>
          </a:p>
          <a:p>
            <a:r>
              <a:rPr lang="en-US" dirty="0" smtClean="0"/>
              <a:t>2. </a:t>
            </a:r>
            <a:r>
              <a:rPr lang="ru-RU" dirty="0" smtClean="0"/>
              <a:t>Прогноз ветра более 20-25 м/с</a:t>
            </a:r>
          </a:p>
          <a:p>
            <a:r>
              <a:rPr lang="ru-RU" dirty="0" smtClean="0"/>
              <a:t>3. Уточнение прогноза температуры воздуха в ЯНО</a:t>
            </a:r>
          </a:p>
          <a:p>
            <a:r>
              <a:rPr lang="ru-RU" dirty="0" smtClean="0"/>
              <a:t>4. Исследование возможности применения нейронных сетей для редких </a:t>
            </a:r>
            <a:r>
              <a:rPr lang="ru-RU" dirty="0" err="1" smtClean="0"/>
              <a:t>метеоявлений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Оценки прогнозов температуры</a:t>
            </a:r>
            <a:endParaRPr lang="ru-RU" sz="28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24744"/>
            <a:ext cx="3960440" cy="273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61048"/>
            <a:ext cx="4182616" cy="263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24744"/>
            <a:ext cx="4197805" cy="270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7" y="3940930"/>
            <a:ext cx="3960440" cy="26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Редкие явления. Подходы?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783-8F4B-4323-B36B-EB9C68B081E9}" type="datetime1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8613B8-8741-47F5-A4D9-F94D9FF974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517632" cy="56612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 smtClean="0"/>
              <a:t> </a:t>
            </a:r>
            <a:r>
              <a:rPr lang="ru-RU" sz="2400" dirty="0" smtClean="0"/>
              <a:t>изучение информативности</a:t>
            </a:r>
            <a:endParaRPr lang="en-US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 (преимущественно по коэффициентам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корреляции)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поиск пороговых значений параметров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err="1" smtClean="0"/>
              <a:t>дискриминантный</a:t>
            </a:r>
            <a:r>
              <a:rPr lang="ru-RU" sz="2400" dirty="0" smtClean="0"/>
              <a:t> анализ, методы распознавания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построение бинарного логического дерева решений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применение алгоритмов нейронной сети</a:t>
            </a:r>
          </a:p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372200" y="3429000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372200" y="4653136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588224" y="4005064"/>
            <a:ext cx="129614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Кольцо 13"/>
          <p:cNvSpPr/>
          <p:nvPr/>
        </p:nvSpPr>
        <p:spPr>
          <a:xfrm flipV="1">
            <a:off x="6588224" y="4005064"/>
            <a:ext cx="50304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Кольцо 14"/>
          <p:cNvSpPr/>
          <p:nvPr/>
        </p:nvSpPr>
        <p:spPr>
          <a:xfrm flipV="1">
            <a:off x="6804248" y="4149080"/>
            <a:ext cx="50304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 flipV="1">
            <a:off x="7020272" y="4365104"/>
            <a:ext cx="50304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Кольцо 16"/>
          <p:cNvSpPr/>
          <p:nvPr/>
        </p:nvSpPr>
        <p:spPr>
          <a:xfrm flipV="1">
            <a:off x="7092280" y="3501008"/>
            <a:ext cx="50304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ольцо 17"/>
          <p:cNvSpPr/>
          <p:nvPr/>
        </p:nvSpPr>
        <p:spPr>
          <a:xfrm flipV="1">
            <a:off x="6588224" y="3717032"/>
            <a:ext cx="45719" cy="6017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ольцо 18"/>
          <p:cNvSpPr/>
          <p:nvPr/>
        </p:nvSpPr>
        <p:spPr>
          <a:xfrm flipV="1">
            <a:off x="7524328" y="3717032"/>
            <a:ext cx="50304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 flipV="1">
            <a:off x="7524328" y="4005064"/>
            <a:ext cx="50304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ольцо 20"/>
          <p:cNvSpPr/>
          <p:nvPr/>
        </p:nvSpPr>
        <p:spPr>
          <a:xfrm flipV="1">
            <a:off x="7452320" y="4221088"/>
            <a:ext cx="50304" cy="45719"/>
          </a:xfrm>
          <a:prstGeom prst="don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84368" y="4365104"/>
            <a:ext cx="72008" cy="7200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668344" y="4437112"/>
            <a:ext cx="72008" cy="7200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32240" y="4509120"/>
            <a:ext cx="72008" cy="7200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68344" y="4149080"/>
            <a:ext cx="72008" cy="7200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092280" y="4005064"/>
            <a:ext cx="72008" cy="7200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588224" y="4509120"/>
            <a:ext cx="72008" cy="7200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rot="20572174">
            <a:off x="6645909" y="3884538"/>
            <a:ext cx="1224136" cy="5760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7"/>
            <a:ext cx="6264696" cy="18722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Ключевые особенности методики: 1-ПРИЗНАКИ</a:t>
            </a:r>
            <a:endParaRPr lang="ru-RU" sz="28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550" y="3500438"/>
            <a:ext cx="7272338" cy="1081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Индексы (не)устойчивости, термодинамические и кинематические параметры в их различной комбинации  учитывают распределение температуры, влажности и ветра в средней тропосфере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8888" y="1124745"/>
            <a:ext cx="6408737" cy="10088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Для гроз необходимые </a:t>
            </a:r>
            <a:r>
              <a:rPr lang="ru-RU" b="1" dirty="0">
                <a:solidFill>
                  <a:schemeClr val="tx1"/>
                </a:solidFill>
              </a:rPr>
              <a:t>условия: подъём, неустойчивость, влажность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2565400"/>
            <a:ext cx="19446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BI=0.1(Z</a:t>
            </a:r>
            <a:r>
              <a:rPr lang="en-US" sz="1100" b="1" baseline="-25000" dirty="0">
                <a:solidFill>
                  <a:schemeClr val="tx1"/>
                </a:solidFill>
              </a:rPr>
              <a:t>700</a:t>
            </a:r>
            <a:r>
              <a:rPr lang="en-US" sz="1100" b="1" dirty="0">
                <a:solidFill>
                  <a:schemeClr val="tx1"/>
                </a:solidFill>
              </a:rPr>
              <a:t>-Z</a:t>
            </a:r>
            <a:r>
              <a:rPr lang="en-US" sz="1100" b="1" baseline="-25000" dirty="0">
                <a:solidFill>
                  <a:schemeClr val="tx1"/>
                </a:solidFill>
              </a:rPr>
              <a:t>1000</a:t>
            </a:r>
            <a:r>
              <a:rPr lang="en-US" sz="1100" b="1" dirty="0">
                <a:solidFill>
                  <a:schemeClr val="tx1"/>
                </a:solidFill>
              </a:rPr>
              <a:t>)-T</a:t>
            </a:r>
            <a:r>
              <a:rPr lang="en-US" sz="1100" b="1" baseline="-25000" dirty="0">
                <a:solidFill>
                  <a:schemeClr val="tx1"/>
                </a:solidFill>
              </a:rPr>
              <a:t>700</a:t>
            </a:r>
            <a:r>
              <a:rPr lang="en-US" sz="1100" b="1" dirty="0">
                <a:solidFill>
                  <a:schemeClr val="tx1"/>
                </a:solidFill>
              </a:rPr>
              <a:t>-200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888" y="2349500"/>
            <a:ext cx="2303462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KI=(T</a:t>
            </a:r>
            <a:r>
              <a:rPr lang="en-US" sz="1100" b="1" baseline="-25000" dirty="0">
                <a:solidFill>
                  <a:schemeClr val="tx1"/>
                </a:solidFill>
              </a:rPr>
              <a:t>850</a:t>
            </a:r>
            <a:r>
              <a:rPr lang="en-US" sz="1100" b="1" dirty="0">
                <a:solidFill>
                  <a:schemeClr val="tx1"/>
                </a:solidFill>
              </a:rPr>
              <a:t>-T</a:t>
            </a:r>
            <a:r>
              <a:rPr lang="en-US" sz="1100" b="1" baseline="-25000" dirty="0">
                <a:solidFill>
                  <a:schemeClr val="tx1"/>
                </a:solidFill>
              </a:rPr>
              <a:t>500</a:t>
            </a:r>
            <a:r>
              <a:rPr lang="en-US" sz="1100" b="1" dirty="0">
                <a:solidFill>
                  <a:schemeClr val="tx1"/>
                </a:solidFill>
              </a:rPr>
              <a:t>)+Td</a:t>
            </a:r>
            <a:r>
              <a:rPr lang="en-US" sz="1100" b="1" baseline="-25000" dirty="0">
                <a:solidFill>
                  <a:schemeClr val="tx1"/>
                </a:solidFill>
              </a:rPr>
              <a:t>850-</a:t>
            </a:r>
            <a:r>
              <a:rPr lang="en-US" sz="1100" b="1" dirty="0">
                <a:solidFill>
                  <a:schemeClr val="tx1"/>
                </a:solidFill>
              </a:rPr>
              <a:t>(T</a:t>
            </a:r>
            <a:r>
              <a:rPr lang="en-US" sz="1100" b="1" baseline="-25000" dirty="0">
                <a:solidFill>
                  <a:schemeClr val="tx1"/>
                </a:solidFill>
              </a:rPr>
              <a:t>700</a:t>
            </a:r>
            <a:r>
              <a:rPr lang="en-US" sz="1100" b="1" dirty="0">
                <a:solidFill>
                  <a:schemeClr val="tx1"/>
                </a:solidFill>
              </a:rPr>
              <a:t>-Td</a:t>
            </a:r>
            <a:r>
              <a:rPr lang="en-US" sz="1100" b="1" baseline="-25000" dirty="0">
                <a:solidFill>
                  <a:schemeClr val="tx1"/>
                </a:solidFill>
              </a:rPr>
              <a:t>700</a:t>
            </a:r>
            <a:r>
              <a:rPr lang="en-US" sz="1100" b="1" dirty="0">
                <a:solidFill>
                  <a:schemeClr val="tx1"/>
                </a:solidFill>
              </a:rPr>
              <a:t>)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5463" y="2708275"/>
            <a:ext cx="1262062" cy="43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SH=T</a:t>
            </a:r>
            <a:r>
              <a:rPr lang="en-US" sz="1100" b="1" baseline="-25000" dirty="0">
                <a:solidFill>
                  <a:schemeClr val="tx1"/>
                </a:solidFill>
              </a:rPr>
              <a:t>500-</a:t>
            </a:r>
            <a:r>
              <a:rPr lang="en-US" sz="1100" b="1" dirty="0">
                <a:solidFill>
                  <a:schemeClr val="tx1"/>
                </a:solidFill>
              </a:rPr>
              <a:t>T</a:t>
            </a:r>
            <a:r>
              <a:rPr lang="en-US" sz="1100" b="1" baseline="-25000" dirty="0">
                <a:solidFill>
                  <a:schemeClr val="tx1"/>
                </a:solidFill>
              </a:rPr>
              <a:t>850</a:t>
            </a:r>
            <a:r>
              <a:rPr lang="en-US" sz="1100" b="1" dirty="0">
                <a:solidFill>
                  <a:schemeClr val="tx1"/>
                </a:solidFill>
              </a:rPr>
              <a:t>   </a:t>
            </a:r>
            <a:r>
              <a:rPr lang="en-US" sz="1100" b="1" baseline="-25000" dirty="0">
                <a:solidFill>
                  <a:schemeClr val="tx1"/>
                </a:solidFill>
              </a:rPr>
              <a:t>500</a:t>
            </a:r>
            <a:endParaRPr lang="ru-RU" sz="1100" b="1" baseline="-250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740650" y="2997200"/>
            <a:ext cx="1444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00113" y="3068638"/>
            <a:ext cx="18002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RACK=</a:t>
            </a:r>
            <a:r>
              <a:rPr lang="el-GR" sz="1100" b="1" dirty="0">
                <a:solidFill>
                  <a:schemeClr val="tx1"/>
                </a:solidFill>
              </a:rPr>
              <a:t>θ</a:t>
            </a:r>
            <a:r>
              <a:rPr lang="en-US" sz="1100" b="1" baseline="-25000" dirty="0">
                <a:solidFill>
                  <a:schemeClr val="tx1"/>
                </a:solidFill>
              </a:rPr>
              <a:t>W900</a:t>
            </a:r>
            <a:r>
              <a:rPr lang="en-US" sz="1100" b="1" dirty="0">
                <a:solidFill>
                  <a:schemeClr val="tx1"/>
                </a:solidFill>
              </a:rPr>
              <a:t> -T</a:t>
            </a:r>
            <a:r>
              <a:rPr lang="en-US" sz="1100" b="1" baseline="-25000" dirty="0">
                <a:solidFill>
                  <a:schemeClr val="tx1"/>
                </a:solidFill>
              </a:rPr>
              <a:t>500</a:t>
            </a:r>
            <a:endParaRPr lang="ru-RU" sz="1100" b="1" baseline="-25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2138" y="2492375"/>
            <a:ext cx="25923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/>
                </a:solidFill>
              </a:rPr>
              <a:t>Jeff=1.6*</a:t>
            </a:r>
            <a:r>
              <a:rPr lang="el-GR" sz="1050" b="1" dirty="0">
                <a:solidFill>
                  <a:schemeClr val="tx1"/>
                </a:solidFill>
              </a:rPr>
              <a:t> θ </a:t>
            </a:r>
            <a:r>
              <a:rPr lang="en-US" sz="1050" b="1" baseline="-25000" dirty="0">
                <a:solidFill>
                  <a:schemeClr val="tx1"/>
                </a:solidFill>
              </a:rPr>
              <a:t>W850 </a:t>
            </a:r>
            <a:r>
              <a:rPr lang="en-US" sz="1050" b="1" dirty="0">
                <a:solidFill>
                  <a:schemeClr val="tx1"/>
                </a:solidFill>
              </a:rPr>
              <a:t> -T</a:t>
            </a:r>
            <a:r>
              <a:rPr lang="en-US" sz="1050" b="1" baseline="-25000" dirty="0">
                <a:solidFill>
                  <a:schemeClr val="tx1"/>
                </a:solidFill>
              </a:rPr>
              <a:t>500</a:t>
            </a:r>
            <a:r>
              <a:rPr lang="en-US" sz="1050" b="1" dirty="0">
                <a:solidFill>
                  <a:schemeClr val="tx1"/>
                </a:solidFill>
              </a:rPr>
              <a:t>-0.5*(T</a:t>
            </a:r>
            <a:r>
              <a:rPr lang="en-US" sz="1050" b="1" baseline="-25000" dirty="0">
                <a:solidFill>
                  <a:schemeClr val="tx1"/>
                </a:solidFill>
              </a:rPr>
              <a:t>700</a:t>
            </a:r>
            <a:r>
              <a:rPr lang="en-US" sz="1050" b="1" dirty="0">
                <a:solidFill>
                  <a:schemeClr val="tx1"/>
                </a:solidFill>
              </a:rPr>
              <a:t>-Td</a:t>
            </a:r>
            <a:r>
              <a:rPr lang="en-US" sz="1050" b="1" baseline="-25000" dirty="0">
                <a:solidFill>
                  <a:schemeClr val="tx1"/>
                </a:solidFill>
              </a:rPr>
              <a:t>700</a:t>
            </a:r>
            <a:r>
              <a:rPr lang="en-US" sz="1050" b="1" dirty="0">
                <a:solidFill>
                  <a:schemeClr val="tx1"/>
                </a:solidFill>
              </a:rPr>
              <a:t>)-8.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40650" y="4941888"/>
            <a:ext cx="1008063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VT-T</a:t>
            </a:r>
            <a:r>
              <a:rPr lang="en-US" sz="1100" b="1" baseline="-25000" dirty="0">
                <a:solidFill>
                  <a:schemeClr val="tx1"/>
                </a:solidFill>
              </a:rPr>
              <a:t>850</a:t>
            </a:r>
            <a:r>
              <a:rPr lang="en-US" sz="1100" b="1" dirty="0">
                <a:solidFill>
                  <a:schemeClr val="tx1"/>
                </a:solidFill>
              </a:rPr>
              <a:t>-T</a:t>
            </a:r>
            <a:r>
              <a:rPr lang="en-US" sz="1100" b="1" baseline="-25000" dirty="0">
                <a:solidFill>
                  <a:schemeClr val="tx1"/>
                </a:solidFill>
              </a:rPr>
              <a:t>500</a:t>
            </a:r>
            <a:endParaRPr lang="ru-RU" sz="110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88125" y="3141663"/>
            <a:ext cx="1368425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CT-Td</a:t>
            </a:r>
            <a:r>
              <a:rPr lang="en-US" sz="1100" b="1" baseline="-25000" dirty="0">
                <a:solidFill>
                  <a:schemeClr val="tx1"/>
                </a:solidFill>
              </a:rPr>
              <a:t>850</a:t>
            </a:r>
            <a:r>
              <a:rPr lang="en-US" sz="1100" b="1" dirty="0">
                <a:solidFill>
                  <a:schemeClr val="tx1"/>
                </a:solidFill>
              </a:rPr>
              <a:t>-T</a:t>
            </a:r>
            <a:r>
              <a:rPr lang="en-US" sz="1100" b="1" baseline="-25000" dirty="0">
                <a:solidFill>
                  <a:schemeClr val="tx1"/>
                </a:solidFill>
              </a:rPr>
              <a:t>500</a:t>
            </a:r>
            <a:endParaRPr lang="ru-RU" sz="110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8313" y="4797425"/>
            <a:ext cx="180022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PWBI=</a:t>
            </a:r>
            <a:r>
              <a:rPr lang="el-GR" sz="1100" b="1" dirty="0">
                <a:solidFill>
                  <a:schemeClr val="tx1"/>
                </a:solidFill>
              </a:rPr>
              <a:t> θ </a:t>
            </a:r>
            <a:r>
              <a:rPr lang="en-US" sz="1100" b="1" baseline="-25000" dirty="0">
                <a:solidFill>
                  <a:schemeClr val="tx1"/>
                </a:solidFill>
              </a:rPr>
              <a:t>W500 -</a:t>
            </a:r>
            <a:r>
              <a:rPr lang="el-GR" sz="1100" b="1" dirty="0">
                <a:solidFill>
                  <a:schemeClr val="tx1"/>
                </a:solidFill>
              </a:rPr>
              <a:t> θ </a:t>
            </a:r>
            <a:r>
              <a:rPr lang="en-US" sz="1100" b="1" baseline="-25000" dirty="0">
                <a:solidFill>
                  <a:schemeClr val="tx1"/>
                </a:solidFill>
              </a:rPr>
              <a:t>W850 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783-8F4B-4323-B36B-EB9C68B081E9}" type="datetime1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8613B8-8741-47F5-A4D9-F94D9FF974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363272" cy="478539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- адаптация алгоритмов построения логических решающих правил с помощью специальных критериев разделения ветвей и автоматической оптимизации прогностических деревьев</a:t>
            </a:r>
            <a:endParaRPr lang="en-US" sz="28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284984"/>
            <a:ext cx="5976664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84984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Критерий деления ветвей</a:t>
            </a:r>
          </a:p>
          <a:p>
            <a:pPr>
              <a:buNone/>
            </a:pPr>
            <a:r>
              <a:rPr lang="pt-BR" sz="2400" dirty="0" smtClean="0"/>
              <a:t>T = n11/n01 - n12/n02 = n22/n02 - n21/n01</a:t>
            </a:r>
            <a:endParaRPr lang="ru-RU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Критерий выбора решений (класса)</a:t>
            </a:r>
          </a:p>
          <a:p>
            <a:pPr>
              <a:buNone/>
            </a:pPr>
            <a:r>
              <a:rPr lang="en-US" sz="2400" dirty="0" smtClean="0"/>
              <a:t>PRV = 0.5*(</a:t>
            </a:r>
            <a:r>
              <a:rPr lang="en-US" sz="2400" dirty="0" err="1" smtClean="0"/>
              <a:t>pr+vr</a:t>
            </a:r>
            <a:r>
              <a:rPr lang="en-US" sz="2400" dirty="0" smtClean="0"/>
              <a:t>)-0.2*(pr-</a:t>
            </a:r>
            <a:r>
              <a:rPr lang="en-US" sz="2400" dirty="0" err="1" smtClean="0"/>
              <a:t>vr</a:t>
            </a:r>
            <a:r>
              <a:rPr lang="en-US" sz="2400" dirty="0" smtClean="0"/>
              <a:t>), pr &gt; </a:t>
            </a:r>
            <a:r>
              <a:rPr lang="en-US" sz="2400" dirty="0" err="1" smtClean="0"/>
              <a:t>vr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PRV = 0.5*(</a:t>
            </a:r>
            <a:r>
              <a:rPr lang="en-US" sz="2400" dirty="0" err="1" smtClean="0"/>
              <a:t>pr+vr</a:t>
            </a:r>
            <a:r>
              <a:rPr lang="en-US" sz="2400" dirty="0" smtClean="0"/>
              <a:t>)-0.4*(</a:t>
            </a:r>
            <a:r>
              <a:rPr lang="en-US" sz="2400" dirty="0" err="1" smtClean="0"/>
              <a:t>vr</a:t>
            </a:r>
            <a:r>
              <a:rPr lang="en-US" sz="2400" dirty="0" smtClean="0"/>
              <a:t>-pr), pr &lt; </a:t>
            </a:r>
            <a:r>
              <a:rPr lang="en-US" sz="2400" dirty="0" err="1" smtClean="0"/>
              <a:t>vr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MPR= min(PR1,PR2)</a:t>
            </a:r>
            <a:endParaRPr lang="ru-RU" sz="2400" dirty="0" smtClean="0"/>
          </a:p>
          <a:p>
            <a:pPr>
              <a:buNone/>
            </a:pPr>
            <a:r>
              <a:rPr lang="en-US" sz="2400" dirty="0" err="1" smtClean="0"/>
              <a:t>Fmera</a:t>
            </a:r>
            <a:r>
              <a:rPr lang="en-US" sz="2400" dirty="0" smtClean="0"/>
              <a:t>=(b**2+1)*(</a:t>
            </a:r>
            <a:r>
              <a:rPr lang="en-US" sz="2400" dirty="0" err="1" smtClean="0"/>
              <a:t>pr+vr</a:t>
            </a:r>
            <a:r>
              <a:rPr lang="en-US" sz="2400" dirty="0" smtClean="0"/>
              <a:t>)/(b**2*</a:t>
            </a:r>
            <a:r>
              <a:rPr lang="en-US" sz="2400" dirty="0" err="1" smtClean="0"/>
              <a:t>vr+pr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4638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Ключевые особенности методики: 2-КРИТЕРИИ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Ключевые особенности методики: 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</a:rPr>
              <a:t>3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-ПРЕДИКТАНТ</a:t>
            </a:r>
            <a:endParaRPr lang="ru-RU" sz="28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783-8F4B-4323-B36B-EB9C68B081E9}" type="datetime1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8613B8-8741-47F5-A4D9-F94D9FF974B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52673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68675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83968" y="17008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алгоритмическая кластеризация </a:t>
            </a:r>
            <a:r>
              <a:rPr lang="ru-RU" dirty="0" err="1" smtClean="0"/>
              <a:t>предиктанта</a:t>
            </a:r>
            <a:r>
              <a:rPr lang="ru-RU" dirty="0" smtClean="0"/>
              <a:t> для настройки частот (вероятностей) редких явлений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Ключевые особенности методики: 4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</a:rPr>
              <a:t> –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оптимизация на независимой выборке</a:t>
            </a:r>
            <a:endParaRPr lang="ru-RU" sz="2800" dirty="0"/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683568" y="1484784"/>
            <a:ext cx="1584176" cy="1512168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 спискам параметров</a:t>
            </a:r>
            <a:endParaRPr lang="ru-RU" dirty="0"/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611560" y="3140968"/>
            <a:ext cx="1584176" cy="1512168"/>
          </a:xfrm>
          <a:prstGeom prst="flowChartMultidocumen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 величине дерева</a:t>
            </a:r>
            <a:endParaRPr lang="ru-RU" dirty="0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755576" y="4797152"/>
            <a:ext cx="1584176" cy="1512168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 критериям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483768" y="2204864"/>
            <a:ext cx="216024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483768" y="3645024"/>
            <a:ext cx="21602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627784" y="4005064"/>
            <a:ext cx="194421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Горизонтальный свиток 15"/>
          <p:cNvSpPr/>
          <p:nvPr/>
        </p:nvSpPr>
        <p:spPr>
          <a:xfrm>
            <a:off x="5220072" y="2780928"/>
            <a:ext cx="3024336" cy="144016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Оценки на независимой выборке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660232" y="4221088"/>
            <a:ext cx="360040" cy="648072"/>
          </a:xfrm>
          <a:prstGeom prst="downArrow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84168" y="4941168"/>
            <a:ext cx="1584176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Оптимальное решение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3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Ключевые особенности методики:</a:t>
            </a:r>
          </a:p>
          <a:p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 5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</a:rPr>
              <a:t> –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 адаптация к изменениям в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моделях и к изменениям климата (условиям формирования </a:t>
            </a:r>
            <a:r>
              <a:rPr lang="ru-RU" sz="2800" b="1" dirty="0" err="1" smtClean="0">
                <a:solidFill>
                  <a:schemeClr val="tx2">
                    <a:satMod val="130000"/>
                  </a:schemeClr>
                </a:solidFill>
              </a:rPr>
              <a:t>метеоявлений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)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372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Автоматизированные прогнозы метеорологических явлений на базе гидродинамических моделей атмосферы. Разработки СибНИГМИ </vt:lpstr>
      <vt:lpstr>Слайд 2</vt:lpstr>
      <vt:lpstr>Оценки прогнозов температуры</vt:lpstr>
      <vt:lpstr>Редкие явления. Подходы?</vt:lpstr>
      <vt:lpstr>Ключевые особенности методики: 1-ПРИЗНАКИ</vt:lpstr>
      <vt:lpstr>Слайд 6</vt:lpstr>
      <vt:lpstr>Ключевые особенности методики: 3-ПРЕДИКТАНТ</vt:lpstr>
      <vt:lpstr>Ключевые особенности методики: 4 –оптимизация на независимой выборке</vt:lpstr>
      <vt:lpstr>Слайд 9</vt:lpstr>
      <vt:lpstr>Базовые модели</vt:lpstr>
      <vt:lpstr>Слайд 11</vt:lpstr>
      <vt:lpstr>Примеры оценок прогнозов гроз</vt:lpstr>
      <vt:lpstr>Примеры оценок прогнозов гроз</vt:lpstr>
      <vt:lpstr>Слайд 14</vt:lpstr>
      <vt:lpstr>Примеры оценок прогнозов заморозков</vt:lpstr>
      <vt:lpstr>Примеры оценок прогнозов заморозков</vt:lpstr>
      <vt:lpstr>Слайд 17</vt:lpstr>
      <vt:lpstr>Примеры оценок прогнозов гололёда</vt:lpstr>
      <vt:lpstr>Авторская типизация гололеда и гололедицы по погодным условиям. Частота кодов (4 года)</vt:lpstr>
      <vt:lpstr>Слайд 20</vt:lpstr>
      <vt:lpstr>Примеры оценок прогнозов ветра &gt;=15м/с</vt:lpstr>
      <vt:lpstr>Прогноз туманов</vt:lpstr>
      <vt:lpstr>Перспективные задачи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Автоматизированные прогнозы метеорологических явлений на базе гидродинамических моделей атмосферы. Разработки СибНИГМИ </dc:title>
  <dc:creator>zder</dc:creator>
  <cp:lastModifiedBy>zder</cp:lastModifiedBy>
  <cp:revision>65</cp:revision>
  <dcterms:created xsi:type="dcterms:W3CDTF">2024-05-10T00:52:50Z</dcterms:created>
  <dcterms:modified xsi:type="dcterms:W3CDTF">2024-05-14T01:59:31Z</dcterms:modified>
</cp:coreProperties>
</file>