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0" r:id="rId6"/>
    <p:sldId id="265" r:id="rId7"/>
    <p:sldId id="264" r:id="rId8"/>
    <p:sldId id="259" r:id="rId9"/>
    <p:sldId id="261" r:id="rId10"/>
    <p:sldId id="263" r:id="rId11"/>
    <p:sldId id="260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8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1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2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6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4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4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8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BD35-A151-428B-B2C2-6AC00F15626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B483D-1CEC-479A-B039-966A2FF9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8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2955"/>
            <a:ext cx="9144000" cy="33290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выдачи уточненных прогнозов притока воды </a:t>
            </a:r>
            <a:r>
              <a:rPr lang="ru-RU" sz="36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Новосибирское водохранилище</a:t>
            </a:r>
            <a:r>
              <a:rPr lang="ru-RU" sz="36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297509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Н.Н.Завалишин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А.В.Игнатов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Е.Г.Бочкарева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Н.В.Пальчикова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47" y="5218777"/>
            <a:ext cx="3719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1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Оправдываемость</a:t>
            </a:r>
            <a:r>
              <a:rPr lang="ru-RU" sz="2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уточненных  прогнозов среднемесячного притока воды в Новосибирское водохранилище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759771"/>
              </p:ext>
            </p:extLst>
          </p:nvPr>
        </p:nvGraphicFramePr>
        <p:xfrm>
          <a:off x="838200" y="1977041"/>
          <a:ext cx="10380258" cy="4620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1587">
                  <a:extLst>
                    <a:ext uri="{9D8B030D-6E8A-4147-A177-3AD203B41FA5}">
                      <a16:colId xmlns:a16="http://schemas.microsoft.com/office/drawing/2014/main" val="2245156922"/>
                    </a:ext>
                  </a:extLst>
                </a:gridCol>
                <a:gridCol w="1152059">
                  <a:extLst>
                    <a:ext uri="{9D8B030D-6E8A-4147-A177-3AD203B41FA5}">
                      <a16:colId xmlns:a16="http://schemas.microsoft.com/office/drawing/2014/main" val="3070399376"/>
                    </a:ext>
                  </a:extLst>
                </a:gridCol>
                <a:gridCol w="1245867">
                  <a:extLst>
                    <a:ext uri="{9D8B030D-6E8A-4147-A177-3AD203B41FA5}">
                      <a16:colId xmlns:a16="http://schemas.microsoft.com/office/drawing/2014/main" val="1525116239"/>
                    </a:ext>
                  </a:extLst>
                </a:gridCol>
                <a:gridCol w="1104179">
                  <a:extLst>
                    <a:ext uri="{9D8B030D-6E8A-4147-A177-3AD203B41FA5}">
                      <a16:colId xmlns:a16="http://schemas.microsoft.com/office/drawing/2014/main" val="912709564"/>
                    </a:ext>
                  </a:extLst>
                </a:gridCol>
                <a:gridCol w="1046526">
                  <a:extLst>
                    <a:ext uri="{9D8B030D-6E8A-4147-A177-3AD203B41FA5}">
                      <a16:colId xmlns:a16="http://schemas.microsoft.com/office/drawing/2014/main" val="3776903802"/>
                    </a:ext>
                  </a:extLst>
                </a:gridCol>
                <a:gridCol w="969332">
                  <a:extLst>
                    <a:ext uri="{9D8B030D-6E8A-4147-A177-3AD203B41FA5}">
                      <a16:colId xmlns:a16="http://schemas.microsoft.com/office/drawing/2014/main" val="1363217954"/>
                    </a:ext>
                  </a:extLst>
                </a:gridCol>
                <a:gridCol w="1523375">
                  <a:extLst>
                    <a:ext uri="{9D8B030D-6E8A-4147-A177-3AD203B41FA5}">
                      <a16:colId xmlns:a16="http://schemas.microsoft.com/office/drawing/2014/main" val="3383085324"/>
                    </a:ext>
                  </a:extLst>
                </a:gridCol>
                <a:gridCol w="969332">
                  <a:extLst>
                    <a:ext uri="{9D8B030D-6E8A-4147-A177-3AD203B41FA5}">
                      <a16:colId xmlns:a16="http://schemas.microsoft.com/office/drawing/2014/main" val="1020981591"/>
                    </a:ext>
                  </a:extLst>
                </a:gridCol>
                <a:gridCol w="898001">
                  <a:extLst>
                    <a:ext uri="{9D8B030D-6E8A-4147-A177-3AD203B41FA5}">
                      <a16:colId xmlns:a16="http://schemas.microsoft.com/office/drawing/2014/main" val="1979024511"/>
                    </a:ext>
                  </a:extLst>
                </a:gridCol>
              </a:tblGrid>
              <a:tr h="111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δдоп</a:t>
                      </a: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факт, м</a:t>
                      </a:r>
                      <a:r>
                        <a:rPr lang="ru-RU" sz="2000" kern="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/с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20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812993"/>
                  </a:ext>
                </a:extLst>
              </a:tr>
              <a:tr h="4660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97769"/>
                  </a:ext>
                </a:extLst>
              </a:tr>
              <a:tr h="30218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131465"/>
                  </a:ext>
                </a:extLst>
              </a:tr>
              <a:tr h="302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-1470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неопр.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-720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66613"/>
                  </a:ext>
                </a:extLst>
              </a:tr>
              <a:tr h="302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819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-1000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неопр.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486548"/>
                  </a:ext>
                </a:extLst>
              </a:tr>
              <a:tr h="302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-300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184053"/>
                  </a:ext>
                </a:extLst>
              </a:tr>
              <a:tr h="302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-400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987141"/>
                  </a:ext>
                </a:extLst>
              </a:tr>
              <a:tr h="302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-290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029126"/>
                  </a:ext>
                </a:extLst>
              </a:tr>
              <a:tr h="302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309223"/>
                  </a:ext>
                </a:extLst>
              </a:tr>
              <a:tr h="3021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Выпущено / оправдалось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6/4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6/5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43408"/>
                  </a:ext>
                </a:extLst>
              </a:tr>
              <a:tr h="3021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Оправдываемость, %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24638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5121719" y="3084393"/>
            <a:ext cx="38213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1195"/>
            <a:ext cx="10515600" cy="1869742"/>
          </a:xfrm>
        </p:spPr>
        <p:txBody>
          <a:bodyPr>
            <a:noAutofit/>
          </a:bodyPr>
          <a:lstStyle/>
          <a:p>
            <a:pPr marL="228600" lvl="0" indent="-228600" algn="ctr">
              <a:lnSpc>
                <a:spcPct val="150000"/>
              </a:lnSpc>
              <a:spcBef>
                <a:spcPts val="1000"/>
              </a:spcBef>
            </a:pPr>
            <a:r>
              <a:rPr lang="ru-RU" sz="40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Благодарность</a:t>
            </a:r>
            <a:r>
              <a:rPr lang="ru-RU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30592"/>
            <a:ext cx="10515600" cy="4351338"/>
          </a:xfrm>
        </p:spPr>
        <p:txBody>
          <a:bodyPr>
            <a:norm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выражают искреннюю благодарность начальнику отдела гидрологии Гидрометцентра Западно-Сибирского УГМС Валентине Федоровне Богдановой за её труд по оценке качества испытываемого метода гидрологического прогноза.</a:t>
            </a:r>
            <a:endParaRPr lang="ru-RU" sz="32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2277" name="Picture 5" descr="Su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9182"/>
            <a:ext cx="12091916" cy="71514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3717926" y="5251450"/>
            <a:ext cx="51924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dirty="0">
                <a:solidFill>
                  <a:schemeClr val="bg1"/>
                </a:solidFill>
              </a:rPr>
              <a:t>Спасибо за </a:t>
            </a:r>
            <a:r>
              <a:rPr lang="ru-RU" altLang="ru-RU" sz="4000" dirty="0" smtClean="0">
                <a:solidFill>
                  <a:schemeClr val="bg1"/>
                </a:solidFill>
              </a:rPr>
              <a:t>внимание!</a:t>
            </a:r>
            <a:r>
              <a:rPr lang="ru-RU" altLang="ru-RU" sz="4000" dirty="0" smtClean="0"/>
              <a:t>.</a:t>
            </a: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380717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Уточненные прогнозы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2448"/>
            <a:ext cx="10515600" cy="48995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Уточненные прогнозы формируются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 использованием технологии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«Стохастическое моделирование»: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	на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декаду – в конце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декады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	на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месяц – до 25 числа предшествующего месяца,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	на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квартал - до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25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апреля,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	на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квартал – до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25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июля.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71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Стохастическое моделирование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«Стохастическое моделирование»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предназначена для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поиска, анализа и математической формализации наиболее устойчивых во времени взаимосвязей между характеристиками моделируемого объекта, для которых в подготовленных исходных данных имеются сведения об их числовых значениях в прошлом.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" y="1"/>
            <a:ext cx="12185629" cy="696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Гидрологические данные  (оперативные)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1886803"/>
            <a:ext cx="1084997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1" y="-857848"/>
            <a:ext cx="12069170" cy="85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8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 прогноза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1241947"/>
            <a:ext cx="11245756" cy="5616054"/>
          </a:xfrm>
        </p:spPr>
      </p:pic>
    </p:spTree>
    <p:extLst>
      <p:ext uri="{BB962C8B-B14F-4D97-AF65-F5344CB8AC3E}">
        <p14:creationId xmlns:p14="http://schemas.microsoft.com/office/powerpoint/2010/main" val="27633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5" y="365126"/>
            <a:ext cx="11627893" cy="13255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Оправдываемость</a:t>
            </a:r>
            <a:r>
              <a:rPr lang="ru-RU" sz="3600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уточненных прогнозов среднедекадного притока воды в Новосибирское водохранилище за 2022-2023 гг.</a:t>
            </a:r>
            <a:r>
              <a:rPr lang="ru-RU" sz="2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183914"/>
              </p:ext>
            </p:extLst>
          </p:nvPr>
        </p:nvGraphicFramePr>
        <p:xfrm>
          <a:off x="709684" y="1690689"/>
          <a:ext cx="10644115" cy="46691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95645">
                  <a:extLst>
                    <a:ext uri="{9D8B030D-6E8A-4147-A177-3AD203B41FA5}">
                      <a16:colId xmlns:a16="http://schemas.microsoft.com/office/drawing/2014/main" val="1185412736"/>
                    </a:ext>
                  </a:extLst>
                </a:gridCol>
                <a:gridCol w="2982108">
                  <a:extLst>
                    <a:ext uri="{9D8B030D-6E8A-4147-A177-3AD203B41FA5}">
                      <a16:colId xmlns:a16="http://schemas.microsoft.com/office/drawing/2014/main" val="4098837691"/>
                    </a:ext>
                  </a:extLst>
                </a:gridCol>
                <a:gridCol w="2983181">
                  <a:extLst>
                    <a:ext uri="{9D8B030D-6E8A-4147-A177-3AD203B41FA5}">
                      <a16:colId xmlns:a16="http://schemas.microsoft.com/office/drawing/2014/main" val="2720266893"/>
                    </a:ext>
                  </a:extLst>
                </a:gridCol>
                <a:gridCol w="2983181">
                  <a:extLst>
                    <a:ext uri="{9D8B030D-6E8A-4147-A177-3AD203B41FA5}">
                      <a16:colId xmlns:a16="http://schemas.microsoft.com/office/drawing/2014/main" val="1793226067"/>
                    </a:ext>
                  </a:extLst>
                </a:gridCol>
              </a:tblGrid>
              <a:tr h="8489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Уточненный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24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501162"/>
                  </a:ext>
                </a:extLst>
              </a:tr>
              <a:tr h="42447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выпущено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483111"/>
                  </a:ext>
                </a:extLst>
              </a:tr>
              <a:tr h="424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оправдалось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861378"/>
                  </a:ext>
                </a:extLst>
              </a:tr>
              <a:tr h="424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опр.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866900"/>
                  </a:ext>
                </a:extLst>
              </a:tr>
              <a:tr h="42447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выпущено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712018"/>
                  </a:ext>
                </a:extLst>
              </a:tr>
              <a:tr h="424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оправдалось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27488"/>
                  </a:ext>
                </a:extLst>
              </a:tr>
              <a:tr h="424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опр.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16874"/>
                  </a:ext>
                </a:extLst>
              </a:tr>
              <a:tr h="42447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выпущено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48370"/>
                  </a:ext>
                </a:extLst>
              </a:tr>
              <a:tr h="424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оправдалось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555158"/>
                  </a:ext>
                </a:extLst>
              </a:tr>
              <a:tr h="424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опр.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934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6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Оправдываемость</a:t>
            </a:r>
            <a:r>
              <a:rPr lang="ru-RU" sz="3600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уточненных  прогнозов среднемесячного притока воды в Новосибирское водохранилище 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809280"/>
              </p:ext>
            </p:extLst>
          </p:nvPr>
        </p:nvGraphicFramePr>
        <p:xfrm>
          <a:off x="961030" y="1910688"/>
          <a:ext cx="10816988" cy="46538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33501">
                  <a:extLst>
                    <a:ext uri="{9D8B030D-6E8A-4147-A177-3AD203B41FA5}">
                      <a16:colId xmlns:a16="http://schemas.microsoft.com/office/drawing/2014/main" val="3945452409"/>
                    </a:ext>
                  </a:extLst>
                </a:gridCol>
                <a:gridCol w="1200530">
                  <a:extLst>
                    <a:ext uri="{9D8B030D-6E8A-4147-A177-3AD203B41FA5}">
                      <a16:colId xmlns:a16="http://schemas.microsoft.com/office/drawing/2014/main" val="3253764002"/>
                    </a:ext>
                  </a:extLst>
                </a:gridCol>
                <a:gridCol w="1298284">
                  <a:extLst>
                    <a:ext uri="{9D8B030D-6E8A-4147-A177-3AD203B41FA5}">
                      <a16:colId xmlns:a16="http://schemas.microsoft.com/office/drawing/2014/main" val="4126040213"/>
                    </a:ext>
                  </a:extLst>
                </a:gridCol>
                <a:gridCol w="1150635">
                  <a:extLst>
                    <a:ext uri="{9D8B030D-6E8A-4147-A177-3AD203B41FA5}">
                      <a16:colId xmlns:a16="http://schemas.microsoft.com/office/drawing/2014/main" val="113139037"/>
                    </a:ext>
                  </a:extLst>
                </a:gridCol>
                <a:gridCol w="1090557">
                  <a:extLst>
                    <a:ext uri="{9D8B030D-6E8A-4147-A177-3AD203B41FA5}">
                      <a16:colId xmlns:a16="http://schemas.microsoft.com/office/drawing/2014/main" val="1853434159"/>
                    </a:ext>
                  </a:extLst>
                </a:gridCol>
                <a:gridCol w="1010115">
                  <a:extLst>
                    <a:ext uri="{9D8B030D-6E8A-4147-A177-3AD203B41FA5}">
                      <a16:colId xmlns:a16="http://schemas.microsoft.com/office/drawing/2014/main" val="839256950"/>
                    </a:ext>
                  </a:extLst>
                </a:gridCol>
                <a:gridCol w="1587468">
                  <a:extLst>
                    <a:ext uri="{9D8B030D-6E8A-4147-A177-3AD203B41FA5}">
                      <a16:colId xmlns:a16="http://schemas.microsoft.com/office/drawing/2014/main" val="2208174616"/>
                    </a:ext>
                  </a:extLst>
                </a:gridCol>
                <a:gridCol w="1010115">
                  <a:extLst>
                    <a:ext uri="{9D8B030D-6E8A-4147-A177-3AD203B41FA5}">
                      <a16:colId xmlns:a16="http://schemas.microsoft.com/office/drawing/2014/main" val="2816335359"/>
                    </a:ext>
                  </a:extLst>
                </a:gridCol>
                <a:gridCol w="935783">
                  <a:extLst>
                    <a:ext uri="{9D8B030D-6E8A-4147-A177-3AD203B41FA5}">
                      <a16:colId xmlns:a16="http://schemas.microsoft.com/office/drawing/2014/main" val="739950757"/>
                    </a:ext>
                  </a:extLst>
                </a:gridCol>
              </a:tblGrid>
              <a:tr h="116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δдоп</a:t>
                      </a: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факт, м</a:t>
                      </a:r>
                      <a:r>
                        <a:rPr lang="ru-RU" sz="2000" kern="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/с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Уточнен.прогноз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Оперативн</a:t>
                      </a:r>
                      <a:r>
                        <a:rPr lang="ru-RU" sz="20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прогноз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15307"/>
                  </a:ext>
                </a:extLst>
              </a:tr>
              <a:tr h="38782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565650"/>
                  </a:ext>
                </a:extLst>
              </a:tr>
              <a:tr h="387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310388"/>
                  </a:ext>
                </a:extLst>
              </a:tr>
              <a:tr h="387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819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-730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-560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6649"/>
                  </a:ext>
                </a:extLst>
              </a:tr>
              <a:tr h="387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298807"/>
                  </a:ext>
                </a:extLst>
              </a:tr>
              <a:tr h="387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028025"/>
                  </a:ext>
                </a:extLst>
              </a:tr>
              <a:tr h="387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-280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007436"/>
                  </a:ext>
                </a:extLst>
              </a:tr>
              <a:tr h="387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914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-186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-56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179263"/>
                  </a:ext>
                </a:extLst>
              </a:tr>
              <a:tr h="3878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Выпущено / оправдалось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6/6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6/6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407588"/>
                  </a:ext>
                </a:extLst>
              </a:tr>
              <a:tr h="3878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Оправдываемость</a:t>
                      </a:r>
                      <a:r>
                        <a:rPr lang="ru-RU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53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0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368</Words>
  <Application>Microsoft Office PowerPoint</Application>
  <PresentationFormat>Широкоэкранный</PresentationFormat>
  <Paragraphs>198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Опыт выдачи уточненных прогнозов притока воды  в Новосибирское водохранилище </vt:lpstr>
      <vt:lpstr>Уточненные прогнозы</vt:lpstr>
      <vt:lpstr>Стохастическое моделирование</vt:lpstr>
      <vt:lpstr>Презентация PowerPoint</vt:lpstr>
      <vt:lpstr>Гидрологические данные  (оперативные)</vt:lpstr>
      <vt:lpstr>Презентация PowerPoint</vt:lpstr>
      <vt:lpstr>Пример  прогноза</vt:lpstr>
      <vt:lpstr>Оправдываемость уточненных прогнозов среднедекадного притока воды в Новосибирское водохранилище за 2022-2023 гг. </vt:lpstr>
      <vt:lpstr>Оправдываемость уточненных  прогнозов среднемесячного притока воды в Новосибирское водохранилище </vt:lpstr>
      <vt:lpstr>Оправдываемость уточненных  прогнозов среднемесячного притока воды в Новосибирское водохранилище </vt:lpstr>
      <vt:lpstr>Благодарность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выдачи уточненных прогнозов притока воды  в Новосибирское водохранилище</dc:title>
  <dc:creator>Роман Завалишин</dc:creator>
  <cp:lastModifiedBy>Роман Завалишин</cp:lastModifiedBy>
  <cp:revision>20</cp:revision>
  <dcterms:created xsi:type="dcterms:W3CDTF">2024-04-22T11:38:31Z</dcterms:created>
  <dcterms:modified xsi:type="dcterms:W3CDTF">2024-05-12T08:28:14Z</dcterms:modified>
</cp:coreProperties>
</file>