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67" r:id="rId5"/>
    <p:sldId id="258" r:id="rId6"/>
    <p:sldId id="266" r:id="rId7"/>
    <p:sldId id="260" r:id="rId8"/>
    <p:sldId id="261" r:id="rId9"/>
    <p:sldId id="262" r:id="rId10"/>
    <p:sldId id="263" r:id="rId11"/>
    <p:sldId id="265" r:id="rId12"/>
    <p:sldId id="268" r:id="rId13"/>
    <p:sldId id="269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47" d="100"/>
          <a:sy n="47" d="100"/>
        </p:scale>
        <p:origin x="8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914260717410323E-2"/>
          <c:y val="5.0925925925925923E-2"/>
          <c:w val="0.90064129483814526"/>
          <c:h val="0.8416746864975212"/>
        </c:manualLayout>
      </c:layout>
      <c:lineChart>
        <c:grouping val="standard"/>
        <c:varyColors val="0"/>
        <c:ser>
          <c:idx val="0"/>
          <c:order val="0"/>
          <c:tx>
            <c:v>1969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Лист1!$E$100:$J$100</c:f>
              <c:strCache>
                <c:ptCount val="6"/>
                <c:pt idx="0">
                  <c:v>апр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</c:v>
                </c:pt>
                <c:pt idx="5">
                  <c:v>сент</c:v>
                </c:pt>
              </c:strCache>
            </c:strRef>
          </c:cat>
          <c:val>
            <c:numRef>
              <c:f>Лист1!$E$35:$J$35</c:f>
              <c:numCache>
                <c:formatCode>General</c:formatCode>
                <c:ptCount val="6"/>
                <c:pt idx="0">
                  <c:v>1260</c:v>
                </c:pt>
                <c:pt idx="1">
                  <c:v>7730</c:v>
                </c:pt>
                <c:pt idx="2">
                  <c:v>7500</c:v>
                </c:pt>
                <c:pt idx="3">
                  <c:v>3680</c:v>
                </c:pt>
                <c:pt idx="4">
                  <c:v>1960</c:v>
                </c:pt>
                <c:pt idx="5">
                  <c:v>1760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D2-476B-97DC-1580BF811942}"/>
            </c:ext>
          </c:extLst>
        </c:ser>
        <c:ser>
          <c:idx val="1"/>
          <c:order val="1"/>
          <c:tx>
            <c:v>2012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Лист1!$E$78:$J$78</c:f>
              <c:numCache>
                <c:formatCode>General</c:formatCode>
                <c:ptCount val="6"/>
                <c:pt idx="0">
                  <c:v>1550</c:v>
                </c:pt>
                <c:pt idx="1">
                  <c:v>1800</c:v>
                </c:pt>
                <c:pt idx="2">
                  <c:v>1820</c:v>
                </c:pt>
                <c:pt idx="3">
                  <c:v>1810</c:v>
                </c:pt>
                <c:pt idx="4">
                  <c:v>1200</c:v>
                </c:pt>
                <c:pt idx="5">
                  <c:v>1310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D2-476B-97DC-1580BF811942}"/>
            </c:ext>
          </c:extLst>
        </c:ser>
        <c:ser>
          <c:idx val="2"/>
          <c:order val="2"/>
          <c:tx>
            <c:v>норма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Лист1!$E$27:$J$27</c:f>
              <c:numCache>
                <c:formatCode>General</c:formatCode>
                <c:ptCount val="6"/>
                <c:pt idx="0">
                  <c:v>2482</c:v>
                </c:pt>
                <c:pt idx="1">
                  <c:v>3756</c:v>
                </c:pt>
                <c:pt idx="2">
                  <c:v>3629</c:v>
                </c:pt>
                <c:pt idx="3">
                  <c:v>2713</c:v>
                </c:pt>
                <c:pt idx="4">
                  <c:v>1830</c:v>
                </c:pt>
                <c:pt idx="5">
                  <c:v>1382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D2-476B-97DC-1580BF811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4236192"/>
        <c:axId val="1684237440"/>
      </c:lineChart>
      <c:catAx>
        <c:axId val="168423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4237440"/>
        <c:crosses val="autoZero"/>
        <c:auto val="1"/>
        <c:lblAlgn val="ctr"/>
        <c:lblOffset val="100"/>
        <c:noMultiLvlLbl val="0"/>
      </c:catAx>
      <c:valAx>
        <c:axId val="168423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423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aaa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Лист4!$A$8:$A$123</c:f>
              <c:numCache>
                <c:formatCode>General</c:formatCode>
                <c:ptCount val="116"/>
                <c:pt idx="0">
                  <c:v>2.0630000000000002</c:v>
                </c:pt>
                <c:pt idx="1">
                  <c:v>2.08</c:v>
                </c:pt>
                <c:pt idx="2">
                  <c:v>2.0960000000000001</c:v>
                </c:pt>
                <c:pt idx="3">
                  <c:v>2.113</c:v>
                </c:pt>
                <c:pt idx="4">
                  <c:v>2.1309999999999998</c:v>
                </c:pt>
                <c:pt idx="5">
                  <c:v>2.1480000000000001</c:v>
                </c:pt>
                <c:pt idx="6">
                  <c:v>2.1659999999999999</c:v>
                </c:pt>
                <c:pt idx="7">
                  <c:v>2.1840000000000002</c:v>
                </c:pt>
                <c:pt idx="8">
                  <c:v>2.2029999999999998</c:v>
                </c:pt>
                <c:pt idx="9">
                  <c:v>2.2210000000000001</c:v>
                </c:pt>
                <c:pt idx="10">
                  <c:v>2.2400000000000002</c:v>
                </c:pt>
                <c:pt idx="11">
                  <c:v>2.2599999999999998</c:v>
                </c:pt>
                <c:pt idx="12">
                  <c:v>2.2799999999999998</c:v>
                </c:pt>
                <c:pt idx="13">
                  <c:v>2.2999999999999998</c:v>
                </c:pt>
                <c:pt idx="14">
                  <c:v>2.3199999999999998</c:v>
                </c:pt>
                <c:pt idx="15">
                  <c:v>2.3410000000000002</c:v>
                </c:pt>
                <c:pt idx="16">
                  <c:v>2.3620000000000001</c:v>
                </c:pt>
                <c:pt idx="17">
                  <c:v>2.3839999999999999</c:v>
                </c:pt>
                <c:pt idx="18">
                  <c:v>2.4060000000000001</c:v>
                </c:pt>
                <c:pt idx="19">
                  <c:v>2.4279999999999999</c:v>
                </c:pt>
                <c:pt idx="20">
                  <c:v>2.4510000000000001</c:v>
                </c:pt>
                <c:pt idx="21">
                  <c:v>2.4740000000000002</c:v>
                </c:pt>
                <c:pt idx="22">
                  <c:v>2.4980000000000002</c:v>
                </c:pt>
                <c:pt idx="23">
                  <c:v>2.5219999999999998</c:v>
                </c:pt>
                <c:pt idx="24">
                  <c:v>2.5470000000000002</c:v>
                </c:pt>
                <c:pt idx="25">
                  <c:v>2.5720000000000001</c:v>
                </c:pt>
                <c:pt idx="26">
                  <c:v>2.597</c:v>
                </c:pt>
                <c:pt idx="27">
                  <c:v>2.6240000000000001</c:v>
                </c:pt>
                <c:pt idx="28">
                  <c:v>2.65</c:v>
                </c:pt>
                <c:pt idx="29">
                  <c:v>2.677</c:v>
                </c:pt>
                <c:pt idx="30">
                  <c:v>2.7050000000000001</c:v>
                </c:pt>
                <c:pt idx="31">
                  <c:v>2.7330000000000001</c:v>
                </c:pt>
                <c:pt idx="32">
                  <c:v>2.762</c:v>
                </c:pt>
                <c:pt idx="33">
                  <c:v>2.7919999999999998</c:v>
                </c:pt>
                <c:pt idx="34">
                  <c:v>2.8220000000000001</c:v>
                </c:pt>
                <c:pt idx="35">
                  <c:v>2.8530000000000002</c:v>
                </c:pt>
                <c:pt idx="36">
                  <c:v>2.8849999999999998</c:v>
                </c:pt>
                <c:pt idx="37">
                  <c:v>2.9169999999999998</c:v>
                </c:pt>
                <c:pt idx="38">
                  <c:v>2.95</c:v>
                </c:pt>
                <c:pt idx="39">
                  <c:v>2.984</c:v>
                </c:pt>
                <c:pt idx="40">
                  <c:v>3.0179999999999998</c:v>
                </c:pt>
                <c:pt idx="41">
                  <c:v>3.0529999999999999</c:v>
                </c:pt>
                <c:pt idx="42">
                  <c:v>3.09</c:v>
                </c:pt>
                <c:pt idx="43">
                  <c:v>3.1269999999999998</c:v>
                </c:pt>
                <c:pt idx="44">
                  <c:v>3.165</c:v>
                </c:pt>
                <c:pt idx="45">
                  <c:v>3.2029999999999998</c:v>
                </c:pt>
                <c:pt idx="46">
                  <c:v>3.2429999999999999</c:v>
                </c:pt>
                <c:pt idx="47">
                  <c:v>3.2839999999999998</c:v>
                </c:pt>
                <c:pt idx="48">
                  <c:v>3.3260000000000001</c:v>
                </c:pt>
                <c:pt idx="49">
                  <c:v>3.3690000000000002</c:v>
                </c:pt>
                <c:pt idx="50">
                  <c:v>3.4129999999999998</c:v>
                </c:pt>
                <c:pt idx="51">
                  <c:v>3.4580000000000002</c:v>
                </c:pt>
                <c:pt idx="52">
                  <c:v>3.5049999999999999</c:v>
                </c:pt>
                <c:pt idx="53">
                  <c:v>3.552</c:v>
                </c:pt>
                <c:pt idx="54">
                  <c:v>3.601</c:v>
                </c:pt>
                <c:pt idx="55">
                  <c:v>3.6520000000000001</c:v>
                </c:pt>
                <c:pt idx="56">
                  <c:v>3.7040000000000002</c:v>
                </c:pt>
                <c:pt idx="57">
                  <c:v>3.7570000000000001</c:v>
                </c:pt>
                <c:pt idx="58">
                  <c:v>3.8119999999999998</c:v>
                </c:pt>
                <c:pt idx="59">
                  <c:v>3.8679999999999999</c:v>
                </c:pt>
                <c:pt idx="60">
                  <c:v>3.927</c:v>
                </c:pt>
                <c:pt idx="61">
                  <c:v>3.9870000000000001</c:v>
                </c:pt>
                <c:pt idx="62">
                  <c:v>4.0490000000000004</c:v>
                </c:pt>
                <c:pt idx="63">
                  <c:v>4.1120000000000001</c:v>
                </c:pt>
                <c:pt idx="64">
                  <c:v>4.1779999999999999</c:v>
                </c:pt>
                <c:pt idx="65">
                  <c:v>4.2460000000000004</c:v>
                </c:pt>
                <c:pt idx="66">
                  <c:v>4.3170000000000002</c:v>
                </c:pt>
                <c:pt idx="67">
                  <c:v>4.3890000000000002</c:v>
                </c:pt>
                <c:pt idx="68">
                  <c:v>4.4640000000000004</c:v>
                </c:pt>
                <c:pt idx="69">
                  <c:v>4.5419999999999998</c:v>
                </c:pt>
                <c:pt idx="70">
                  <c:v>4.6219999999999999</c:v>
                </c:pt>
                <c:pt idx="71">
                  <c:v>4.7060000000000004</c:v>
                </c:pt>
                <c:pt idx="72">
                  <c:v>4.7919999999999998</c:v>
                </c:pt>
                <c:pt idx="73">
                  <c:v>4.8819999999999997</c:v>
                </c:pt>
                <c:pt idx="74">
                  <c:v>4.9749999999999996</c:v>
                </c:pt>
                <c:pt idx="75">
                  <c:v>5.0720000000000001</c:v>
                </c:pt>
                <c:pt idx="76">
                  <c:v>5.1719999999999997</c:v>
                </c:pt>
                <c:pt idx="77">
                  <c:v>5.2770000000000001</c:v>
                </c:pt>
                <c:pt idx="78">
                  <c:v>5.3860000000000001</c:v>
                </c:pt>
                <c:pt idx="79">
                  <c:v>5.5</c:v>
                </c:pt>
                <c:pt idx="80">
                  <c:v>5.6180000000000003</c:v>
                </c:pt>
                <c:pt idx="81">
                  <c:v>5.742</c:v>
                </c:pt>
                <c:pt idx="82">
                  <c:v>5.8710000000000004</c:v>
                </c:pt>
                <c:pt idx="83">
                  <c:v>6.0060000000000002</c:v>
                </c:pt>
                <c:pt idx="84">
                  <c:v>6.1479999999999997</c:v>
                </c:pt>
                <c:pt idx="85">
                  <c:v>6.2960000000000003</c:v>
                </c:pt>
                <c:pt idx="86">
                  <c:v>6.452</c:v>
                </c:pt>
                <c:pt idx="87">
                  <c:v>6.6150000000000002</c:v>
                </c:pt>
                <c:pt idx="88">
                  <c:v>6.7869999999999999</c:v>
                </c:pt>
                <c:pt idx="89">
                  <c:v>6.9690000000000003</c:v>
                </c:pt>
                <c:pt idx="90">
                  <c:v>7.16</c:v>
                </c:pt>
                <c:pt idx="91">
                  <c:v>7.3620000000000001</c:v>
                </c:pt>
                <c:pt idx="92">
                  <c:v>7.5759999999999996</c:v>
                </c:pt>
                <c:pt idx="93">
                  <c:v>7.8019999999999996</c:v>
                </c:pt>
                <c:pt idx="94">
                  <c:v>8.0429999999999993</c:v>
                </c:pt>
                <c:pt idx="95">
                  <c:v>8.2989999999999995</c:v>
                </c:pt>
                <c:pt idx="96">
                  <c:v>8.5709999999999997</c:v>
                </c:pt>
                <c:pt idx="97">
                  <c:v>8.8629999999999995</c:v>
                </c:pt>
                <c:pt idx="98">
                  <c:v>9.1739999999999995</c:v>
                </c:pt>
                <c:pt idx="99">
                  <c:v>9.5090000000000003</c:v>
                </c:pt>
                <c:pt idx="100">
                  <c:v>9.8680000000000003</c:v>
                </c:pt>
                <c:pt idx="101">
                  <c:v>10.256</c:v>
                </c:pt>
                <c:pt idx="102">
                  <c:v>10.676</c:v>
                </c:pt>
                <c:pt idx="103">
                  <c:v>11.132</c:v>
                </c:pt>
                <c:pt idx="104">
                  <c:v>11.628</c:v>
                </c:pt>
                <c:pt idx="105">
                  <c:v>12.17</c:v>
                </c:pt>
                <c:pt idx="106">
                  <c:v>12.766</c:v>
                </c:pt>
                <c:pt idx="107">
                  <c:v>13.423</c:v>
                </c:pt>
                <c:pt idx="108">
                  <c:v>14.151</c:v>
                </c:pt>
                <c:pt idx="109">
                  <c:v>14.962999999999999</c:v>
                </c:pt>
                <c:pt idx="110">
                  <c:v>15.872999999999999</c:v>
                </c:pt>
                <c:pt idx="111">
                  <c:v>16.901</c:v>
                </c:pt>
                <c:pt idx="112">
                  <c:v>18.071999999999999</c:v>
                </c:pt>
                <c:pt idx="113">
                  <c:v>19.417000000000002</c:v>
                </c:pt>
                <c:pt idx="114">
                  <c:v>20.978999999999999</c:v>
                </c:pt>
                <c:pt idx="115">
                  <c:v>22.814</c:v>
                </c:pt>
              </c:numCache>
            </c:numRef>
          </c:cat>
          <c:val>
            <c:numRef>
              <c:f>Лист4!$D$8:$D$123</c:f>
              <c:numCache>
                <c:formatCode>General</c:formatCode>
                <c:ptCount val="116"/>
                <c:pt idx="0">
                  <c:v>0.502</c:v>
                </c:pt>
                <c:pt idx="1">
                  <c:v>0.61599999999999999</c:v>
                </c:pt>
                <c:pt idx="2">
                  <c:v>0.61199999999999999</c:v>
                </c:pt>
                <c:pt idx="3">
                  <c:v>0.61599999999999999</c:v>
                </c:pt>
                <c:pt idx="4">
                  <c:v>0.56999999999999995</c:v>
                </c:pt>
                <c:pt idx="5">
                  <c:v>0.57099999999999995</c:v>
                </c:pt>
                <c:pt idx="6">
                  <c:v>0.58399999999999996</c:v>
                </c:pt>
                <c:pt idx="7">
                  <c:v>0.59599999999999997</c:v>
                </c:pt>
                <c:pt idx="8">
                  <c:v>0.57099999999999995</c:v>
                </c:pt>
                <c:pt idx="9">
                  <c:v>0.59099999999999997</c:v>
                </c:pt>
                <c:pt idx="10">
                  <c:v>0.58199999999999996</c:v>
                </c:pt>
                <c:pt idx="11">
                  <c:v>0.56699999999999995</c:v>
                </c:pt>
                <c:pt idx="12">
                  <c:v>0.55800000000000005</c:v>
                </c:pt>
                <c:pt idx="13">
                  <c:v>0.57799999999999996</c:v>
                </c:pt>
                <c:pt idx="14">
                  <c:v>0.61699999999999999</c:v>
                </c:pt>
                <c:pt idx="15">
                  <c:v>0.69099999999999995</c:v>
                </c:pt>
                <c:pt idx="16">
                  <c:v>0.76400000000000001</c:v>
                </c:pt>
                <c:pt idx="17">
                  <c:v>0.80700000000000005</c:v>
                </c:pt>
                <c:pt idx="18">
                  <c:v>0.874</c:v>
                </c:pt>
                <c:pt idx="19">
                  <c:v>0.91700000000000004</c:v>
                </c:pt>
                <c:pt idx="20">
                  <c:v>0.82599999999999996</c:v>
                </c:pt>
                <c:pt idx="21">
                  <c:v>0.74199999999999999</c:v>
                </c:pt>
                <c:pt idx="22">
                  <c:v>0.66800000000000004</c:v>
                </c:pt>
                <c:pt idx="23">
                  <c:v>0.56000000000000005</c:v>
                </c:pt>
                <c:pt idx="24">
                  <c:v>0.42199999999999999</c:v>
                </c:pt>
                <c:pt idx="25">
                  <c:v>0.42</c:v>
                </c:pt>
                <c:pt idx="26">
                  <c:v>0.41099999999999998</c:v>
                </c:pt>
                <c:pt idx="27">
                  <c:v>0.46500000000000002</c:v>
                </c:pt>
                <c:pt idx="28">
                  <c:v>0.53500000000000003</c:v>
                </c:pt>
                <c:pt idx="29">
                  <c:v>0.63500000000000001</c:v>
                </c:pt>
                <c:pt idx="30">
                  <c:v>0.75</c:v>
                </c:pt>
                <c:pt idx="31">
                  <c:v>0.88400000000000001</c:v>
                </c:pt>
                <c:pt idx="32">
                  <c:v>0.97099999999999997</c:v>
                </c:pt>
                <c:pt idx="33">
                  <c:v>1.0489999999999999</c:v>
                </c:pt>
                <c:pt idx="34">
                  <c:v>1.1299999999999999</c:v>
                </c:pt>
                <c:pt idx="35">
                  <c:v>1.153</c:v>
                </c:pt>
                <c:pt idx="36">
                  <c:v>1.149</c:v>
                </c:pt>
                <c:pt idx="37">
                  <c:v>1.0900000000000001</c:v>
                </c:pt>
                <c:pt idx="38">
                  <c:v>1.04</c:v>
                </c:pt>
                <c:pt idx="39">
                  <c:v>0.998</c:v>
                </c:pt>
                <c:pt idx="40">
                  <c:v>0.89900000000000002</c:v>
                </c:pt>
                <c:pt idx="41">
                  <c:v>0.81399999999999995</c:v>
                </c:pt>
                <c:pt idx="42">
                  <c:v>0.77200000000000002</c:v>
                </c:pt>
                <c:pt idx="43">
                  <c:v>0.73299999999999998</c:v>
                </c:pt>
                <c:pt idx="44">
                  <c:v>0.66800000000000004</c:v>
                </c:pt>
                <c:pt idx="45">
                  <c:v>0.70899999999999996</c:v>
                </c:pt>
                <c:pt idx="46">
                  <c:v>0.71</c:v>
                </c:pt>
                <c:pt idx="47">
                  <c:v>0.76700000000000002</c:v>
                </c:pt>
                <c:pt idx="48">
                  <c:v>0.80300000000000005</c:v>
                </c:pt>
                <c:pt idx="49">
                  <c:v>0.85499999999999998</c:v>
                </c:pt>
                <c:pt idx="50">
                  <c:v>0.85099999999999998</c:v>
                </c:pt>
                <c:pt idx="51">
                  <c:v>0.86499999999999999</c:v>
                </c:pt>
                <c:pt idx="52">
                  <c:v>0.79800000000000004</c:v>
                </c:pt>
                <c:pt idx="53">
                  <c:v>0.78500000000000003</c:v>
                </c:pt>
                <c:pt idx="54">
                  <c:v>0.77400000000000002</c:v>
                </c:pt>
                <c:pt idx="55">
                  <c:v>0.79400000000000004</c:v>
                </c:pt>
                <c:pt idx="56">
                  <c:v>0.84499999999999997</c:v>
                </c:pt>
                <c:pt idx="57">
                  <c:v>0.92400000000000004</c:v>
                </c:pt>
                <c:pt idx="58">
                  <c:v>0.96599999999999997</c:v>
                </c:pt>
                <c:pt idx="59">
                  <c:v>1.004</c:v>
                </c:pt>
                <c:pt idx="60">
                  <c:v>1.0229999999999999</c:v>
                </c:pt>
                <c:pt idx="61">
                  <c:v>1.0169999999999999</c:v>
                </c:pt>
                <c:pt idx="62">
                  <c:v>1.0109999999999999</c:v>
                </c:pt>
                <c:pt idx="63">
                  <c:v>1.006</c:v>
                </c:pt>
                <c:pt idx="64">
                  <c:v>0.96099999999999997</c:v>
                </c:pt>
                <c:pt idx="65">
                  <c:v>0.95599999999999996</c:v>
                </c:pt>
                <c:pt idx="66">
                  <c:v>0.91300000000000003</c:v>
                </c:pt>
                <c:pt idx="67">
                  <c:v>0.89900000000000002</c:v>
                </c:pt>
                <c:pt idx="68">
                  <c:v>0.875</c:v>
                </c:pt>
                <c:pt idx="69">
                  <c:v>0.89100000000000001</c:v>
                </c:pt>
                <c:pt idx="70">
                  <c:v>0.86299999999999999</c:v>
                </c:pt>
                <c:pt idx="71">
                  <c:v>0.83799999999999997</c:v>
                </c:pt>
                <c:pt idx="72">
                  <c:v>0.71799999999999997</c:v>
                </c:pt>
                <c:pt idx="73">
                  <c:v>0.61799999999999999</c:v>
                </c:pt>
                <c:pt idx="74">
                  <c:v>0.53</c:v>
                </c:pt>
                <c:pt idx="75">
                  <c:v>0.443</c:v>
                </c:pt>
                <c:pt idx="76">
                  <c:v>0.39200000000000002</c:v>
                </c:pt>
                <c:pt idx="77">
                  <c:v>0.38800000000000001</c:v>
                </c:pt>
                <c:pt idx="78">
                  <c:v>0.36499999999999999</c:v>
                </c:pt>
                <c:pt idx="79">
                  <c:v>0.34899999999999998</c:v>
                </c:pt>
                <c:pt idx="80">
                  <c:v>0.30499999999999999</c:v>
                </c:pt>
                <c:pt idx="81">
                  <c:v>0.25600000000000001</c:v>
                </c:pt>
                <c:pt idx="82">
                  <c:v>0.252</c:v>
                </c:pt>
                <c:pt idx="83">
                  <c:v>0.29099999999999998</c:v>
                </c:pt>
                <c:pt idx="84">
                  <c:v>0.29699999999999999</c:v>
                </c:pt>
                <c:pt idx="85">
                  <c:v>0.36699999999999999</c:v>
                </c:pt>
                <c:pt idx="86">
                  <c:v>0.45700000000000002</c:v>
                </c:pt>
                <c:pt idx="87">
                  <c:v>0.503</c:v>
                </c:pt>
                <c:pt idx="88">
                  <c:v>0.52300000000000002</c:v>
                </c:pt>
                <c:pt idx="89">
                  <c:v>0.55200000000000005</c:v>
                </c:pt>
                <c:pt idx="90">
                  <c:v>0.57199999999999995</c:v>
                </c:pt>
                <c:pt idx="91">
                  <c:v>0.57599999999999996</c:v>
                </c:pt>
                <c:pt idx="92">
                  <c:v>0.59599999999999997</c:v>
                </c:pt>
                <c:pt idx="93">
                  <c:v>0.60699999999999998</c:v>
                </c:pt>
                <c:pt idx="94">
                  <c:v>0.63700000000000001</c:v>
                </c:pt>
                <c:pt idx="95">
                  <c:v>0.64</c:v>
                </c:pt>
                <c:pt idx="96">
                  <c:v>0.60099999999999998</c:v>
                </c:pt>
                <c:pt idx="97">
                  <c:v>0.57499999999999996</c:v>
                </c:pt>
                <c:pt idx="98">
                  <c:v>0.52500000000000002</c:v>
                </c:pt>
                <c:pt idx="99">
                  <c:v>0.46300000000000002</c:v>
                </c:pt>
                <c:pt idx="100">
                  <c:v>0.40799999999999997</c:v>
                </c:pt>
                <c:pt idx="101">
                  <c:v>0.39100000000000001</c:v>
                </c:pt>
                <c:pt idx="102">
                  <c:v>0.39400000000000002</c:v>
                </c:pt>
                <c:pt idx="103">
                  <c:v>0.442</c:v>
                </c:pt>
                <c:pt idx="104">
                  <c:v>0.47799999999999998</c:v>
                </c:pt>
                <c:pt idx="105">
                  <c:v>0.50700000000000001</c:v>
                </c:pt>
                <c:pt idx="106">
                  <c:v>0.55200000000000005</c:v>
                </c:pt>
                <c:pt idx="107">
                  <c:v>0.52900000000000003</c:v>
                </c:pt>
                <c:pt idx="108">
                  <c:v>0.48599999999999999</c:v>
                </c:pt>
                <c:pt idx="109">
                  <c:v>0.435</c:v>
                </c:pt>
                <c:pt idx="110">
                  <c:v>0.39300000000000002</c:v>
                </c:pt>
                <c:pt idx="111">
                  <c:v>0.35799999999999998</c:v>
                </c:pt>
                <c:pt idx="112">
                  <c:v>0.35</c:v>
                </c:pt>
                <c:pt idx="113">
                  <c:v>0.37</c:v>
                </c:pt>
                <c:pt idx="114">
                  <c:v>0.38300000000000001</c:v>
                </c:pt>
                <c:pt idx="115">
                  <c:v>0.39800000000000002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E1-40DE-AC9B-1083A7831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9647136"/>
        <c:axId val="1219647968"/>
      </c:lineChart>
      <c:catAx>
        <c:axId val="1219647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9647968"/>
        <c:crosses val="autoZero"/>
        <c:auto val="1"/>
        <c:lblAlgn val="ctr"/>
        <c:lblOffset val="100"/>
        <c:tickLblSkip val="20"/>
        <c:tickMarkSkip val="10"/>
        <c:noMultiLvlLbl val="0"/>
      </c:catAx>
      <c:valAx>
        <c:axId val="121964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964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0.04488</cdr:x>
      <cdr:y>0.39279</cdr:y>
    </cdr:from>
    <cdr:to>
      <cdr:x>1</cdr:x>
      <cdr:y>0.42415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71985" y="1709145"/>
          <a:ext cx="10043615" cy="136478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0C58-1ED2-47AF-B4F8-2E7EA2638F1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D2297-D020-4030-BECC-DED9A34D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0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E5816B-D4BD-4BF1-AE16-EF4017EB40C0}" type="slidenum">
              <a:rPr lang="ru-RU" altLang="ru-RU">
                <a:latin typeface="Calibri" panose="020F0502020204030204" pitchFamily="34" charset="0"/>
              </a:rPr>
              <a:pPr eaLnBrk="1" hangingPunct="1"/>
              <a:t>14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32311CB-4CCB-43A6-840B-47A332901BBB}" type="slidenum">
              <a:rPr lang="ru-RU" altLang="ru-RU" sz="1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pPr algn="r" eaLnBrk="1" hangingPunct="1">
                <a:lnSpc>
                  <a:spcPct val="98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6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8300" y="677863"/>
            <a:ext cx="6121400" cy="3444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69820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8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7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13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0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4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60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36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99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1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1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A02-7C1D-4406-8885-5D947E6EF403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E28E7-882B-4AE2-8E24-A1AB16BF2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98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Долгосрочный прогноз гидрографа </a:t>
            </a:r>
            <a:r>
              <a:rPr lang="ru-RU" sz="40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модели аддитивных гармоник </a:t>
            </a:r>
            <a:r>
              <a:rPr lang="ru-RU" sz="40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6524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Н.Н. Завалишин, В.В. Гололобов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47" y="5218777"/>
            <a:ext cx="371951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8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Сглаженная периодограмма продифференцированного ряда притока воды в мае месяце в Новосибирское водохранилище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6906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6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-368491"/>
            <a:ext cx="10515600" cy="2265529"/>
          </a:xfrm>
        </p:spPr>
        <p:txBody>
          <a:bodyPr>
            <a:normAutofit/>
          </a:bodyPr>
          <a:lstStyle/>
          <a:p>
            <a:r>
              <a:rPr lang="ru-RU" sz="3200" dirty="0" err="1"/>
              <a:t>Оправдываемость</a:t>
            </a:r>
            <a:r>
              <a:rPr lang="ru-RU" sz="3200" dirty="0"/>
              <a:t> прогноза гидрографа </a:t>
            </a:r>
            <a:r>
              <a:rPr lang="ru-RU" sz="3200" dirty="0" smtClean="0"/>
              <a:t>декадного </a:t>
            </a:r>
            <a:r>
              <a:rPr lang="ru-RU" sz="3200" dirty="0"/>
              <a:t>притока воды в Новосибирское водохранилище во втором квартале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761088"/>
              </p:ext>
            </p:extLst>
          </p:nvPr>
        </p:nvGraphicFramePr>
        <p:xfrm>
          <a:off x="136479" y="1690683"/>
          <a:ext cx="12055520" cy="66407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11018">
                  <a:extLst>
                    <a:ext uri="{9D8B030D-6E8A-4147-A177-3AD203B41FA5}">
                      <a16:colId xmlns:a16="http://schemas.microsoft.com/office/drawing/2014/main" val="2155256787"/>
                    </a:ext>
                  </a:extLst>
                </a:gridCol>
                <a:gridCol w="1339503">
                  <a:extLst>
                    <a:ext uri="{9D8B030D-6E8A-4147-A177-3AD203B41FA5}">
                      <a16:colId xmlns:a16="http://schemas.microsoft.com/office/drawing/2014/main" val="2798293366"/>
                    </a:ext>
                  </a:extLst>
                </a:gridCol>
                <a:gridCol w="1448572">
                  <a:extLst>
                    <a:ext uri="{9D8B030D-6E8A-4147-A177-3AD203B41FA5}">
                      <a16:colId xmlns:a16="http://schemas.microsoft.com/office/drawing/2014/main" val="498545519"/>
                    </a:ext>
                  </a:extLst>
                </a:gridCol>
                <a:gridCol w="1283831">
                  <a:extLst>
                    <a:ext uri="{9D8B030D-6E8A-4147-A177-3AD203B41FA5}">
                      <a16:colId xmlns:a16="http://schemas.microsoft.com/office/drawing/2014/main" val="1614899155"/>
                    </a:ext>
                  </a:extLst>
                </a:gridCol>
                <a:gridCol w="1283831">
                  <a:extLst>
                    <a:ext uri="{9D8B030D-6E8A-4147-A177-3AD203B41FA5}">
                      <a16:colId xmlns:a16="http://schemas.microsoft.com/office/drawing/2014/main" val="565022303"/>
                    </a:ext>
                  </a:extLst>
                </a:gridCol>
                <a:gridCol w="1292921">
                  <a:extLst>
                    <a:ext uri="{9D8B030D-6E8A-4147-A177-3AD203B41FA5}">
                      <a16:colId xmlns:a16="http://schemas.microsoft.com/office/drawing/2014/main" val="3739108427"/>
                    </a:ext>
                  </a:extLst>
                </a:gridCol>
                <a:gridCol w="1283831">
                  <a:extLst>
                    <a:ext uri="{9D8B030D-6E8A-4147-A177-3AD203B41FA5}">
                      <a16:colId xmlns:a16="http://schemas.microsoft.com/office/drawing/2014/main" val="623943961"/>
                    </a:ext>
                  </a:extLst>
                </a:gridCol>
                <a:gridCol w="1283831">
                  <a:extLst>
                    <a:ext uri="{9D8B030D-6E8A-4147-A177-3AD203B41FA5}">
                      <a16:colId xmlns:a16="http://schemas.microsoft.com/office/drawing/2014/main" val="2035124977"/>
                    </a:ext>
                  </a:extLst>
                </a:gridCol>
                <a:gridCol w="1128182">
                  <a:extLst>
                    <a:ext uri="{9D8B030D-6E8A-4147-A177-3AD203B41FA5}">
                      <a16:colId xmlns:a16="http://schemas.microsoft.com/office/drawing/2014/main" val="1726270523"/>
                    </a:ext>
                  </a:extLst>
                </a:gridCol>
              </a:tblGrid>
              <a:tr h="892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период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δдоп.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факт, м</a:t>
                      </a:r>
                      <a:r>
                        <a:rPr lang="ru-RU" sz="2000" baseline="30000">
                          <a:effectLst/>
                        </a:rPr>
                        <a:t>3</a:t>
                      </a:r>
                      <a:r>
                        <a:rPr lang="ru-RU" sz="2000">
                          <a:effectLst/>
                        </a:rPr>
                        <a:t>/с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прогноз по методу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ошибка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консультация ГМЦ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ошибка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оценка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4785706"/>
                  </a:ext>
                </a:extLst>
              </a:tr>
              <a:tr h="285536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708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апрель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773307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837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621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600387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2570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670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2250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9069332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-1020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-930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3155786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-280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3400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-560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943966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3070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-930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085355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-310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1499341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-700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702838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июнь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3340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-630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685724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-290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650473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-770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-630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172293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2290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-1230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4360087"/>
                  </a:ext>
                </a:extLst>
              </a:tr>
              <a:tr h="28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</a:t>
                      </a:r>
                      <a:r>
                        <a:rPr lang="ru-RU" sz="2000">
                          <a:effectLst/>
                        </a:rPr>
                        <a:t> квартал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-320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-310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1741064"/>
                  </a:ext>
                </a:extLst>
              </a:tr>
              <a:tr h="28553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Выпущено / оправдалось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13/8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13/8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913672"/>
                  </a:ext>
                </a:extLst>
              </a:tr>
              <a:tr h="28553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Оправдываемость, 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699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8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Оправдываемость</a:t>
            </a:r>
            <a:r>
              <a:rPr lang="ru-RU" sz="3200" dirty="0"/>
              <a:t> прогноза гидрографа </a:t>
            </a:r>
            <a:r>
              <a:rPr lang="ru-RU" sz="3200" dirty="0" smtClean="0"/>
              <a:t>декадного </a:t>
            </a:r>
            <a:r>
              <a:rPr lang="ru-RU" sz="3200" dirty="0"/>
              <a:t>притока воды в Новосибирское водохранилище </a:t>
            </a:r>
            <a:r>
              <a:rPr lang="ru-RU" sz="3200" dirty="0" smtClean="0"/>
              <a:t>в третьем </a:t>
            </a:r>
            <a:r>
              <a:rPr lang="ru-RU" sz="3200" dirty="0"/>
              <a:t>квартале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606110"/>
              </p:ext>
            </p:extLst>
          </p:nvPr>
        </p:nvGraphicFramePr>
        <p:xfrm>
          <a:off x="2" y="1690687"/>
          <a:ext cx="12191997" cy="57485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30388">
                  <a:extLst>
                    <a:ext uri="{9D8B030D-6E8A-4147-A177-3AD203B41FA5}">
                      <a16:colId xmlns:a16="http://schemas.microsoft.com/office/drawing/2014/main" val="1956404943"/>
                    </a:ext>
                  </a:extLst>
                </a:gridCol>
                <a:gridCol w="1354668">
                  <a:extLst>
                    <a:ext uri="{9D8B030D-6E8A-4147-A177-3AD203B41FA5}">
                      <a16:colId xmlns:a16="http://schemas.microsoft.com/office/drawing/2014/main" val="2187801040"/>
                    </a:ext>
                  </a:extLst>
                </a:gridCol>
                <a:gridCol w="1464971">
                  <a:extLst>
                    <a:ext uri="{9D8B030D-6E8A-4147-A177-3AD203B41FA5}">
                      <a16:colId xmlns:a16="http://schemas.microsoft.com/office/drawing/2014/main" val="2426024507"/>
                    </a:ext>
                  </a:extLst>
                </a:gridCol>
                <a:gridCol w="1298365">
                  <a:extLst>
                    <a:ext uri="{9D8B030D-6E8A-4147-A177-3AD203B41FA5}">
                      <a16:colId xmlns:a16="http://schemas.microsoft.com/office/drawing/2014/main" val="2362169162"/>
                    </a:ext>
                  </a:extLst>
                </a:gridCol>
                <a:gridCol w="1298365">
                  <a:extLst>
                    <a:ext uri="{9D8B030D-6E8A-4147-A177-3AD203B41FA5}">
                      <a16:colId xmlns:a16="http://schemas.microsoft.com/office/drawing/2014/main" val="1044725822"/>
                    </a:ext>
                  </a:extLst>
                </a:gridCol>
                <a:gridCol w="1307558">
                  <a:extLst>
                    <a:ext uri="{9D8B030D-6E8A-4147-A177-3AD203B41FA5}">
                      <a16:colId xmlns:a16="http://schemas.microsoft.com/office/drawing/2014/main" val="2952245560"/>
                    </a:ext>
                  </a:extLst>
                </a:gridCol>
                <a:gridCol w="1298365">
                  <a:extLst>
                    <a:ext uri="{9D8B030D-6E8A-4147-A177-3AD203B41FA5}">
                      <a16:colId xmlns:a16="http://schemas.microsoft.com/office/drawing/2014/main" val="2253263237"/>
                    </a:ext>
                  </a:extLst>
                </a:gridCol>
                <a:gridCol w="1298365">
                  <a:extLst>
                    <a:ext uri="{9D8B030D-6E8A-4147-A177-3AD203B41FA5}">
                      <a16:colId xmlns:a16="http://schemas.microsoft.com/office/drawing/2014/main" val="69914761"/>
                    </a:ext>
                  </a:extLst>
                </a:gridCol>
                <a:gridCol w="1140952">
                  <a:extLst>
                    <a:ext uri="{9D8B030D-6E8A-4147-A177-3AD203B41FA5}">
                      <a16:colId xmlns:a16="http://schemas.microsoft.com/office/drawing/2014/main" val="1657261564"/>
                    </a:ext>
                  </a:extLst>
                </a:gridCol>
              </a:tblGrid>
              <a:tr h="329946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56153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апрель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-1420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-1270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93101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633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717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-300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323895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2290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-940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-1410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9994683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2170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6180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-4010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4250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-2080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2651039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-610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-570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504225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-470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4150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-960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8739301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-840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734493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-510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-300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5917355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июнь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830351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3440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-220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-660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056648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4120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-520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7650559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3400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0913775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</a:t>
                      </a:r>
                      <a:r>
                        <a:rPr lang="ru-RU" sz="2000">
                          <a:effectLst/>
                        </a:rPr>
                        <a:t> квартал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-690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-650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неопр.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9938587"/>
                  </a:ext>
                </a:extLst>
              </a:tr>
              <a:tr h="32994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Выпущено / оправдалось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13/6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13/6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866339"/>
                  </a:ext>
                </a:extLst>
              </a:tr>
              <a:tr h="46189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Оправдываемость,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46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46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4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821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Оправдываемость</a:t>
            </a:r>
            <a:r>
              <a:rPr lang="ru-RU" sz="2800" dirty="0"/>
              <a:t> прогноза гидрографа </a:t>
            </a:r>
            <a:r>
              <a:rPr lang="ru-RU" sz="2800" dirty="0" smtClean="0"/>
              <a:t>месячного </a:t>
            </a:r>
            <a:r>
              <a:rPr lang="ru-RU" sz="2800" dirty="0"/>
              <a:t>притока воды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Новосибирское водохранилище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10572"/>
              </p:ext>
            </p:extLst>
          </p:nvPr>
        </p:nvGraphicFramePr>
        <p:xfrm>
          <a:off x="1201002" y="1241946"/>
          <a:ext cx="10467834" cy="4658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4803">
                  <a:extLst>
                    <a:ext uri="{9D8B030D-6E8A-4147-A177-3AD203B41FA5}">
                      <a16:colId xmlns:a16="http://schemas.microsoft.com/office/drawing/2014/main" val="981850738"/>
                    </a:ext>
                  </a:extLst>
                </a:gridCol>
                <a:gridCol w="1943873">
                  <a:extLst>
                    <a:ext uri="{9D8B030D-6E8A-4147-A177-3AD203B41FA5}">
                      <a16:colId xmlns:a16="http://schemas.microsoft.com/office/drawing/2014/main" val="1335149141"/>
                    </a:ext>
                  </a:extLst>
                </a:gridCol>
                <a:gridCol w="1985919">
                  <a:extLst>
                    <a:ext uri="{9D8B030D-6E8A-4147-A177-3AD203B41FA5}">
                      <a16:colId xmlns:a16="http://schemas.microsoft.com/office/drawing/2014/main" val="3231773941"/>
                    </a:ext>
                  </a:extLst>
                </a:gridCol>
                <a:gridCol w="1987320">
                  <a:extLst>
                    <a:ext uri="{9D8B030D-6E8A-4147-A177-3AD203B41FA5}">
                      <a16:colId xmlns:a16="http://schemas.microsoft.com/office/drawing/2014/main" val="3673489347"/>
                    </a:ext>
                  </a:extLst>
                </a:gridCol>
                <a:gridCol w="1985919">
                  <a:extLst>
                    <a:ext uri="{9D8B030D-6E8A-4147-A177-3AD203B41FA5}">
                      <a16:colId xmlns:a16="http://schemas.microsoft.com/office/drawing/2014/main" val="1285008099"/>
                    </a:ext>
                  </a:extLst>
                </a:gridCol>
              </a:tblGrid>
              <a:tr h="881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smtClean="0">
                          <a:effectLst/>
                        </a:rPr>
                        <a:t>Месяц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Модель  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>
                          <a:effectLst/>
                        </a:rPr>
                        <a:t>2022   </a:t>
                      </a:r>
                      <a:endParaRPr lang="ru-RU" sz="280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smtClean="0">
                          <a:effectLst/>
                        </a:rPr>
                        <a:t>         МАГ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>
                          <a:effectLst/>
                        </a:rPr>
                        <a:t>2022     </a:t>
                      </a:r>
                      <a:endParaRPr lang="ru-RU" sz="280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smtClean="0">
                          <a:effectLst/>
                        </a:rPr>
                        <a:t>          ГМЦ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>
                          <a:effectLst/>
                        </a:rPr>
                        <a:t>2023    </a:t>
                      </a:r>
                      <a:endParaRPr lang="ru-RU" sz="280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smtClean="0">
                          <a:effectLst/>
                        </a:rPr>
                        <a:t>          МАГ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smtClean="0">
                          <a:effectLst/>
                        </a:rPr>
                        <a:t>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smtClean="0">
                          <a:effectLst/>
                        </a:rPr>
                        <a:t>         ГМЦ               </a:t>
                      </a:r>
                      <a:r>
                        <a:rPr lang="ru-RU" sz="2800" kern="100" baseline="0" dirty="0" smtClean="0">
                          <a:effectLst/>
                        </a:rPr>
                        <a:t>   </a:t>
                      </a:r>
                      <a:r>
                        <a:rPr lang="ru-RU" sz="2800" kern="100" dirty="0" smtClean="0">
                          <a:effectLst/>
                        </a:rPr>
                        <a:t>       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181191"/>
                  </a:ext>
                </a:extLst>
              </a:tr>
              <a:tr h="535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>
                          <a:effectLst/>
                        </a:rPr>
                        <a:t>Апрель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err="1">
                          <a:effectLst/>
                        </a:rPr>
                        <a:t>Опр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err="1">
                          <a:effectLst/>
                        </a:rPr>
                        <a:t>Опр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Неопр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err="1">
                          <a:effectLst/>
                        </a:rPr>
                        <a:t>Неопр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82640"/>
                  </a:ext>
                </a:extLst>
              </a:tr>
              <a:tr h="535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Май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err="1">
                          <a:effectLst/>
                        </a:rPr>
                        <a:t>Опр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err="1">
                          <a:effectLst/>
                        </a:rPr>
                        <a:t>Опр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74573"/>
                  </a:ext>
                </a:extLst>
              </a:tr>
              <a:tr h="535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Июнь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err="1">
                          <a:effectLst/>
                        </a:rPr>
                        <a:t>Опр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 err="1">
                          <a:effectLst/>
                        </a:rPr>
                        <a:t>Опр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883888"/>
                  </a:ext>
                </a:extLst>
              </a:tr>
              <a:tr h="535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Июль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Неопр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 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>
                          <a:effectLst/>
                        </a:rPr>
                        <a:t> 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6123247"/>
                  </a:ext>
                </a:extLst>
              </a:tr>
              <a:tr h="535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Август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 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>
                          <a:effectLst/>
                        </a:rPr>
                        <a:t> 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6864597"/>
                  </a:ext>
                </a:extLst>
              </a:tr>
              <a:tr h="535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Сентябрь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 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>
                          <a:effectLst/>
                        </a:rPr>
                        <a:t> 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620219"/>
                  </a:ext>
                </a:extLst>
              </a:tr>
              <a:tr h="535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Оправд.     %%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          83 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       100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>
                          <a:effectLst/>
                        </a:rPr>
                        <a:t>        83</a:t>
                      </a:r>
                      <a:endParaRPr lang="ru-RU" sz="2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00" dirty="0">
                          <a:effectLst/>
                        </a:rPr>
                        <a:t>         67</a:t>
                      </a:r>
                      <a:endParaRPr lang="ru-RU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266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0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28.11.2014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ИМКЭС СО РАН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0811E7-E8DB-45AA-A47A-08A2C0A90FA3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5" name="Дата 1"/>
          <p:cNvSpPr txBox="1">
            <a:spLocks noGrp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400"/>
          </a:p>
        </p:txBody>
      </p:sp>
      <p:sp>
        <p:nvSpPr>
          <p:cNvPr id="15366" name="Нижний колонтитул 2"/>
          <p:cNvSpPr txBox="1">
            <a:spLocks noGrp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400"/>
          </a:p>
        </p:txBody>
      </p:sp>
      <p:sp>
        <p:nvSpPr>
          <p:cNvPr id="15367" name="Text Box 1"/>
          <p:cNvSpPr txBox="1">
            <a:spLocks noChangeArrowheads="1"/>
          </p:cNvSpPr>
          <p:nvPr/>
        </p:nvSpPr>
        <p:spPr bwMode="auto">
          <a:xfrm>
            <a:off x="2166938" y="52149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56808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4000">
              <a:solidFill>
                <a:srgbClr val="00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5368" name="Text Box 2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824" rIns="90000" bIns="46800" anchor="ctr"/>
          <a:lstStyle>
            <a:lvl1pPr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200">
              <a:solidFill>
                <a:srgbClr val="898989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5369" name="Text Box 3"/>
          <p:cNvSpPr txBox="1">
            <a:spLocks noChangeArrowheads="1"/>
          </p:cNvSpPr>
          <p:nvPr/>
        </p:nvSpPr>
        <p:spPr bwMode="auto">
          <a:xfrm>
            <a:off x="4648200" y="6356351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824" rIns="90000" bIns="46800" anchor="ctr"/>
          <a:lstStyle>
            <a:lvl1pPr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200">
              <a:solidFill>
                <a:srgbClr val="898989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5370" name="Text Box 4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824" rIns="90000" bIns="46800" anchor="ctr"/>
          <a:lstStyle>
            <a:lvl1pPr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200">
              <a:solidFill>
                <a:srgbClr val="898989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15371" name="Group 5"/>
          <p:cNvGrpSpPr>
            <a:grpSpLocks/>
          </p:cNvGrpSpPr>
          <p:nvPr/>
        </p:nvGrpSpPr>
        <p:grpSpPr bwMode="auto">
          <a:xfrm>
            <a:off x="2881313" y="1071563"/>
            <a:ext cx="6286500" cy="3643312"/>
            <a:chOff x="881" y="1440"/>
            <a:chExt cx="4098" cy="2294"/>
          </a:xfrm>
        </p:grpSpPr>
        <p:pic>
          <p:nvPicPr>
            <p:cNvPr id="1537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" y="1440"/>
              <a:ext cx="4099" cy="2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5376" name="Text Box 7"/>
            <p:cNvSpPr txBox="1">
              <a:spLocks noChangeArrowheads="1"/>
            </p:cNvSpPr>
            <p:nvPr/>
          </p:nvSpPr>
          <p:spPr bwMode="auto">
            <a:xfrm>
              <a:off x="881" y="1440"/>
              <a:ext cx="4099" cy="2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>
                <a:solidFill>
                  <a:schemeClr val="bg1"/>
                </a:solidFill>
                <a:cs typeface="Lucida Sans Unicode" panose="020B0602030504020204" pitchFamily="34" charset="0"/>
              </a:endParaRPr>
            </a:p>
          </p:txBody>
        </p:sp>
      </p:grpSp>
      <p:sp>
        <p:nvSpPr>
          <p:cNvPr id="15372" name="Прямоугольник 10"/>
          <p:cNvSpPr>
            <a:spLocks noChangeArrowheads="1"/>
          </p:cNvSpPr>
          <p:nvPr/>
        </p:nvSpPr>
        <p:spPr bwMode="auto">
          <a:xfrm>
            <a:off x="1952626" y="285751"/>
            <a:ext cx="85010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ru-RU" altLang="ru-RU" sz="2000"/>
          </a:p>
        </p:txBody>
      </p:sp>
      <p:sp>
        <p:nvSpPr>
          <p:cNvPr id="15373" name="Прямоугольник 14"/>
          <p:cNvSpPr>
            <a:spLocks noChangeArrowheads="1"/>
          </p:cNvSpPr>
          <p:nvPr/>
        </p:nvSpPr>
        <p:spPr bwMode="auto">
          <a:xfrm>
            <a:off x="3238501" y="5214939"/>
            <a:ext cx="6429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>
              <a:solidFill>
                <a:srgbClr val="00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5374" name="Прямоугольник 15"/>
          <p:cNvSpPr>
            <a:spLocks noChangeArrowheads="1"/>
          </p:cNvSpPr>
          <p:nvPr/>
        </p:nvSpPr>
        <p:spPr bwMode="auto">
          <a:xfrm>
            <a:off x="3738564" y="5286375"/>
            <a:ext cx="4643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attention!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79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Долгосрочный прогноз гидрографа притока воды в водохранилище дает хозяйствующим субъектам первый ориентир для построения графика пропуска воды через плотины ГЭС.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настоящее время проходит оперативные испытания новый метод прогноза притока воды в Новосибирское водохранилище. Долгосрочный прогноз гидрографа на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II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III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кварталы с декадной детализацией	на основе модели аддитивных гармоник – это первый этап метода.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Второй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этап, – уточненные прогнозы,-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представленные 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следующем докладе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1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423081"/>
            <a:ext cx="115187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За основу выделения высокочастотной периодической компоненты возьмём селективное линейное преобразование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Бюй-Балло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Напомним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алгоритм преобразования: выбирается пробный период T (целочисленный); весь интервал [t</a:t>
            </a:r>
            <a:r>
              <a:rPr lang="ru-RU" sz="24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,t</a:t>
            </a:r>
            <a:r>
              <a:rPr lang="ru-RU" sz="24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] наблюдений делится на отрезки, длиной T; вычисляется среднее арифметическое значение по всем отрезкам; усредненная функция, имеющая максимальный размах для какого-то значения пробного периода T , берётся в качестве оценки периодического компонента. 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73" y="3157855"/>
            <a:ext cx="3908590" cy="11002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2136" y="4472670"/>
            <a:ext cx="11518711" cy="165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Выбранная функция удаляется из ряда, и процесс повторяется снова, до тех пор, пока выделяемый компонент не будет отличаться от шумового компонента. 	Проблема практического применения метода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Бюй-Балло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том, что пробный период должен быть целым числом. Попытаемся преодолеть это ограничение.</a:t>
            </a:r>
            <a:endParaRPr lang="ru-R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5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Модель аддитивных гармоник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3046122" y="1026272"/>
            <a:ext cx="1816291" cy="394150"/>
          </a:xfrm>
        </p:spPr>
        <p:txBody>
          <a:bodyPr>
            <a:normAutofit fontScale="62500" lnSpcReduction="20000"/>
          </a:bodyPr>
          <a:lstStyle/>
          <a:p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05254" y="1897171"/>
            <a:ext cx="6381491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Y(t) = </a:t>
            </a:r>
            <a:r>
              <a:rPr lang="en-US" sz="48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∑ </a:t>
            </a:r>
            <a:r>
              <a:rPr lang="en-US" sz="48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4800" kern="1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48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sin(</a:t>
            </a:r>
            <a:r>
              <a:rPr lang="en-US" sz="48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4800" kern="1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48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t+f</a:t>
            </a:r>
            <a:r>
              <a:rPr lang="en-US" sz="4800" kern="1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48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+ </a:t>
            </a:r>
            <a:r>
              <a:rPr lang="en-US" sz="48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4800" kern="1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endParaRPr lang="ru-RU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095" y="2986332"/>
            <a:ext cx="11404979" cy="3978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а</a:t>
            </a:r>
            <a:r>
              <a:rPr lang="en-US" sz="2800" kern="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800" kern="1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800" kern="1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амплитуда, частота и фаза  </a:t>
            </a:r>
            <a:r>
              <a:rPr lang="en-US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-ой гармоники,  </a:t>
            </a:r>
            <a:endParaRPr lang="ru-RU" sz="2800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 ε</a:t>
            </a:r>
            <a:r>
              <a:rPr lang="en-US" sz="28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шумовая компонента. </a:t>
            </a:r>
            <a:endParaRPr lang="en-US" sz="2800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	Для получения оценок параметров из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этого уравнения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будем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применять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программу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i="1" dirty="0"/>
              <a:t>Завалишин Н.Н. Программа аппроксимации дискретного ряда аддитивным набором периодических функций. – Новосибирск. </a:t>
            </a:r>
            <a:r>
              <a:rPr lang="ru-RU" sz="2400" i="1" dirty="0" err="1"/>
              <a:t>СибНИГМИ</a:t>
            </a:r>
            <a:r>
              <a:rPr lang="ru-RU" sz="2400" i="1" dirty="0"/>
              <a:t>. 2019. -  Свидетельство о государственной регистрации программ для ЭВМ №2019664582 Дата государственной регистрации 08.11.2019 года.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060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производится оценка? Предполагается, что у нас есть ряд значений процесса 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 точках  </a:t>
            </a:r>
            <a:r>
              <a:rPr lang="en-US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kern="1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=1, 2, 3,…,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обозначим  </a:t>
            </a:r>
            <a:r>
              <a:rPr lang="en-US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kern="1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kern="1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Оценим вклад гармоники с периодом Т в общую сумму </a:t>
            </a:r>
            <a:r>
              <a:rPr lang="ru-RU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процесса. 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этого разрежем исходный интервал 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[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kern="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kern="1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на кусочки, длиной  Т, где  Т=2,…,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с каким-то, достаточно мелким шагом.   В результате получим 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=[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отрезков равной длины с неким, вообще говоря, случайным распределением  точек  {</a:t>
            </a:r>
            <a:r>
              <a:rPr lang="en-US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kern="1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}, i=1,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этим отрезкам. Упорядочим в порядке возрастания точки  последовательности и пере обозначим их в виде {λ</a:t>
            </a:r>
            <a:r>
              <a:rPr lang="en-US" kern="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},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=1,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59" y="791099"/>
            <a:ext cx="11723427" cy="619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Теперь можем проверить следующую гипотезу: если гармоника с периодом Т присутствует в </a:t>
            </a:r>
            <a:r>
              <a:rPr lang="ru-RU" sz="28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ряду, </a:t>
            </a:r>
            <a:r>
              <a:rPr lang="ru-RU" sz="2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то какова её амплитуда и фаза.  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	Распределение амплитуды в зависимости от периода Т укажет нам вероятные наборы гармоник. Обозначим эту периодограмму как А(Т). Максимумы этой функции покажут нам вероятные наборы гармоник. В нашем распоряжении будет параметр, обозначим его через «е», который будет отсекать шумовую компоненту. Все гармоники, удовлетворяющие условию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А(Т)&gt; </a:t>
            </a:r>
            <a:r>
              <a:rPr lang="en-US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lang="ru-RU" sz="11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отнесем к детерминированной компоненте, а все остальные – к случайной компоненте.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Рассмотрим примеры. Пусть процесс </a:t>
            </a:r>
            <a:r>
              <a:rPr lang="ru-RU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набор из трех гармоник с периодами Т</a:t>
            </a:r>
            <a:r>
              <a:rPr lang="ru-RU" kern="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=2.28,  Т</a:t>
            </a:r>
            <a:r>
              <a:rPr lang="ru-RU" kern="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=2.67, Т</a:t>
            </a:r>
            <a:r>
              <a:rPr lang="ru-RU" kern="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=6.3 и с амплитудами 1, 2, -1, соответственно. Амплитуду шумовой компоненты будем менять от 0.25 до 5.</a:t>
            </a:r>
            <a:endParaRPr lang="ru-RU" sz="20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На рисунке 1 представлена оценка  А(Т) при шуме, равном  0.25, а на рисунке 2 – при шуме, равном 5.</a:t>
            </a:r>
            <a:endParaRPr lang="ru-RU" sz="20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Из рисунка видно, что четко выделяются три гармоники при  е=0.6-0.8, но  при е&lt;0.6  заходим в шумовую компоненту. </a:t>
            </a:r>
            <a:endParaRPr lang="ru-RU" sz="20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2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Периодограмма тестового примера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0878" y="1936619"/>
            <a:ext cx="10316570" cy="461430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10686" y="4244454"/>
            <a:ext cx="8734567" cy="1774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6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Гидрограф притока воды в Новосибирское водохранилище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6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842</Words>
  <Application>Microsoft Office PowerPoint</Application>
  <PresentationFormat>Широкоэкранный</PresentationFormat>
  <Paragraphs>343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Lucida Sans Unicode</vt:lpstr>
      <vt:lpstr>Times New Roman</vt:lpstr>
      <vt:lpstr>Тема Office</vt:lpstr>
      <vt:lpstr>Долгосрочный прогноз гидрографа  на основе модели аддитивных гармоник    </vt:lpstr>
      <vt:lpstr>Презентация PowerPoint</vt:lpstr>
      <vt:lpstr>Презентация PowerPoint</vt:lpstr>
      <vt:lpstr>Модель аддитивных гармоник</vt:lpstr>
      <vt:lpstr>Презентация PowerPoint</vt:lpstr>
      <vt:lpstr>Презентация PowerPoint</vt:lpstr>
      <vt:lpstr>Презентация PowerPoint</vt:lpstr>
      <vt:lpstr>Периодограмма тестового примера</vt:lpstr>
      <vt:lpstr>Гидрограф притока воды в Новосибирское водохранилище </vt:lpstr>
      <vt:lpstr>Сглаженная периодограмма продифференцированного ряда притока воды в мае месяце в Новосибирское водохранилище</vt:lpstr>
      <vt:lpstr>Оправдываемость прогноза гидрографа декадного притока воды в Новосибирское водохранилище во втором квартале </vt:lpstr>
      <vt:lpstr>Оправдываемость прогноза гидрографа декадного притока воды в Новосибирское водохранилище в третьем квартале </vt:lpstr>
      <vt:lpstr>Оправдываемость прогноза гидрографа месячного притока воды  в Новосибирское водохранилище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Долгосрочный прогноз гидрографа  на основе модели аддитивных гармоник</dc:title>
  <dc:creator>Роман Завалишин</dc:creator>
  <cp:lastModifiedBy>Роман Завалишин</cp:lastModifiedBy>
  <cp:revision>19</cp:revision>
  <dcterms:created xsi:type="dcterms:W3CDTF">2024-04-23T09:19:10Z</dcterms:created>
  <dcterms:modified xsi:type="dcterms:W3CDTF">2024-05-12T13:48:41Z</dcterms:modified>
</cp:coreProperties>
</file>