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8" r:id="rId2"/>
    <p:sldId id="285" r:id="rId3"/>
    <p:sldId id="257" r:id="rId4"/>
    <p:sldId id="286" r:id="rId5"/>
    <p:sldId id="295" r:id="rId6"/>
    <p:sldId id="291" r:id="rId7"/>
    <p:sldId id="293" r:id="rId8"/>
    <p:sldId id="297" r:id="rId9"/>
    <p:sldId id="274" r:id="rId10"/>
    <p:sldId id="296" r:id="rId11"/>
    <p:sldId id="290" r:id="rId12"/>
    <p:sldId id="311" r:id="rId13"/>
    <p:sldId id="310" r:id="rId14"/>
    <p:sldId id="305" r:id="rId15"/>
    <p:sldId id="299" r:id="rId16"/>
    <p:sldId id="303" r:id="rId17"/>
    <p:sldId id="304" r:id="rId18"/>
    <p:sldId id="275" r:id="rId19"/>
    <p:sldId id="307" r:id="rId20"/>
    <p:sldId id="308" r:id="rId21"/>
    <p:sldId id="301" r:id="rId22"/>
    <p:sldId id="302" r:id="rId23"/>
    <p:sldId id="300" r:id="rId24"/>
    <p:sldId id="306" r:id="rId25"/>
    <p:sldId id="288" r:id="rId26"/>
    <p:sldId id="284" r:id="rId27"/>
    <p:sldId id="289" r:id="rId28"/>
    <p:sldId id="283" r:id="rId29"/>
    <p:sldId id="277" r:id="rId30"/>
    <p:sldId id="278" r:id="rId31"/>
    <p:sldId id="279" r:id="rId32"/>
    <p:sldId id="258" r:id="rId33"/>
    <p:sldId id="280" r:id="rId34"/>
    <p:sldId id="281" r:id="rId35"/>
    <p:sldId id="282" r:id="rId36"/>
    <p:sldId id="276" r:id="rId37"/>
    <p:sldId id="259" r:id="rId38"/>
    <p:sldId id="260" r:id="rId39"/>
    <p:sldId id="261" r:id="rId40"/>
    <p:sldId id="263" r:id="rId41"/>
    <p:sldId id="264" r:id="rId42"/>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B74C150-B11C-4A0C-B85D-FDB962B4DF02}" type="datetimeFigureOut">
              <a:rPr lang="ru-RU" smtClean="0"/>
              <a:t>23.10.2021</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4D2DFE66-EA97-447B-BB44-6DB6BB32B308}" type="slidenum">
              <a:rPr lang="ru-RU" smtClean="0"/>
              <a:t>‹#›</a:t>
            </a:fld>
            <a:endParaRPr lang="ru-RU"/>
          </a:p>
        </p:txBody>
      </p:sp>
    </p:spTree>
    <p:extLst>
      <p:ext uri="{BB962C8B-B14F-4D97-AF65-F5344CB8AC3E}">
        <p14:creationId xmlns:p14="http://schemas.microsoft.com/office/powerpoint/2010/main" val="344265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2DFE66-EA97-447B-BB44-6DB6BB32B308}" type="slidenum">
              <a:rPr lang="ru-RU" smtClean="0"/>
              <a:t>15</a:t>
            </a:fld>
            <a:endParaRPr lang="ru-RU"/>
          </a:p>
        </p:txBody>
      </p:sp>
    </p:spTree>
    <p:extLst>
      <p:ext uri="{BB962C8B-B14F-4D97-AF65-F5344CB8AC3E}">
        <p14:creationId xmlns:p14="http://schemas.microsoft.com/office/powerpoint/2010/main" val="179572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1CC32C-4897-4D3D-A261-8336FF45FC6F}" type="datetime1">
              <a:rPr lang="ru-RU" smtClean="0"/>
              <a:t>23.10.2021</a:t>
            </a:fld>
            <a:endParaRPr lang="ru-RU"/>
          </a:p>
        </p:txBody>
      </p:sp>
      <p:sp>
        <p:nvSpPr>
          <p:cNvPr id="5" name="Нижний колонтитул 4"/>
          <p:cNvSpPr>
            <a:spLocks noGrp="1"/>
          </p:cNvSpPr>
          <p:nvPr>
            <p:ph type="ftr" sz="quarter" idx="11"/>
          </p:nvPr>
        </p:nvSpPr>
        <p:spPr/>
        <p:txBody>
          <a:bodyPr/>
          <a:lstStyle/>
          <a:p>
            <a:r>
              <a:rPr lang="en-US" smtClean="0"/>
              <a:t>50th anniversary of SibNIGMI</a:t>
            </a:r>
            <a:endParaRPr lang="ru-RU"/>
          </a:p>
        </p:txBody>
      </p:sp>
      <p:sp>
        <p:nvSpPr>
          <p:cNvPr id="6" name="Номер слайда 5"/>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392955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A72D6-B9D3-4F6D-9A08-4996A839A538}" type="datetime1">
              <a:rPr lang="ru-RU" smtClean="0"/>
              <a:t>23.10.2021</a:t>
            </a:fld>
            <a:endParaRPr lang="ru-RU"/>
          </a:p>
        </p:txBody>
      </p:sp>
      <p:sp>
        <p:nvSpPr>
          <p:cNvPr id="5" name="Нижний колонтитул 4"/>
          <p:cNvSpPr>
            <a:spLocks noGrp="1"/>
          </p:cNvSpPr>
          <p:nvPr>
            <p:ph type="ftr" sz="quarter" idx="11"/>
          </p:nvPr>
        </p:nvSpPr>
        <p:spPr/>
        <p:txBody>
          <a:bodyPr/>
          <a:lstStyle/>
          <a:p>
            <a:r>
              <a:rPr lang="en-US" smtClean="0"/>
              <a:t>50th anniversary of SibNIGMI</a:t>
            </a:r>
            <a:endParaRPr lang="ru-RU"/>
          </a:p>
        </p:txBody>
      </p:sp>
      <p:sp>
        <p:nvSpPr>
          <p:cNvPr id="6" name="Номер слайда 5"/>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62624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4AECC7-5E45-498B-AB9A-657B7368B71E}" type="datetime1">
              <a:rPr lang="ru-RU" smtClean="0"/>
              <a:t>23.10.2021</a:t>
            </a:fld>
            <a:endParaRPr lang="ru-RU"/>
          </a:p>
        </p:txBody>
      </p:sp>
      <p:sp>
        <p:nvSpPr>
          <p:cNvPr id="5" name="Нижний колонтитул 4"/>
          <p:cNvSpPr>
            <a:spLocks noGrp="1"/>
          </p:cNvSpPr>
          <p:nvPr>
            <p:ph type="ftr" sz="quarter" idx="11"/>
          </p:nvPr>
        </p:nvSpPr>
        <p:spPr/>
        <p:txBody>
          <a:bodyPr/>
          <a:lstStyle/>
          <a:p>
            <a:r>
              <a:rPr lang="en-US" smtClean="0"/>
              <a:t>50th anniversary of SibNIGMI</a:t>
            </a:r>
            <a:endParaRPr lang="ru-RU"/>
          </a:p>
        </p:txBody>
      </p:sp>
      <p:sp>
        <p:nvSpPr>
          <p:cNvPr id="6" name="Номер слайда 5"/>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09457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499FB7-79B5-4D1C-A1C8-4372EFA1FE6B}" type="datetime1">
              <a:rPr lang="ru-RU" smtClean="0"/>
              <a:t>23.10.2021</a:t>
            </a:fld>
            <a:endParaRPr lang="ru-RU"/>
          </a:p>
        </p:txBody>
      </p:sp>
      <p:sp>
        <p:nvSpPr>
          <p:cNvPr id="5" name="Нижний колонтитул 4"/>
          <p:cNvSpPr>
            <a:spLocks noGrp="1"/>
          </p:cNvSpPr>
          <p:nvPr>
            <p:ph type="ftr" sz="quarter" idx="11"/>
          </p:nvPr>
        </p:nvSpPr>
        <p:spPr/>
        <p:txBody>
          <a:bodyPr/>
          <a:lstStyle/>
          <a:p>
            <a:r>
              <a:rPr lang="en-US" smtClean="0"/>
              <a:t>50th anniversary of SibNIGMI</a:t>
            </a:r>
            <a:endParaRPr lang="ru-RU"/>
          </a:p>
        </p:txBody>
      </p:sp>
      <p:sp>
        <p:nvSpPr>
          <p:cNvPr id="6" name="Номер слайда 5"/>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09532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5A1A90-A8B4-4BC5-8D3D-5EAF9F065275}" type="datetime1">
              <a:rPr lang="ru-RU" smtClean="0"/>
              <a:t>23.10.2021</a:t>
            </a:fld>
            <a:endParaRPr lang="ru-RU"/>
          </a:p>
        </p:txBody>
      </p:sp>
      <p:sp>
        <p:nvSpPr>
          <p:cNvPr id="5" name="Нижний колонтитул 4"/>
          <p:cNvSpPr>
            <a:spLocks noGrp="1"/>
          </p:cNvSpPr>
          <p:nvPr>
            <p:ph type="ftr" sz="quarter" idx="11"/>
          </p:nvPr>
        </p:nvSpPr>
        <p:spPr/>
        <p:txBody>
          <a:bodyPr/>
          <a:lstStyle/>
          <a:p>
            <a:r>
              <a:rPr lang="en-US" smtClean="0"/>
              <a:t>50th anniversary of SibNIGMI</a:t>
            </a:r>
            <a:endParaRPr lang="ru-RU"/>
          </a:p>
        </p:txBody>
      </p:sp>
      <p:sp>
        <p:nvSpPr>
          <p:cNvPr id="6" name="Номер слайда 5"/>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5018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9C1FC0-AD5B-47B3-AA5C-2F90F8C43C8A}" type="datetime1">
              <a:rPr lang="ru-RU" smtClean="0"/>
              <a:t>23.10.2021</a:t>
            </a:fld>
            <a:endParaRPr lang="ru-RU"/>
          </a:p>
        </p:txBody>
      </p:sp>
      <p:sp>
        <p:nvSpPr>
          <p:cNvPr id="6" name="Нижний колонтитул 5"/>
          <p:cNvSpPr>
            <a:spLocks noGrp="1"/>
          </p:cNvSpPr>
          <p:nvPr>
            <p:ph type="ftr" sz="quarter" idx="11"/>
          </p:nvPr>
        </p:nvSpPr>
        <p:spPr/>
        <p:txBody>
          <a:bodyPr/>
          <a:lstStyle/>
          <a:p>
            <a:r>
              <a:rPr lang="en-US" smtClean="0"/>
              <a:t>50th anniversary of SibNIGMI</a:t>
            </a:r>
            <a:endParaRPr lang="ru-RU"/>
          </a:p>
        </p:txBody>
      </p:sp>
      <p:sp>
        <p:nvSpPr>
          <p:cNvPr id="7" name="Номер слайда 6"/>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75658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156A00-049E-4EFE-93D8-C9C158A540A3}" type="datetime1">
              <a:rPr lang="ru-RU" smtClean="0"/>
              <a:t>23.10.2021</a:t>
            </a:fld>
            <a:endParaRPr lang="ru-RU"/>
          </a:p>
        </p:txBody>
      </p:sp>
      <p:sp>
        <p:nvSpPr>
          <p:cNvPr id="8" name="Нижний колонтитул 7"/>
          <p:cNvSpPr>
            <a:spLocks noGrp="1"/>
          </p:cNvSpPr>
          <p:nvPr>
            <p:ph type="ftr" sz="quarter" idx="11"/>
          </p:nvPr>
        </p:nvSpPr>
        <p:spPr/>
        <p:txBody>
          <a:bodyPr/>
          <a:lstStyle/>
          <a:p>
            <a:r>
              <a:rPr lang="en-US" smtClean="0"/>
              <a:t>50th anniversary of SibNIGMI</a:t>
            </a:r>
            <a:endParaRPr lang="ru-RU"/>
          </a:p>
        </p:txBody>
      </p:sp>
      <p:sp>
        <p:nvSpPr>
          <p:cNvPr id="9" name="Номер слайда 8"/>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199594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F0C211-7F36-4C8B-BF6B-B08ED83459A1}" type="datetime1">
              <a:rPr lang="ru-RU" smtClean="0"/>
              <a:t>23.10.2021</a:t>
            </a:fld>
            <a:endParaRPr lang="ru-RU"/>
          </a:p>
        </p:txBody>
      </p:sp>
      <p:sp>
        <p:nvSpPr>
          <p:cNvPr id="4" name="Нижний колонтитул 3"/>
          <p:cNvSpPr>
            <a:spLocks noGrp="1"/>
          </p:cNvSpPr>
          <p:nvPr>
            <p:ph type="ftr" sz="quarter" idx="11"/>
          </p:nvPr>
        </p:nvSpPr>
        <p:spPr/>
        <p:txBody>
          <a:bodyPr/>
          <a:lstStyle/>
          <a:p>
            <a:r>
              <a:rPr lang="en-US" smtClean="0"/>
              <a:t>50th anniversary of SibNIGMI</a:t>
            </a:r>
            <a:endParaRPr lang="ru-RU"/>
          </a:p>
        </p:txBody>
      </p:sp>
      <p:sp>
        <p:nvSpPr>
          <p:cNvPr id="5" name="Номер слайда 4"/>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62922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41937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B68C72F-1AA1-452A-85A6-AE1067258FD2}" type="datetime1">
              <a:rPr lang="ru-RU" smtClean="0"/>
              <a:t>23.10.2021</a:t>
            </a:fld>
            <a:endParaRPr lang="ru-RU"/>
          </a:p>
        </p:txBody>
      </p:sp>
      <p:sp>
        <p:nvSpPr>
          <p:cNvPr id="6" name="Нижний колонтитул 5"/>
          <p:cNvSpPr>
            <a:spLocks noGrp="1"/>
          </p:cNvSpPr>
          <p:nvPr>
            <p:ph type="ftr" sz="quarter" idx="11"/>
          </p:nvPr>
        </p:nvSpPr>
        <p:spPr/>
        <p:txBody>
          <a:bodyPr/>
          <a:lstStyle/>
          <a:p>
            <a:r>
              <a:rPr lang="en-US" smtClean="0"/>
              <a:t>50th anniversary of SibNIGMI</a:t>
            </a:r>
            <a:endParaRPr lang="ru-RU"/>
          </a:p>
        </p:txBody>
      </p:sp>
      <p:sp>
        <p:nvSpPr>
          <p:cNvPr id="7" name="Номер слайда 6"/>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31387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5F185F-55E5-482A-ACAD-4AA612057B5A}" type="datetime1">
              <a:rPr lang="ru-RU" smtClean="0"/>
              <a:t>23.10.2021</a:t>
            </a:fld>
            <a:endParaRPr lang="ru-RU"/>
          </a:p>
        </p:txBody>
      </p:sp>
      <p:sp>
        <p:nvSpPr>
          <p:cNvPr id="6" name="Нижний колонтитул 5"/>
          <p:cNvSpPr>
            <a:spLocks noGrp="1"/>
          </p:cNvSpPr>
          <p:nvPr>
            <p:ph type="ftr" sz="quarter" idx="11"/>
          </p:nvPr>
        </p:nvSpPr>
        <p:spPr/>
        <p:txBody>
          <a:bodyPr/>
          <a:lstStyle/>
          <a:p>
            <a:r>
              <a:rPr lang="en-US" smtClean="0"/>
              <a:t>50th anniversary of SibNIGMI</a:t>
            </a:r>
            <a:endParaRPr lang="ru-RU"/>
          </a:p>
        </p:txBody>
      </p:sp>
      <p:sp>
        <p:nvSpPr>
          <p:cNvPr id="7" name="Номер слайда 6"/>
          <p:cNvSpPr>
            <a:spLocks noGrp="1"/>
          </p:cNvSpPr>
          <p:nvPr>
            <p:ph type="sldNum" sz="quarter" idx="12"/>
          </p:nvPr>
        </p:nvSpPr>
        <p:spPr/>
        <p:txBody>
          <a:bodyPr/>
          <a:lstStyle/>
          <a:p>
            <a:fld id="{C6BA4881-9716-474F-AEFA-1009D6FB39C0}" type="slidenum">
              <a:rPr lang="ru-RU" smtClean="0"/>
              <a:t>‹#›</a:t>
            </a:fld>
            <a:endParaRPr lang="ru-RU"/>
          </a:p>
        </p:txBody>
      </p:sp>
    </p:spTree>
    <p:extLst>
      <p:ext uri="{BB962C8B-B14F-4D97-AF65-F5344CB8AC3E}">
        <p14:creationId xmlns:p14="http://schemas.microsoft.com/office/powerpoint/2010/main" val="256043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AEA3-DBD8-41E4-943F-DF5CF6729080}" type="datetime1">
              <a:rPr lang="ru-RU" smtClean="0"/>
              <a:t>23.10.2021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50th anniversary of SibNIGMI</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A4881-9716-474F-AEFA-1009D6FB39C0}" type="slidenum">
              <a:rPr lang="ru-RU" smtClean="0"/>
              <a:t>‹#›</a:t>
            </a:fld>
            <a:endParaRPr lang="ru-RU"/>
          </a:p>
        </p:txBody>
      </p:sp>
    </p:spTree>
    <p:extLst>
      <p:ext uri="{BB962C8B-B14F-4D97-AF65-F5344CB8AC3E}">
        <p14:creationId xmlns:p14="http://schemas.microsoft.com/office/powerpoint/2010/main" val="131697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krupchatniko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bin"/><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wmf"/><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manticscholar.org/author/V.-Dymnikov/4705031" TargetMode="External"/><Relationship Id="rId2" Type="http://schemas.openxmlformats.org/officeDocument/2006/relationships/hyperlink" Target="https://www.semanticscholar.org/paper/Instability-indices-for-quasi-stationary-regimes-Dymnikov/ddce730e913252c38e22f46ac2ac8fe5889dad1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manticscholar.org/author/N.-N.-Sokolikhina/103446169" TargetMode="External"/><Relationship Id="rId2" Type="http://schemas.openxmlformats.org/officeDocument/2006/relationships/hyperlink" Target="https://www.semanticscholar.org/author/E.-K.-Semenov/50287662" TargetMode="External"/><Relationship Id="rId1" Type="http://schemas.openxmlformats.org/officeDocument/2006/relationships/slideLayout" Target="../slideLayouts/slideLayout7.xml"/><Relationship Id="rId4" Type="http://schemas.openxmlformats.org/officeDocument/2006/relationships/hyperlink" Target="https://www.semanticscholar.org/author/K.-O.-Tudrii/10481303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2.png"/><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72988" y="386862"/>
            <a:ext cx="9233647" cy="1567444"/>
          </a:xfrm>
          <a:solidFill>
            <a:srgbClr val="FFFF00"/>
          </a:solidFill>
        </p:spPr>
        <p:txBody>
          <a:bodyPr>
            <a:normAutofit lnSpcReduction="10000"/>
          </a:bodyPr>
          <a:lstStyle/>
          <a:p>
            <a:r>
              <a:rPr lang="ru-RU" sz="2000" dirty="0" smtClean="0">
                <a:latin typeface="Times New Roman" panose="02020603050405020304" pitchFamily="18" charset="0"/>
                <a:cs typeface="Times New Roman" panose="02020603050405020304" pitchFamily="18" charset="0"/>
              </a:rPr>
              <a:t>Научно-практическая конференция </a:t>
            </a:r>
            <a:r>
              <a:rPr lang="ru-RU" sz="2000" dirty="0">
                <a:latin typeface="Times New Roman" panose="02020603050405020304" pitchFamily="18" charset="0"/>
                <a:cs typeface="Times New Roman" panose="02020603050405020304" pitchFamily="18" charset="0"/>
              </a:rPr>
              <a:t>по проблемам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Гидрометеорологических</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прогнозов</a:t>
            </a:r>
            <a:r>
              <a:rPr lang="ru-RU" sz="2000" dirty="0">
                <a:latin typeface="Times New Roman" panose="02020603050405020304" pitchFamily="18" charset="0"/>
                <a:cs typeface="Times New Roman" panose="02020603050405020304" pitchFamily="18" charset="0"/>
              </a:rPr>
              <a:t>, экологии, климата Сибири</a:t>
            </a:r>
          </a:p>
          <a:p>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к </a:t>
            </a:r>
            <a:r>
              <a:rPr lang="ru-RU" sz="2000" b="1" dirty="0">
                <a:latin typeface="Times New Roman" panose="02020603050405020304" pitchFamily="18" charset="0"/>
                <a:cs typeface="Times New Roman" panose="02020603050405020304" pitchFamily="18" charset="0"/>
              </a:rPr>
              <a:t>50-летию образования ФГБУ «СибНИГМИ</a:t>
            </a:r>
            <a:r>
              <a:rPr lang="ru-RU"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20-22 </a:t>
            </a:r>
            <a:r>
              <a:rPr lang="ru-RU" sz="2000" b="1" dirty="0" smtClean="0">
                <a:latin typeface="Times New Roman" panose="02020603050405020304" pitchFamily="18" charset="0"/>
                <a:cs typeface="Times New Roman" panose="02020603050405020304" pitchFamily="18" charset="0"/>
              </a:rPr>
              <a:t>октября 2021 г.</a:t>
            </a:r>
            <a:endParaRPr lang="en-US" sz="2000"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ctrTitle"/>
          </p:nvPr>
        </p:nvSpPr>
        <p:spPr>
          <a:xfrm>
            <a:off x="968188" y="2198127"/>
            <a:ext cx="9825317" cy="2911755"/>
          </a:xfrm>
        </p:spPr>
        <p:txBody>
          <a:bodyPr>
            <a:normAutofit/>
          </a:bodyPr>
          <a:lstStyle/>
          <a:p>
            <a:r>
              <a:rPr lang="en-US" sz="2400" b="1" dirty="0">
                <a:solidFill>
                  <a:prstClr val="black"/>
                </a:solidFill>
                <a:latin typeface="Times New Roman" panose="02020603050405020304" pitchFamily="18" charset="0"/>
                <a:cs typeface="Times New Roman" panose="02020603050405020304" pitchFamily="18" charset="0"/>
              </a:rPr>
              <a:t>Climate system modeling and some methods diagnostic of midlatitude extreme weather in Northern   Hemisphere</a:t>
            </a:r>
            <a:br>
              <a:rPr lang="en-US" sz="2400" b="1" dirty="0">
                <a:solidFill>
                  <a:prstClr val="black"/>
                </a:solidFill>
                <a:latin typeface="Times New Roman" panose="02020603050405020304" pitchFamily="18" charset="0"/>
                <a:cs typeface="Times New Roman" panose="02020603050405020304" pitchFamily="18" charset="0"/>
              </a:rPr>
            </a:br>
            <a:r>
              <a:rPr lang="ru-RU" sz="1600" dirty="0">
                <a:solidFill>
                  <a:prstClr val="black"/>
                </a:solidFill>
              </a:rPr>
              <a:t/>
            </a:r>
            <a:br>
              <a:rPr lang="ru-RU" sz="1600" dirty="0">
                <a:solidFill>
                  <a:prstClr val="black"/>
                </a:solidFill>
              </a:rPr>
            </a:br>
            <a:r>
              <a:rPr lang="en-US" sz="2000" b="1" i="1" dirty="0">
                <a:solidFill>
                  <a:prstClr val="black"/>
                </a:solidFill>
                <a:latin typeface="Times New Roman" panose="02020603050405020304" pitchFamily="18" charset="0"/>
                <a:cs typeface="Times New Roman" panose="02020603050405020304" pitchFamily="18" charset="0"/>
              </a:rPr>
              <a:t>G. Platov</a:t>
            </a:r>
            <a:r>
              <a:rPr lang="en-US" sz="2000" b="1" i="1" baseline="30000" dirty="0">
                <a:solidFill>
                  <a:prstClr val="black"/>
                </a:solidFill>
                <a:latin typeface="Times New Roman" panose="02020603050405020304" pitchFamily="18" charset="0"/>
                <a:cs typeface="Times New Roman" panose="02020603050405020304" pitchFamily="18" charset="0"/>
              </a:rPr>
              <a:t>1,2</a:t>
            </a:r>
            <a:r>
              <a:rPr lang="en-US" sz="2000" b="1" i="1" dirty="0">
                <a:solidFill>
                  <a:prstClr val="black"/>
                </a:solidFill>
                <a:latin typeface="Times New Roman" panose="02020603050405020304" pitchFamily="18" charset="0"/>
                <a:cs typeface="Times New Roman" panose="02020603050405020304" pitchFamily="18" charset="0"/>
              </a:rPr>
              <a:t> , , V. Gradov</a:t>
            </a:r>
            <a:r>
              <a:rPr lang="en-US" sz="2000" b="1" i="1" baseline="30000" dirty="0">
                <a:solidFill>
                  <a:prstClr val="black"/>
                </a:solidFill>
                <a:latin typeface="Times New Roman" panose="02020603050405020304" pitchFamily="18" charset="0"/>
                <a:cs typeface="Times New Roman" panose="02020603050405020304" pitchFamily="18" charset="0"/>
              </a:rPr>
              <a:t>2</a:t>
            </a:r>
            <a:r>
              <a:rPr lang="en-US" sz="2000" b="1" i="1" dirty="0">
                <a:solidFill>
                  <a:prstClr val="black"/>
                </a:solidFill>
                <a:latin typeface="Times New Roman" panose="02020603050405020304" pitchFamily="18" charset="0"/>
                <a:cs typeface="Times New Roman" panose="02020603050405020304" pitchFamily="18" charset="0"/>
              </a:rPr>
              <a:t>, I. Borovko</a:t>
            </a:r>
            <a:r>
              <a:rPr lang="en-US" sz="2000" b="1" i="1" baseline="30000" dirty="0">
                <a:solidFill>
                  <a:prstClr val="black"/>
                </a:solidFill>
                <a:latin typeface="Times New Roman" panose="02020603050405020304" pitchFamily="18" charset="0"/>
                <a:cs typeface="Times New Roman" panose="02020603050405020304" pitchFamily="18" charset="0"/>
              </a:rPr>
              <a:t>1</a:t>
            </a:r>
            <a:r>
              <a:rPr lang="en-US" sz="2000" b="1" i="1" dirty="0">
                <a:solidFill>
                  <a:prstClr val="black"/>
                </a:solidFill>
                <a:latin typeface="Times New Roman" panose="02020603050405020304" pitchFamily="18" charset="0"/>
                <a:cs typeface="Times New Roman" panose="02020603050405020304" pitchFamily="18" charset="0"/>
              </a:rPr>
              <a:t>, E. </a:t>
            </a:r>
            <a:r>
              <a:rPr lang="en-US" sz="2000" b="1" i="1" dirty="0" smtClean="0">
                <a:solidFill>
                  <a:prstClr val="black"/>
                </a:solidFill>
                <a:latin typeface="Times New Roman" panose="02020603050405020304" pitchFamily="18" charset="0"/>
                <a:cs typeface="Times New Roman" panose="02020603050405020304" pitchFamily="18" charset="0"/>
              </a:rPr>
              <a:t>Volodin</a:t>
            </a:r>
            <a:r>
              <a:rPr lang="en-US" sz="2000" b="1" i="1" baseline="30000" dirty="0" smtClean="0">
                <a:solidFill>
                  <a:prstClr val="black"/>
                </a:solidFill>
                <a:latin typeface="Times New Roman" panose="02020603050405020304" pitchFamily="18" charset="0"/>
                <a:cs typeface="Times New Roman" panose="02020603050405020304" pitchFamily="18" charset="0"/>
              </a:rPr>
              <a:t>4</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u="sng" dirty="0">
                <a:solidFill>
                  <a:prstClr val="black"/>
                </a:solidFill>
                <a:latin typeface="Times New Roman" panose="02020603050405020304" pitchFamily="18" charset="0"/>
                <a:cs typeface="Times New Roman" panose="02020603050405020304" pitchFamily="18" charset="0"/>
              </a:rPr>
              <a:t>V. </a:t>
            </a:r>
            <a:r>
              <a:rPr lang="en-US" sz="2000" b="1" i="1" u="sng" dirty="0" smtClean="0">
                <a:solidFill>
                  <a:prstClr val="black"/>
                </a:solidFill>
                <a:latin typeface="Times New Roman" panose="02020603050405020304" pitchFamily="18" charset="0"/>
                <a:cs typeface="Times New Roman" panose="02020603050405020304" pitchFamily="18" charset="0"/>
              </a:rPr>
              <a:t>Krupchatnikov</a:t>
            </a:r>
            <a:r>
              <a:rPr lang="en-US" sz="2000" b="1" i="1" u="sng" baseline="30000" dirty="0" smtClean="0">
                <a:solidFill>
                  <a:prstClr val="black"/>
                </a:solidFill>
                <a:latin typeface="Times New Roman" panose="02020603050405020304" pitchFamily="18" charset="0"/>
                <a:cs typeface="Times New Roman" panose="02020603050405020304" pitchFamily="18" charset="0"/>
              </a:rPr>
              <a:t>1</a:t>
            </a:r>
            <a:r>
              <a:rPr lang="en-US" sz="2000" b="1" i="1" baseline="30000" dirty="0" smtClean="0">
                <a:solidFill>
                  <a:prstClr val="black"/>
                </a:solidFill>
                <a:latin typeface="Times New Roman" panose="02020603050405020304" pitchFamily="18" charset="0"/>
                <a:cs typeface="Times New Roman" panose="02020603050405020304" pitchFamily="18" charset="0"/>
              </a:rPr>
              <a:t>,2,3  </a:t>
            </a:r>
            <a:r>
              <a:rPr lang="ru-RU" sz="1600" dirty="0">
                <a:solidFill>
                  <a:prstClr val="black"/>
                </a:solidFill>
              </a:rPr>
              <a:t/>
            </a:r>
            <a:br>
              <a:rPr lang="ru-RU" sz="1600" dirty="0">
                <a:solidFill>
                  <a:prstClr val="black"/>
                </a:solidFill>
              </a:rPr>
            </a:br>
            <a:r>
              <a:rPr lang="en-US" sz="1600" i="1" baseline="30000" dirty="0">
                <a:solidFill>
                  <a:prstClr val="black"/>
                </a:solidFill>
              </a:rPr>
              <a:t>1</a:t>
            </a:r>
            <a:r>
              <a:rPr lang="en-US" sz="1600" i="1" dirty="0">
                <a:solidFill>
                  <a:prstClr val="black"/>
                </a:solidFill>
              </a:rPr>
              <a:t> Institute computational mathematics and mathematical geophysics SB RAS </a:t>
            </a:r>
            <a:r>
              <a:rPr lang="ru-RU" sz="1600" dirty="0">
                <a:solidFill>
                  <a:prstClr val="black"/>
                </a:solidFill>
              </a:rPr>
              <a:t/>
            </a:r>
            <a:br>
              <a:rPr lang="ru-RU" sz="1600" dirty="0">
                <a:solidFill>
                  <a:prstClr val="black"/>
                </a:solidFill>
              </a:rPr>
            </a:br>
            <a:r>
              <a:rPr lang="en-US" sz="1600" i="1" baseline="30000" dirty="0">
                <a:solidFill>
                  <a:prstClr val="black"/>
                </a:solidFill>
              </a:rPr>
              <a:t>2</a:t>
            </a:r>
            <a:r>
              <a:rPr lang="en-US" sz="1600" i="1" dirty="0">
                <a:solidFill>
                  <a:prstClr val="black"/>
                </a:solidFill>
              </a:rPr>
              <a:t> Novosibirsk State </a:t>
            </a:r>
            <a:r>
              <a:rPr lang="en-US" sz="1600" i="1" dirty="0" smtClean="0">
                <a:solidFill>
                  <a:prstClr val="black"/>
                </a:solidFill>
              </a:rPr>
              <a:t>University</a:t>
            </a:r>
            <a:r>
              <a:rPr lang="ru-RU" sz="1600" i="1" dirty="0" smtClean="0">
                <a:solidFill>
                  <a:prstClr val="black"/>
                </a:solidFill>
              </a:rPr>
              <a:t/>
            </a:r>
            <a:br>
              <a:rPr lang="ru-RU" sz="1600" i="1" dirty="0" smtClean="0">
                <a:solidFill>
                  <a:prstClr val="black"/>
                </a:solidFill>
              </a:rPr>
            </a:br>
            <a:r>
              <a:rPr lang="ru-RU" sz="1600" i="1" baseline="30000" dirty="0"/>
              <a:t>3</a:t>
            </a:r>
            <a:r>
              <a:rPr lang="ru-RU" sz="1600" i="1" dirty="0"/>
              <a:t> </a:t>
            </a:r>
            <a:r>
              <a:rPr lang="en-US" sz="1600" i="1" dirty="0" err="1"/>
              <a:t>SibNIGMI</a:t>
            </a:r>
            <a:r>
              <a:rPr lang="en-US" sz="1600" i="1" dirty="0"/>
              <a:t> </a:t>
            </a:r>
            <a:r>
              <a:rPr lang="en-US" sz="1600" i="1" dirty="0" err="1"/>
              <a:t>RosHydroMet</a:t>
            </a:r>
            <a:r>
              <a:rPr lang="ru-RU" sz="1600" dirty="0"/>
              <a:t/>
            </a:r>
            <a:br>
              <a:rPr lang="ru-RU" sz="1600" dirty="0"/>
            </a:br>
            <a:r>
              <a:rPr lang="en-US" sz="1600" i="1" baseline="30000" dirty="0" smtClean="0">
                <a:solidFill>
                  <a:prstClr val="black"/>
                </a:solidFill>
              </a:rPr>
              <a:t>4</a:t>
            </a:r>
            <a:r>
              <a:rPr lang="en-US" sz="1600" i="1" dirty="0" smtClean="0">
                <a:solidFill>
                  <a:prstClr val="black"/>
                </a:solidFill>
              </a:rPr>
              <a:t> </a:t>
            </a:r>
            <a:r>
              <a:rPr lang="en-US" sz="1600" i="1" dirty="0">
                <a:solidFill>
                  <a:prstClr val="black"/>
                </a:solidFill>
              </a:rPr>
              <a:t>Marchuk Institute of numerical mathematics RAS</a:t>
            </a:r>
            <a:r>
              <a:rPr lang="ru-RU" sz="1600" dirty="0">
                <a:solidFill>
                  <a:prstClr val="black"/>
                </a:solidFill>
              </a:rPr>
              <a:t/>
            </a:r>
            <a:br>
              <a:rPr lang="ru-RU" sz="1600" dirty="0">
                <a:solidFill>
                  <a:prstClr val="black"/>
                </a:solidFill>
              </a:rPr>
            </a:br>
            <a:r>
              <a:rPr lang="en-US" sz="1600" i="1" dirty="0">
                <a:solidFill>
                  <a:prstClr val="black"/>
                </a:solidFill>
              </a:rPr>
              <a:t>Email: </a:t>
            </a:r>
            <a:r>
              <a:rPr lang="en-US" sz="1600" i="1" u="sng" dirty="0">
                <a:solidFill>
                  <a:prstClr val="black"/>
                </a:solidFill>
                <a:hlinkClick r:id="rId2"/>
              </a:rPr>
              <a:t>vkrupchatnikov@yandex.ru</a:t>
            </a:r>
            <a:r>
              <a:rPr lang="ru-RU" sz="1600" dirty="0">
                <a:solidFill>
                  <a:prstClr val="black"/>
                </a:solidFill>
              </a:rPr>
              <a:t/>
            </a:r>
            <a:br>
              <a:rPr lang="ru-RU" sz="1600" dirty="0">
                <a:solidFill>
                  <a:prstClr val="black"/>
                </a:solidFill>
              </a:rPr>
            </a:br>
            <a:endParaRPr lang="ru-RU" sz="2000" dirty="0">
              <a:latin typeface="Times New Roman" panose="02020603050405020304" pitchFamily="18" charset="0"/>
              <a:cs typeface="Times New Roman" panose="02020603050405020304" pitchFamily="18" charset="0"/>
            </a:endParaRPr>
          </a:p>
        </p:txBody>
      </p:sp>
      <p:sp>
        <p:nvSpPr>
          <p:cNvPr id="5" name="Дата 4"/>
          <p:cNvSpPr>
            <a:spLocks noGrp="1"/>
          </p:cNvSpPr>
          <p:nvPr>
            <p:ph type="dt" sz="half" idx="10"/>
          </p:nvPr>
        </p:nvSpPr>
        <p:spPr/>
        <p:txBody>
          <a:bodyPr/>
          <a:lstStyle/>
          <a:p>
            <a:fld id="{C1E732FF-2793-4FFF-9B01-DC01CB41391E}" type="datetime1">
              <a:rPr lang="ru-RU" smtClean="0"/>
              <a:t>23.10.2021</a:t>
            </a:fld>
            <a:endParaRPr lang="ru-RU"/>
          </a:p>
        </p:txBody>
      </p:sp>
      <p:sp>
        <p:nvSpPr>
          <p:cNvPr id="6" name="Нижний колонтитул 5"/>
          <p:cNvSpPr>
            <a:spLocks noGrp="1"/>
          </p:cNvSpPr>
          <p:nvPr>
            <p:ph type="ftr" sz="quarter" idx="11"/>
          </p:nvPr>
        </p:nvSpPr>
        <p:spPr/>
        <p:txBody>
          <a:bodyPr/>
          <a:lstStyle/>
          <a:p>
            <a:r>
              <a:rPr lang="en-US" smtClean="0"/>
              <a:t>50th anniversary of SibNIGMI</a:t>
            </a:r>
            <a:endParaRPr lang="ru-RU"/>
          </a:p>
        </p:txBody>
      </p:sp>
      <p:sp>
        <p:nvSpPr>
          <p:cNvPr id="7" name="Номер слайда 6"/>
          <p:cNvSpPr>
            <a:spLocks noGrp="1"/>
          </p:cNvSpPr>
          <p:nvPr>
            <p:ph type="sldNum" sz="quarter" idx="12"/>
          </p:nvPr>
        </p:nvSpPr>
        <p:spPr/>
        <p:txBody>
          <a:bodyPr/>
          <a:lstStyle/>
          <a:p>
            <a:fld id="{C6BA4881-9716-474F-AEFA-1009D6FB39C0}" type="slidenum">
              <a:rPr lang="ru-RU" smtClean="0"/>
              <a:t>1</a:t>
            </a:fld>
            <a:endParaRPr lang="ru-RU"/>
          </a:p>
        </p:txBody>
      </p:sp>
    </p:spTree>
    <p:extLst>
      <p:ext uri="{BB962C8B-B14F-4D97-AF65-F5344CB8AC3E}">
        <p14:creationId xmlns:p14="http://schemas.microsoft.com/office/powerpoint/2010/main" val="77870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A88185-9ECC-406D-9686-7FBC702F712C}"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10</a:t>
            </a:fld>
            <a:endParaRPr lang="ru-RU" dirty="0"/>
          </a:p>
        </p:txBody>
      </p:sp>
      <p:pic>
        <p:nvPicPr>
          <p:cNvPr id="6" name="Рисунок 5"/>
          <p:cNvPicPr>
            <a:picLocks noChangeAspect="1"/>
          </p:cNvPicPr>
          <p:nvPr/>
        </p:nvPicPr>
        <p:blipFill>
          <a:blip r:embed="rId2"/>
          <a:stretch>
            <a:fillRect/>
          </a:stretch>
        </p:blipFill>
        <p:spPr>
          <a:xfrm>
            <a:off x="3783105" y="1797632"/>
            <a:ext cx="4124209" cy="942170"/>
          </a:xfrm>
          <a:prstGeom prst="rect">
            <a:avLst/>
          </a:prstGeom>
        </p:spPr>
      </p:pic>
      <p:sp>
        <p:nvSpPr>
          <p:cNvPr id="7" name="Прямоугольник 6"/>
          <p:cNvSpPr/>
          <p:nvPr/>
        </p:nvSpPr>
        <p:spPr>
          <a:xfrm>
            <a:off x="860612" y="721223"/>
            <a:ext cx="9735670"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tendency of A* satisfies an </a:t>
            </a:r>
            <a:r>
              <a:rPr lang="en-US" sz="2400" dirty="0" smtClean="0">
                <a:latin typeface="Times New Roman" panose="02020603050405020304" pitchFamily="18" charset="0"/>
                <a:cs typeface="Times New Roman" panose="02020603050405020304" pitchFamily="18" charset="0"/>
              </a:rPr>
              <a:t> Eliassen–Palm (</a:t>
            </a:r>
            <a:r>
              <a:rPr lang="en-US" sz="2400" dirty="0">
                <a:latin typeface="Times New Roman" panose="02020603050405020304" pitchFamily="18" charset="0"/>
                <a:cs typeface="Times New Roman" panose="02020603050405020304" pitchFamily="18" charset="0"/>
              </a:rPr>
              <a:t>EP) relation</a:t>
            </a:r>
            <a:endParaRPr lang="ru-RU"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06823" y="3145322"/>
            <a:ext cx="10381130" cy="2862322"/>
          </a:xfrm>
          <a:prstGeom prst="rect">
            <a:avLst/>
          </a:prstGeom>
        </p:spPr>
        <p:txBody>
          <a:bodyPr wrap="square">
            <a:spAutoFit/>
          </a:bodyPr>
          <a:lstStyle/>
          <a:p>
            <a:pPr algn="just">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The changes </a:t>
            </a:r>
            <a:r>
              <a:rPr lang="en-US" sz="2400" dirty="0">
                <a:solidFill>
                  <a:srgbClr val="000000"/>
                </a:solidFill>
                <a:latin typeface="Times New Roman" panose="02020603050405020304" pitchFamily="18" charset="0"/>
                <a:cs typeface="Times New Roman" panose="02020603050405020304" pitchFamily="18" charset="0"/>
              </a:rPr>
              <a:t>in S can be accounted for by the changes in </a:t>
            </a:r>
            <a:r>
              <a:rPr lang="en-US" sz="2400" dirty="0" smtClean="0">
                <a:solidFill>
                  <a:srgbClr val="000000"/>
                </a:solidFill>
                <a:latin typeface="Times New Roman" panose="02020603050405020304" pitchFamily="18" charset="0"/>
                <a:cs typeface="Times New Roman" panose="02020603050405020304" pitchFamily="18" charset="0"/>
              </a:rPr>
              <a:t>effective diffusivity </a:t>
            </a:r>
            <a:r>
              <a:rPr lang="en-US" sz="2400" dirty="0">
                <a:solidFill>
                  <a:srgbClr val="000000"/>
                </a:solidFill>
                <a:latin typeface="Times New Roman" panose="02020603050405020304" pitchFamily="18" charset="0"/>
                <a:cs typeface="Times New Roman" panose="02020603050405020304" pitchFamily="18" charset="0"/>
              </a:rPr>
              <a:t>of the </a:t>
            </a:r>
            <a:r>
              <a:rPr lang="en-US" sz="2400" dirty="0" smtClean="0">
                <a:solidFill>
                  <a:srgbClr val="000000"/>
                </a:solidFill>
                <a:latin typeface="Times New Roman" panose="02020603050405020304" pitchFamily="18" charset="0"/>
                <a:cs typeface="Times New Roman" panose="02020603050405020304" pitchFamily="18" charset="0"/>
              </a:rPr>
              <a:t>irreversible mixing </a:t>
            </a:r>
            <a:r>
              <a:rPr lang="en-US" sz="2400" dirty="0">
                <a:solidFill>
                  <a:srgbClr val="000000"/>
                </a:solidFill>
                <a:latin typeface="Times New Roman" panose="02020603050405020304" pitchFamily="18" charset="0"/>
                <a:cs typeface="Times New Roman" panose="02020603050405020304" pitchFamily="18" charset="0"/>
              </a:rPr>
              <a:t>of </a:t>
            </a:r>
            <a:r>
              <a:rPr lang="en-US" sz="2400" dirty="0" smtClean="0">
                <a:solidFill>
                  <a:srgbClr val="000000"/>
                </a:solidFill>
                <a:latin typeface="Times New Roman" panose="02020603050405020304" pitchFamily="18" charset="0"/>
                <a:cs typeface="Times New Roman" panose="02020603050405020304" pitchFamily="18" charset="0"/>
              </a:rPr>
              <a:t>PV across its contour </a:t>
            </a:r>
            <a:r>
              <a:rPr lang="en-US" sz="2400" i="1" dirty="0" err="1" smtClean="0">
                <a:solidFill>
                  <a:srgbClr val="000000"/>
                </a:solidFill>
                <a:latin typeface="Times New Roman" panose="02020603050405020304" pitchFamily="18" charset="0"/>
                <a:cs typeface="Times New Roman" panose="02020603050405020304" pitchFamily="18" charset="0"/>
              </a:rPr>
              <a:t>Diff</a:t>
            </a:r>
            <a:r>
              <a:rPr lang="en-US" sz="1600" i="1" dirty="0" err="1" smtClean="0">
                <a:solidFill>
                  <a:srgbClr val="000000"/>
                </a:solidFill>
                <a:latin typeface="Times New Roman" panose="02020603050405020304" pitchFamily="18" charset="0"/>
                <a:cs typeface="Times New Roman" panose="02020603050405020304" pitchFamily="18" charset="0"/>
              </a:rPr>
              <a:t>eff</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and changes in </a:t>
            </a:r>
            <a:r>
              <a:rPr lang="en-US" sz="2400" dirty="0" smtClean="0">
                <a:solidFill>
                  <a:srgbClr val="000000"/>
                </a:solidFill>
                <a:latin typeface="Times New Roman" panose="02020603050405020304" pitchFamily="18" charset="0"/>
                <a:cs typeface="Times New Roman" panose="02020603050405020304" pitchFamily="18" charset="0"/>
              </a:rPr>
              <a:t>the sources </a:t>
            </a:r>
            <a:r>
              <a:rPr lang="en-US" sz="2400" dirty="0">
                <a:solidFill>
                  <a:srgbClr val="000000"/>
                </a:solidFill>
                <a:latin typeface="Times New Roman" panose="02020603050405020304" pitchFamily="18" charset="0"/>
                <a:cs typeface="Times New Roman" panose="02020603050405020304" pitchFamily="18" charset="0"/>
              </a:rPr>
              <a:t>and sinks of wave activity as a </a:t>
            </a:r>
            <a:r>
              <a:rPr lang="en-US" sz="2400" dirty="0" smtClean="0">
                <a:solidFill>
                  <a:srgbClr val="000000"/>
                </a:solidFill>
                <a:latin typeface="Times New Roman" panose="02020603050405020304" pitchFamily="18" charset="0"/>
                <a:cs typeface="Times New Roman" panose="02020603050405020304" pitchFamily="18" charset="0"/>
              </a:rPr>
              <a:t>result </a:t>
            </a:r>
            <a:r>
              <a:rPr lang="en-US" sz="2400" dirty="0">
                <a:solidFill>
                  <a:srgbClr val="000000"/>
                </a:solidFill>
                <a:latin typeface="Times New Roman" panose="02020603050405020304" pitchFamily="18" charset="0"/>
                <a:cs typeface="Times New Roman" panose="02020603050405020304" pitchFamily="18" charset="0"/>
              </a:rPr>
              <a:t>of </a:t>
            </a:r>
            <a:r>
              <a:rPr lang="en-US" sz="2400" dirty="0" smtClean="0">
                <a:solidFill>
                  <a:srgbClr val="000000"/>
                </a:solidFill>
                <a:latin typeface="Times New Roman" panose="02020603050405020304" pitchFamily="18" charset="0"/>
                <a:cs typeface="Times New Roman" panose="02020603050405020304" pitchFamily="18" charset="0"/>
              </a:rPr>
              <a:t>diabatic heating </a:t>
            </a:r>
            <a:r>
              <a:rPr lang="en-US" sz="2400" dirty="0">
                <a:solidFill>
                  <a:srgbClr val="000000"/>
                </a:solidFill>
                <a:latin typeface="Times New Roman" panose="02020603050405020304" pitchFamily="18" charset="0"/>
                <a:cs typeface="Times New Roman" panose="02020603050405020304" pitchFamily="18" charset="0"/>
              </a:rPr>
              <a:t>and cooling averaged over the </a:t>
            </a:r>
            <a:r>
              <a:rPr lang="en-US" sz="2400" dirty="0" smtClean="0">
                <a:solidFill>
                  <a:srgbClr val="000000"/>
                </a:solidFill>
                <a:latin typeface="Times New Roman" panose="02020603050405020304" pitchFamily="18" charset="0"/>
                <a:cs typeface="Times New Roman" panose="02020603050405020304" pitchFamily="18" charset="0"/>
              </a:rPr>
              <a:t>displaced area </a:t>
            </a:r>
            <a:r>
              <a:rPr lang="en-US" sz="2400" dirty="0">
                <a:solidFill>
                  <a:srgbClr val="000000"/>
                </a:solidFill>
                <a:latin typeface="Times New Roman" panose="02020603050405020304" pitchFamily="18" charset="0"/>
                <a:cs typeface="Times New Roman" panose="02020603050405020304" pitchFamily="18" charset="0"/>
              </a:rPr>
              <a:t>of PV </a:t>
            </a:r>
            <a:r>
              <a:rPr lang="en-US" sz="2400" dirty="0" smtClean="0">
                <a:solidFill>
                  <a:srgbClr val="000000"/>
                </a:solidFill>
                <a:latin typeface="Times New Roman" panose="02020603050405020304" pitchFamily="18" charset="0"/>
                <a:cs typeface="Times New Roman" panose="02020603050405020304" pitchFamily="18" charset="0"/>
              </a:rPr>
              <a:t>(        ). When </a:t>
            </a:r>
            <a:r>
              <a:rPr lang="en-US" sz="2400" dirty="0">
                <a:solidFill>
                  <a:srgbClr val="000000"/>
                </a:solidFill>
                <a:latin typeface="Times New Roman" panose="02020603050405020304" pitchFamily="18" charset="0"/>
                <a:cs typeface="Times New Roman" panose="02020603050405020304" pitchFamily="18" charset="0"/>
              </a:rPr>
              <a:t>the terms on </a:t>
            </a:r>
            <a:r>
              <a:rPr lang="en-US" sz="2400" dirty="0" smtClean="0">
                <a:solidFill>
                  <a:srgbClr val="000000"/>
                </a:solidFill>
                <a:latin typeface="Times New Roman" panose="02020603050405020304" pitchFamily="18" charset="0"/>
                <a:cs typeface="Times New Roman" panose="02020603050405020304" pitchFamily="18" charset="0"/>
              </a:rPr>
              <a:t>the right-hand </a:t>
            </a:r>
            <a:r>
              <a:rPr lang="en-US" sz="2400" dirty="0">
                <a:solidFill>
                  <a:srgbClr val="000000"/>
                </a:solidFill>
                <a:latin typeface="Times New Roman" panose="02020603050405020304" pitchFamily="18" charset="0"/>
                <a:cs typeface="Times New Roman" panose="02020603050405020304" pitchFamily="18" charset="0"/>
              </a:rPr>
              <a:t>side </a:t>
            </a:r>
            <a:r>
              <a:rPr lang="en-US" sz="2400" dirty="0" smtClean="0">
                <a:solidFill>
                  <a:srgbClr val="000000"/>
                </a:solidFill>
                <a:latin typeface="Times New Roman" panose="02020603050405020304" pitchFamily="18" charset="0"/>
                <a:cs typeface="Times New Roman" panose="02020603050405020304" pitchFamily="18" charset="0"/>
              </a:rPr>
              <a:t>of  Eq.</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are zero, it takes the form of </a:t>
            </a:r>
            <a:r>
              <a:rPr lang="en-US" sz="2400" dirty="0" smtClean="0">
                <a:solidFill>
                  <a:srgbClr val="000000"/>
                </a:solidFill>
                <a:latin typeface="Times New Roman" panose="02020603050405020304" pitchFamily="18" charset="0"/>
                <a:cs typeface="Times New Roman" panose="02020603050405020304" pitchFamily="18" charset="0"/>
              </a:rPr>
              <a:t>a conservation </a:t>
            </a:r>
            <a:r>
              <a:rPr lang="en-US" sz="2400" dirty="0">
                <a:solidFill>
                  <a:srgbClr val="000000"/>
                </a:solidFill>
                <a:latin typeface="Times New Roman" panose="02020603050405020304" pitchFamily="18" charset="0"/>
                <a:cs typeface="Times New Roman" panose="02020603050405020304" pitchFamily="18" charset="0"/>
              </a:rPr>
              <a:t>law for wave activity.</a:t>
            </a:r>
            <a:endParaRPr lang="ru-RU" sz="24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3806721" y="4862048"/>
            <a:ext cx="657702" cy="534706"/>
          </a:xfrm>
          <a:prstGeom prst="rect">
            <a:avLst/>
          </a:prstGeom>
        </p:spPr>
      </p:pic>
    </p:spTree>
    <p:extLst>
      <p:ext uri="{BB962C8B-B14F-4D97-AF65-F5344CB8AC3E}">
        <p14:creationId xmlns:p14="http://schemas.microsoft.com/office/powerpoint/2010/main" val="322088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A7DD81-C024-4062-95EB-ACD8D1920EC2}"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11</a:t>
            </a:fld>
            <a:endParaRPr lang="ru-RU"/>
          </a:p>
        </p:txBody>
      </p:sp>
      <p:sp>
        <p:nvSpPr>
          <p:cNvPr id="6" name="Прямоугольник 5"/>
          <p:cNvSpPr/>
          <p:nvPr/>
        </p:nvSpPr>
        <p:spPr>
          <a:xfrm>
            <a:off x="3929036" y="967298"/>
            <a:ext cx="2835135" cy="400110"/>
          </a:xfrm>
          <a:prstGeom prst="rect">
            <a:avLst/>
          </a:prstGeom>
          <a:solidFill>
            <a:srgbClr val="FFFF00"/>
          </a:solidFill>
        </p:spPr>
        <p:txBody>
          <a:bodyPr wrap="none">
            <a:spAutoFit/>
          </a:bodyPr>
          <a:lstStyle/>
          <a:p>
            <a:r>
              <a:rPr lang="en-US" sz="2000" b="1" dirty="0" smtClean="0">
                <a:latin typeface="Times New Roman" panose="02020603050405020304" pitchFamily="18" charset="0"/>
                <a:cs typeface="Times New Roman" panose="02020603050405020304" pitchFamily="18" charset="0"/>
              </a:rPr>
              <a:t>2.2. </a:t>
            </a:r>
            <a:r>
              <a:rPr lang="en-US" sz="2000" b="1" dirty="0">
                <a:latin typeface="Times New Roman" panose="02020603050405020304" pitchFamily="18" charset="0"/>
                <a:cs typeface="Times New Roman" panose="02020603050405020304" pitchFamily="18" charset="0"/>
              </a:rPr>
              <a:t>Local Wave Activity</a:t>
            </a:r>
            <a:endParaRPr lang="ru-RU" sz="20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06823" y="1604698"/>
            <a:ext cx="10632141" cy="2400657"/>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FAWA</a:t>
            </a:r>
            <a:r>
              <a:rPr lang="en-US" sz="2000" dirty="0">
                <a:latin typeface="Times New Roman" panose="02020603050405020304" pitchFamily="18" charset="0"/>
                <a:cs typeface="Times New Roman" panose="02020603050405020304" pitchFamily="18" charset="0"/>
              </a:rPr>
              <a:t> is a zonally averaged quantity and is incapable of distinguishing longitudinally isolated events, such as </a:t>
            </a:r>
            <a:r>
              <a:rPr lang="en-US" sz="2000" b="1" dirty="0">
                <a:latin typeface="Times New Roman" panose="02020603050405020304" pitchFamily="18" charset="0"/>
                <a:cs typeface="Times New Roman" panose="02020603050405020304" pitchFamily="18" charset="0"/>
              </a:rPr>
              <a:t>atmospheric blocking</a:t>
            </a:r>
            <a:r>
              <a:rPr lang="en-US" sz="2000" dirty="0">
                <a:latin typeface="Times New Roman" panose="02020603050405020304" pitchFamily="18" charset="0"/>
                <a:cs typeface="Times New Roman" panose="02020603050405020304" pitchFamily="18" charset="0"/>
              </a:rPr>
              <a:t>. To eliminate this disadvantage, a local wave activity </a:t>
            </a:r>
            <a:r>
              <a:rPr lang="ru-RU" sz="2000"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LWA</a:t>
            </a:r>
            <a:r>
              <a:rPr lang="en-US" sz="2000" dirty="0" smtClean="0">
                <a:latin typeface="Times New Roman" panose="02020603050405020304" pitchFamily="18" charset="0"/>
                <a:cs typeface="Times New Roman" panose="02020603050405020304" pitchFamily="18" charset="0"/>
              </a:rPr>
              <a:t>) of </a:t>
            </a:r>
            <a:r>
              <a:rPr lang="en-US" sz="2000" dirty="0">
                <a:latin typeface="Times New Roman" panose="02020603050405020304" pitchFamily="18" charset="0"/>
                <a:cs typeface="Times New Roman" panose="02020603050405020304" pitchFamily="18" charset="0"/>
              </a:rPr>
              <a:t>a finite amplitude is introduced </a:t>
            </a:r>
            <a:r>
              <a:rPr lang="en-US" sz="2000" dirty="0" smtClean="0">
                <a:latin typeface="Times New Roman" panose="02020603050405020304" pitchFamily="18" charset="0"/>
                <a:cs typeface="Times New Roman" panose="02020603050405020304" pitchFamily="18" charset="0"/>
              </a:rPr>
              <a:t>(</a:t>
            </a:r>
            <a:r>
              <a:rPr lang="en-US" sz="2000" b="1" i="1" dirty="0" smtClean="0">
                <a:latin typeface="Times New Roman" panose="02020603050405020304" pitchFamily="18" charset="0"/>
                <a:cs typeface="Times New Roman" panose="02020603050405020304" pitchFamily="18" charset="0"/>
              </a:rPr>
              <a:t>Huang and Nakamura, </a:t>
            </a:r>
            <a:r>
              <a:rPr lang="en-US" sz="2000" b="1" i="1" dirty="0">
                <a:latin typeface="Times New Roman" panose="02020603050405020304" pitchFamily="18" charset="0"/>
                <a:cs typeface="Times New Roman" panose="02020603050405020304" pitchFamily="18" charset="0"/>
              </a:rPr>
              <a:t>2016</a:t>
            </a:r>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LWA</a:t>
            </a:r>
            <a:r>
              <a:rPr lang="en-US" sz="2000" dirty="0">
                <a:latin typeface="Times New Roman" panose="02020603050405020304" pitchFamily="18" charset="0"/>
                <a:cs typeface="Times New Roman" panose="02020603050405020304" pitchFamily="18" charset="0"/>
              </a:rPr>
              <a:t> is an extension of </a:t>
            </a:r>
            <a:r>
              <a:rPr lang="en-US" sz="2000" dirty="0" smtClean="0">
                <a:latin typeface="Times New Roman" panose="02020603050405020304" pitchFamily="18" charset="0"/>
                <a:cs typeface="Times New Roman" panose="02020603050405020304" pitchFamily="18" charset="0"/>
              </a:rPr>
              <a:t>finite amplitude wave </a:t>
            </a:r>
            <a:r>
              <a:rPr lang="en-US" sz="2000" dirty="0">
                <a:latin typeface="Times New Roman" panose="02020603050405020304" pitchFamily="18" charset="0"/>
                <a:cs typeface="Times New Roman" panose="02020603050405020304" pitchFamily="18" charset="0"/>
              </a:rPr>
              <a:t>activity as a function of longitude, </a:t>
            </a:r>
            <a:r>
              <a:rPr lang="en-US" sz="2000" dirty="0" smtClean="0">
                <a:latin typeface="Times New Roman" panose="02020603050405020304" pitchFamily="18" charset="0"/>
                <a:cs typeface="Times New Roman" panose="02020603050405020304" pitchFamily="18" charset="0"/>
              </a:rPr>
              <a:t>which measures </a:t>
            </a:r>
            <a:r>
              <a:rPr lang="en-US" sz="2000" dirty="0">
                <a:latin typeface="Times New Roman" panose="02020603050405020304" pitchFamily="18" charset="0"/>
                <a:cs typeface="Times New Roman" panose="02020603050405020304" pitchFamily="18" charset="0"/>
              </a:rPr>
              <a:t>the net ‘‘exchange’’ of </a:t>
            </a:r>
            <a:r>
              <a:rPr lang="en-US" sz="2000" b="1" dirty="0">
                <a:latin typeface="Times New Roman" panose="02020603050405020304" pitchFamily="18" charset="0"/>
                <a:cs typeface="Times New Roman" panose="02020603050405020304" pitchFamily="18" charset="0"/>
              </a:rPr>
              <a:t>PV</a:t>
            </a:r>
            <a:r>
              <a:rPr lang="en-US" sz="2000" dirty="0">
                <a:latin typeface="Times New Roman" panose="02020603050405020304" pitchFamily="18" charset="0"/>
                <a:cs typeface="Times New Roman" panose="02020603050405020304" pitchFamily="18" charset="0"/>
              </a:rPr>
              <a:t> substance </a:t>
            </a:r>
            <a:r>
              <a:rPr lang="en-US" sz="2000" dirty="0" smtClean="0">
                <a:latin typeface="Times New Roman" panose="02020603050405020304" pitchFamily="18" charset="0"/>
                <a:cs typeface="Times New Roman" panose="02020603050405020304" pitchFamily="18" charset="0"/>
              </a:rPr>
              <a:t>across latitude </a:t>
            </a:r>
            <a:r>
              <a:rPr lang="en-US" sz="2000" dirty="0">
                <a:latin typeface="Times New Roman" panose="02020603050405020304" pitchFamily="18" charset="0"/>
                <a:cs typeface="Times New Roman" panose="02020603050405020304" pitchFamily="18" charset="0"/>
              </a:rPr>
              <a:t>circles. In spherical coordinates, </a:t>
            </a:r>
            <a:r>
              <a:rPr lang="en-US" sz="2000" b="1" dirty="0">
                <a:latin typeface="Times New Roman" panose="02020603050405020304" pitchFamily="18" charset="0"/>
                <a:cs typeface="Times New Roman" panose="02020603050405020304" pitchFamily="18" charset="0"/>
              </a:rPr>
              <a:t>LWA</a:t>
            </a:r>
            <a:r>
              <a:rPr lang="en-US" sz="2000" dirty="0">
                <a:latin typeface="Times New Roman" panose="02020603050405020304" pitchFamily="18" charset="0"/>
                <a:cs typeface="Times New Roman" panose="02020603050405020304" pitchFamily="18" charset="0"/>
              </a:rPr>
              <a:t> is </a:t>
            </a:r>
            <a:r>
              <a:rPr lang="en-US" sz="2000" dirty="0" smtClean="0">
                <a:latin typeface="Times New Roman" panose="02020603050405020304" pitchFamily="18" charset="0"/>
                <a:cs typeface="Times New Roman" panose="02020603050405020304" pitchFamily="18" charset="0"/>
              </a:rPr>
              <a:t>defined as</a:t>
            </a:r>
            <a:endParaRPr lang="ru-RU" sz="2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2373662" y="4374776"/>
            <a:ext cx="7341663" cy="878541"/>
          </a:xfrm>
          <a:prstGeom prst="rect">
            <a:avLst/>
          </a:prstGeom>
        </p:spPr>
      </p:pic>
    </p:spTree>
    <p:extLst>
      <p:ext uri="{BB962C8B-B14F-4D97-AF65-F5344CB8AC3E}">
        <p14:creationId xmlns:p14="http://schemas.microsoft.com/office/powerpoint/2010/main" val="406349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12</a:t>
            </a:fld>
            <a:endParaRPr lang="ru-RU"/>
          </a:p>
        </p:txBody>
      </p:sp>
      <p:sp>
        <p:nvSpPr>
          <p:cNvPr id="5" name="Прямоугольник 4"/>
          <p:cNvSpPr/>
          <p:nvPr/>
        </p:nvSpPr>
        <p:spPr>
          <a:xfrm>
            <a:off x="4083737" y="997080"/>
            <a:ext cx="3509487"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Local nonacceleration relation</a:t>
            </a:r>
            <a:endParaRPr lang="ru-RU" sz="2000" b="1" i="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221957943"/>
              </p:ext>
            </p:extLst>
          </p:nvPr>
        </p:nvGraphicFramePr>
        <p:xfrm>
          <a:off x="5638800" y="3328988"/>
          <a:ext cx="914400" cy="198437"/>
        </p:xfrm>
        <a:graphic>
          <a:graphicData uri="http://schemas.openxmlformats.org/presentationml/2006/ole">
            <mc:AlternateContent xmlns:mc="http://schemas.openxmlformats.org/markup-compatibility/2006">
              <mc:Choice xmlns:v="urn:schemas-microsoft-com:vml" Requires="v">
                <p:oleObj spid="_x0000_s2060"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638800" y="3328988"/>
                        <a:ext cx="914400" cy="198437"/>
                      </a:xfrm>
                      <a:prstGeom prst="rect">
                        <a:avLst/>
                      </a:prstGeom>
                    </p:spPr>
                  </p:pic>
                </p:oleObj>
              </mc:Fallback>
            </mc:AlternateContent>
          </a:graphicData>
        </a:graphic>
      </p:graphicFrame>
      <p:pic>
        <p:nvPicPr>
          <p:cNvPr id="9" name="Рисунок 8"/>
          <p:cNvPicPr>
            <a:picLocks noChangeAspect="1"/>
          </p:cNvPicPr>
          <p:nvPr/>
        </p:nvPicPr>
        <p:blipFill>
          <a:blip r:embed="rId5"/>
          <a:stretch>
            <a:fillRect/>
          </a:stretch>
        </p:blipFill>
        <p:spPr>
          <a:xfrm>
            <a:off x="785023" y="4060556"/>
            <a:ext cx="3922662" cy="697423"/>
          </a:xfrm>
          <a:prstGeom prst="rect">
            <a:avLst/>
          </a:prstGeom>
        </p:spPr>
      </p:pic>
      <p:pic>
        <p:nvPicPr>
          <p:cNvPr id="10" name="Рисунок 9"/>
          <p:cNvPicPr>
            <a:picLocks noChangeAspect="1"/>
          </p:cNvPicPr>
          <p:nvPr/>
        </p:nvPicPr>
        <p:blipFill>
          <a:blip r:embed="rId6"/>
          <a:stretch>
            <a:fillRect/>
          </a:stretch>
        </p:blipFill>
        <p:spPr>
          <a:xfrm>
            <a:off x="511792" y="3042747"/>
            <a:ext cx="2972434" cy="537361"/>
          </a:xfrm>
          <a:prstGeom prst="rect">
            <a:avLst/>
          </a:prstGeom>
        </p:spPr>
      </p:pic>
      <p:pic>
        <p:nvPicPr>
          <p:cNvPr id="11" name="Рисунок 10"/>
          <p:cNvPicPr>
            <a:picLocks noChangeAspect="1"/>
          </p:cNvPicPr>
          <p:nvPr/>
        </p:nvPicPr>
        <p:blipFill>
          <a:blip r:embed="rId7"/>
          <a:stretch>
            <a:fillRect/>
          </a:stretch>
        </p:blipFill>
        <p:spPr>
          <a:xfrm>
            <a:off x="7659634" y="1709894"/>
            <a:ext cx="2622622" cy="723339"/>
          </a:xfrm>
          <a:prstGeom prst="rect">
            <a:avLst/>
          </a:prstGeom>
        </p:spPr>
      </p:pic>
      <p:pic>
        <p:nvPicPr>
          <p:cNvPr id="12" name="Рисунок 11"/>
          <p:cNvPicPr>
            <a:picLocks noChangeAspect="1"/>
          </p:cNvPicPr>
          <p:nvPr/>
        </p:nvPicPr>
        <p:blipFill>
          <a:blip r:embed="rId8"/>
          <a:stretch>
            <a:fillRect/>
          </a:stretch>
        </p:blipFill>
        <p:spPr>
          <a:xfrm>
            <a:off x="3771879" y="5052448"/>
            <a:ext cx="4973672" cy="619932"/>
          </a:xfrm>
          <a:prstGeom prst="rect">
            <a:avLst/>
          </a:prstGeom>
        </p:spPr>
      </p:pic>
      <p:pic>
        <p:nvPicPr>
          <p:cNvPr id="13" name="Рисунок 12"/>
          <p:cNvPicPr>
            <a:picLocks noChangeAspect="1"/>
          </p:cNvPicPr>
          <p:nvPr/>
        </p:nvPicPr>
        <p:blipFill>
          <a:blip r:embed="rId9"/>
          <a:stretch>
            <a:fillRect/>
          </a:stretch>
        </p:blipFill>
        <p:spPr>
          <a:xfrm>
            <a:off x="980467" y="1735811"/>
            <a:ext cx="3479610" cy="712922"/>
          </a:xfrm>
          <a:prstGeom prst="rect">
            <a:avLst/>
          </a:prstGeom>
        </p:spPr>
      </p:pic>
      <p:sp>
        <p:nvSpPr>
          <p:cNvPr id="15" name="Стрелка вправо 14"/>
          <p:cNvSpPr/>
          <p:nvPr/>
        </p:nvSpPr>
        <p:spPr>
          <a:xfrm>
            <a:off x="5858359" y="1937288"/>
            <a:ext cx="1363851" cy="418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3518115" y="2634712"/>
            <a:ext cx="464949" cy="1317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020477" y="5176432"/>
            <a:ext cx="174561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define </a:t>
            </a:r>
            <a:r>
              <a:rPr lang="en-US" dirty="0" smtClean="0">
                <a:latin typeface="Times New Roman" panose="02020603050405020304" pitchFamily="18" charset="0"/>
                <a:cs typeface="Times New Roman" panose="02020603050405020304" pitchFamily="18" charset="0"/>
              </a:rPr>
              <a:t>LWA as</a:t>
            </a:r>
            <a:endParaRPr lang="ru-RU"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760204" y="2754300"/>
            <a:ext cx="6096000" cy="1323439"/>
          </a:xfrm>
          <a:prstGeom prst="rect">
            <a:avLst/>
          </a:prstGeom>
        </p:spPr>
        <p:txBody>
          <a:bodyPr>
            <a:spAutoFit/>
          </a:bodyPr>
          <a:lstStyle/>
          <a:p>
            <a:pPr algn="just"/>
            <a:r>
              <a:rPr lang="en-US" sz="1600" dirty="0">
                <a:latin typeface="Times New Roman" panose="02020603050405020304" pitchFamily="18" charset="0"/>
                <a:cs typeface="Times New Roman" panose="02020603050405020304" pitchFamily="18" charset="0"/>
              </a:rPr>
              <a:t>If the atmospheric wave packets </a:t>
            </a:r>
            <a:r>
              <a:rPr lang="en-US" sz="1600" dirty="0" smtClean="0">
                <a:latin typeface="Times New Roman" panose="02020603050405020304" pitchFamily="18" charset="0"/>
                <a:cs typeface="Times New Roman" panose="02020603050405020304" pitchFamily="18" charset="0"/>
              </a:rPr>
              <a:t>such </a:t>
            </a:r>
            <a:r>
              <a:rPr lang="en-US" sz="1600" dirty="0">
                <a:latin typeface="Times New Roman" panose="02020603050405020304" pitchFamily="18" charset="0"/>
                <a:cs typeface="Times New Roman" panose="02020603050405020304" pitchFamily="18" charset="0"/>
              </a:rPr>
              <a:t>that the wavelength is much smaller </a:t>
            </a:r>
            <a:r>
              <a:rPr lang="en-US" sz="1600" dirty="0" smtClean="0">
                <a:latin typeface="Times New Roman" panose="02020603050405020304" pitchFamily="18" charset="0"/>
                <a:cs typeface="Times New Roman" panose="02020603050405020304" pitchFamily="18" charset="0"/>
              </a:rPr>
              <a:t>than the </a:t>
            </a:r>
            <a:r>
              <a:rPr lang="en-US" sz="1600" dirty="0">
                <a:latin typeface="Times New Roman" panose="02020603050405020304" pitchFamily="18" charset="0"/>
                <a:cs typeface="Times New Roman" panose="02020603050405020304" pitchFamily="18" charset="0"/>
              </a:rPr>
              <a:t>length scale of the packet, by choosing </a:t>
            </a:r>
            <a:r>
              <a:rPr lang="el-GR" sz="1600" b="1" dirty="0" smtClean="0">
                <a:latin typeface="Times New Roman" panose="02020603050405020304" pitchFamily="18" charset="0"/>
                <a:cs typeface="Times New Roman" panose="02020603050405020304" pitchFamily="18" charset="0"/>
              </a:rPr>
              <a:t>Δ</a:t>
            </a:r>
            <a:r>
              <a:rPr lang="en-US" sz="1600" b="1" dirty="0" smtClean="0">
                <a:latin typeface="Times New Roman" panose="02020603050405020304" pitchFamily="18" charset="0"/>
                <a:cs typeface="Times New Roman" panose="02020603050405020304" pitchFamily="18" charset="0"/>
              </a:rPr>
              <a:t>x</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 be </a:t>
            </a:r>
            <a:r>
              <a:rPr lang="en-US" sz="1600" dirty="0" smtClean="0">
                <a:latin typeface="Times New Roman" panose="02020603050405020304" pitchFamily="18" charset="0"/>
                <a:cs typeface="Times New Roman" panose="02020603050405020304" pitchFamily="18" charset="0"/>
              </a:rPr>
              <a:t>the wavelength</a:t>
            </a:r>
            <a:r>
              <a:rPr lang="en-US" sz="1600" dirty="0">
                <a:latin typeface="Times New Roman" panose="02020603050405020304" pitchFamily="18" charset="0"/>
                <a:cs typeface="Times New Roman" panose="02020603050405020304" pitchFamily="18" charset="0"/>
              </a:rPr>
              <a:t>, the right-hand side of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would be a </a:t>
            </a:r>
            <a:r>
              <a:rPr lang="en-US" sz="1600" dirty="0" smtClean="0">
                <a:latin typeface="Times New Roman" panose="02020603050405020304" pitchFamily="18" charset="0"/>
                <a:cs typeface="Times New Roman" panose="02020603050405020304" pitchFamily="18" charset="0"/>
              </a:rPr>
              <a:t>small residual </a:t>
            </a:r>
            <a:r>
              <a:rPr lang="en-US" sz="1600" dirty="0">
                <a:latin typeface="Times New Roman" panose="02020603050405020304" pitchFamily="18" charset="0"/>
                <a:cs typeface="Times New Roman" panose="02020603050405020304" pitchFamily="18" charset="0"/>
              </a:rPr>
              <a:t>because of the slow modulation of wave </a:t>
            </a:r>
            <a:r>
              <a:rPr lang="en-US" sz="1600" dirty="0" smtClean="0">
                <a:latin typeface="Times New Roman" panose="02020603050405020304" pitchFamily="18" charset="0"/>
                <a:cs typeface="Times New Roman" panose="02020603050405020304" pitchFamily="18" charset="0"/>
              </a:rPr>
              <a:t>properties in </a:t>
            </a:r>
            <a:r>
              <a:rPr lang="en-US" sz="1600" b="1" dirty="0">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Thus, on short time scales</a:t>
            </a:r>
            <a:endParaRPr lang="ru-RU" sz="16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4756905" y="4205228"/>
            <a:ext cx="787395" cy="369332"/>
          </a:xfrm>
          <a:prstGeom prst="rect">
            <a:avLst/>
          </a:prstGeom>
        </p:spPr>
        <p:txBody>
          <a:bodyPr wrap="none">
            <a:spAutoFit/>
          </a:bodyPr>
          <a:lstStyle/>
          <a:p>
            <a:r>
              <a:rPr lang="ru-RU" dirty="0"/>
              <a:t>(****)</a:t>
            </a:r>
          </a:p>
        </p:txBody>
      </p:sp>
      <p:pic>
        <p:nvPicPr>
          <p:cNvPr id="22" name="Рисунок 21"/>
          <p:cNvPicPr>
            <a:picLocks noChangeAspect="1"/>
          </p:cNvPicPr>
          <p:nvPr/>
        </p:nvPicPr>
        <p:blipFill>
          <a:blip r:embed="rId10"/>
          <a:stretch>
            <a:fillRect/>
          </a:stretch>
        </p:blipFill>
        <p:spPr>
          <a:xfrm>
            <a:off x="7790673" y="4122549"/>
            <a:ext cx="2450856" cy="650929"/>
          </a:xfrm>
          <a:prstGeom prst="rect">
            <a:avLst/>
          </a:prstGeom>
        </p:spPr>
      </p:pic>
      <p:sp>
        <p:nvSpPr>
          <p:cNvPr id="23" name="Стрелка вправо 22"/>
          <p:cNvSpPr/>
          <p:nvPr/>
        </p:nvSpPr>
        <p:spPr>
          <a:xfrm>
            <a:off x="5858360" y="4231037"/>
            <a:ext cx="1270861"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550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13</a:t>
            </a:fld>
            <a:endParaRPr lang="ru-RU"/>
          </a:p>
        </p:txBody>
      </p:sp>
      <p:sp>
        <p:nvSpPr>
          <p:cNvPr id="5" name="Прямоугольник 4"/>
          <p:cNvSpPr/>
          <p:nvPr/>
        </p:nvSpPr>
        <p:spPr>
          <a:xfrm>
            <a:off x="1100379" y="1469912"/>
            <a:ext cx="9593451" cy="4524315"/>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Blocking events are </a:t>
            </a:r>
            <a:r>
              <a:rPr lang="en-US" dirty="0" smtClean="0">
                <a:latin typeface="Times New Roman" panose="02020603050405020304" pitchFamily="18" charset="0"/>
                <a:cs typeface="Times New Roman" panose="02020603050405020304" pitchFamily="18" charset="0"/>
              </a:rPr>
              <a:t>generally associated </a:t>
            </a:r>
            <a:r>
              <a:rPr lang="en-US" dirty="0">
                <a:latin typeface="Times New Roman" panose="02020603050405020304" pitchFamily="18" charset="0"/>
                <a:cs typeface="Times New Roman" panose="02020603050405020304" pitchFamily="18" charset="0"/>
              </a:rPr>
              <a:t>with persistent high-pressure systems </a:t>
            </a:r>
            <a:r>
              <a:rPr lang="en-US" dirty="0" smtClean="0">
                <a:latin typeface="Times New Roman" panose="02020603050405020304" pitchFamily="18" charset="0"/>
                <a:cs typeface="Times New Roman" panose="02020603050405020304" pitchFamily="18" charset="0"/>
              </a:rPr>
              <a:t>that interrupt </a:t>
            </a:r>
            <a:r>
              <a:rPr lang="en-US" dirty="0">
                <a:latin typeface="Times New Roman" panose="02020603050405020304" pitchFamily="18" charset="0"/>
                <a:cs typeface="Times New Roman" panose="02020603050405020304" pitchFamily="18" charset="0"/>
              </a:rPr>
              <a:t>the prevailing westerly winds of middle and </a:t>
            </a:r>
            <a:r>
              <a:rPr lang="en-US" dirty="0" smtClean="0">
                <a:latin typeface="Times New Roman" panose="02020603050405020304" pitchFamily="18" charset="0"/>
                <a:cs typeface="Times New Roman" panose="02020603050405020304" pitchFamily="18" charset="0"/>
              </a:rPr>
              <a:t>high latitudes</a:t>
            </a:r>
            <a:r>
              <a:rPr lang="en-US" dirty="0">
                <a:latin typeface="Times New Roman" panose="02020603050405020304" pitchFamily="18" charset="0"/>
                <a:cs typeface="Times New Roman" panose="02020603050405020304" pitchFamily="18" charset="0"/>
              </a:rPr>
              <a:t>, thus hindering the normal eastward </a:t>
            </a:r>
            <a:r>
              <a:rPr lang="en-US" dirty="0" smtClean="0">
                <a:latin typeface="Times New Roman" panose="02020603050405020304" pitchFamily="18" charset="0"/>
                <a:cs typeface="Times New Roman" panose="02020603050405020304" pitchFamily="18" charset="0"/>
              </a:rPr>
              <a:t>propagation of </a:t>
            </a:r>
            <a:r>
              <a:rPr lang="en-US" dirty="0">
                <a:latin typeface="Times New Roman" panose="02020603050405020304" pitchFamily="18" charset="0"/>
                <a:cs typeface="Times New Roman" panose="02020603050405020304" pitchFamily="18" charset="0"/>
              </a:rPr>
              <a:t>extratropical weather </a:t>
            </a:r>
            <a:r>
              <a:rPr lang="en-US" dirty="0" smtClean="0">
                <a:latin typeface="Times New Roman" panose="02020603050405020304" pitchFamily="18" charset="0"/>
                <a:cs typeface="Times New Roman" panose="02020603050405020304" pitchFamily="18" charset="0"/>
              </a:rPr>
              <a:t>systems.</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smtClean="0">
                <a:solidFill>
                  <a:srgbClr val="000000"/>
                </a:solidFill>
                <a:latin typeface="Times New Roman" panose="02020603050405020304" pitchFamily="18" charset="0"/>
                <a:cs typeface="Times New Roman" panose="02020603050405020304" pitchFamily="18" charset="0"/>
              </a:rPr>
              <a:t>Persistent episodes </a:t>
            </a:r>
            <a:r>
              <a:rPr lang="en-US" dirty="0">
                <a:solidFill>
                  <a:srgbClr val="000000"/>
                </a:solidFill>
                <a:latin typeface="Times New Roman" panose="02020603050405020304" pitchFamily="18" charset="0"/>
                <a:cs typeface="Times New Roman" panose="02020603050405020304" pitchFamily="18" charset="0"/>
              </a:rPr>
              <a:t>of extreme weather in the Northern </a:t>
            </a:r>
            <a:r>
              <a:rPr lang="en-US" dirty="0" smtClean="0">
                <a:solidFill>
                  <a:srgbClr val="000000"/>
                </a:solidFill>
                <a:latin typeface="Times New Roman" panose="02020603050405020304" pitchFamily="18" charset="0"/>
                <a:cs typeface="Times New Roman" panose="02020603050405020304" pitchFamily="18" charset="0"/>
              </a:rPr>
              <a:t>Hemisphere (</a:t>
            </a:r>
            <a:r>
              <a:rPr lang="en-US" dirty="0">
                <a:solidFill>
                  <a:srgbClr val="000000"/>
                </a:solidFill>
                <a:latin typeface="Times New Roman" panose="02020603050405020304" pitchFamily="18" charset="0"/>
                <a:cs typeface="Times New Roman" panose="02020603050405020304" pitchFamily="18" charset="0"/>
              </a:rPr>
              <a:t>NH) have been shown to be associated with </a:t>
            </a:r>
            <a:r>
              <a:rPr lang="en-US" b="1" dirty="0" smtClean="0">
                <a:solidFill>
                  <a:srgbClr val="000000"/>
                </a:solidFill>
                <a:latin typeface="Times New Roman" panose="02020603050405020304" pitchFamily="18" charset="0"/>
                <a:cs typeface="Times New Roman" panose="02020603050405020304" pitchFamily="18" charset="0"/>
              </a:rPr>
              <a:t>high-amplitude quasi-stationary </a:t>
            </a:r>
            <a:r>
              <a:rPr lang="en-US" b="1" dirty="0">
                <a:solidFill>
                  <a:srgbClr val="000000"/>
                </a:solidFill>
                <a:latin typeface="Times New Roman" panose="02020603050405020304" pitchFamily="18" charset="0"/>
                <a:cs typeface="Times New Roman" panose="02020603050405020304" pitchFamily="18" charset="0"/>
              </a:rPr>
              <a:t>atmospheric Rossby </a:t>
            </a:r>
            <a:r>
              <a:rPr lang="en-US" b="1" dirty="0" smtClean="0">
                <a:solidFill>
                  <a:srgbClr val="000000"/>
                </a:solidFill>
                <a:latin typeface="Times New Roman" panose="02020603050405020304" pitchFamily="18" charset="0"/>
                <a:cs typeface="Times New Roman" panose="02020603050405020304" pitchFamily="18" charset="0"/>
              </a:rPr>
              <a:t>waves</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disrupting the passage of the transient </a:t>
            </a:r>
            <a:r>
              <a:rPr lang="en-US" dirty="0" smtClean="0">
                <a:solidFill>
                  <a:srgbClr val="000000"/>
                </a:solidFill>
                <a:latin typeface="Times New Roman" panose="02020603050405020304" pitchFamily="18" charset="0"/>
                <a:cs typeface="Times New Roman" panose="02020603050405020304" pitchFamily="18" charset="0"/>
              </a:rPr>
              <a:t>waves </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Nakamura and </a:t>
            </a:r>
            <a:r>
              <a:rPr lang="en-US" i="1" dirty="0" smtClean="0">
                <a:solidFill>
                  <a:srgbClr val="000000"/>
                </a:solidFill>
                <a:latin typeface="Times New Roman" panose="02020603050405020304" pitchFamily="18" charset="0"/>
                <a:cs typeface="Times New Roman" panose="02020603050405020304" pitchFamily="18" charset="0"/>
              </a:rPr>
              <a:t>Huang 2018</a:t>
            </a:r>
            <a:r>
              <a:rPr lang="en-US" i="1" dirty="0">
                <a:solidFill>
                  <a:srgbClr val="000000"/>
                </a:solidFill>
                <a:latin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cs typeface="Times New Roman" panose="02020603050405020304" pitchFamily="18" charset="0"/>
              </a:rPr>
              <a:t>Woollings</a:t>
            </a:r>
            <a:r>
              <a:rPr lang="en-US" i="1" dirty="0">
                <a:solidFill>
                  <a:srgbClr val="000000"/>
                </a:solidFill>
                <a:latin typeface="Times New Roman" panose="02020603050405020304" pitchFamily="18" charset="0"/>
                <a:cs typeface="Times New Roman" panose="02020603050405020304" pitchFamily="18" charset="0"/>
              </a:rPr>
              <a:t> et al. 2010</a:t>
            </a:r>
            <a:r>
              <a:rPr lang="en-US" dirty="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pPr algn="just"/>
            <a:endParaRPr lang="en-US" dirty="0" smtClean="0">
              <a:solidFill>
                <a:srgbClr val="000000"/>
              </a:solidFill>
              <a:latin typeface="Times New Roman" panose="02020603050405020304" pitchFamily="18" charset="0"/>
              <a:cs typeface="Times New Roman" panose="02020603050405020304" pitchFamily="18" charset="0"/>
            </a:endParaRPr>
          </a:p>
          <a:p>
            <a:pPr algn="just"/>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the NH, blocking events </a:t>
            </a:r>
            <a:r>
              <a:rPr lang="en-US" dirty="0" smtClean="0">
                <a:solidFill>
                  <a:srgbClr val="000000"/>
                </a:solidFill>
                <a:latin typeface="Times New Roman" panose="02020603050405020304" pitchFamily="18" charset="0"/>
                <a:cs typeface="Times New Roman" panose="02020603050405020304" pitchFamily="18" charset="0"/>
              </a:rPr>
              <a:t>are frequent </a:t>
            </a:r>
            <a:r>
              <a:rPr lang="en-US" dirty="0">
                <a:solidFill>
                  <a:srgbClr val="000000"/>
                </a:solidFill>
                <a:latin typeface="Times New Roman" panose="02020603050405020304" pitchFamily="18" charset="0"/>
                <a:cs typeface="Times New Roman" panose="02020603050405020304" pitchFamily="18" charset="0"/>
              </a:rPr>
              <a:t>at the </a:t>
            </a:r>
            <a:r>
              <a:rPr lang="en-US" b="1" dirty="0">
                <a:solidFill>
                  <a:srgbClr val="000000"/>
                </a:solidFill>
                <a:latin typeface="Times New Roman" panose="02020603050405020304" pitchFamily="18" charset="0"/>
                <a:cs typeface="Times New Roman" panose="02020603050405020304" pitchFamily="18" charset="0"/>
              </a:rPr>
              <a:t>exit zones of the jet stream</a:t>
            </a:r>
            <a:r>
              <a:rPr lang="en-US" dirty="0">
                <a:solidFill>
                  <a:srgbClr val="000000"/>
                </a:solidFill>
                <a:latin typeface="Times New Roman" panose="02020603050405020304" pitchFamily="18" charset="0"/>
                <a:cs typeface="Times New Roman" panose="02020603050405020304" pitchFamily="18" charset="0"/>
              </a:rPr>
              <a:t>, as for </a:t>
            </a:r>
            <a:r>
              <a:rPr lang="en-US" dirty="0" smtClean="0">
                <a:solidFill>
                  <a:srgbClr val="000000"/>
                </a:solidFill>
                <a:latin typeface="Times New Roman" panose="02020603050405020304" pitchFamily="18" charset="0"/>
                <a:cs typeface="Times New Roman" panose="02020603050405020304" pitchFamily="18" charset="0"/>
              </a:rPr>
              <a:t>example over </a:t>
            </a:r>
            <a:r>
              <a:rPr lang="en-US" dirty="0">
                <a:solidFill>
                  <a:srgbClr val="000000"/>
                </a:solidFill>
                <a:latin typeface="Times New Roman" panose="02020603050405020304" pitchFamily="18" charset="0"/>
                <a:cs typeface="Times New Roman" panose="02020603050405020304" pitchFamily="18" charset="0"/>
              </a:rPr>
              <a:t>the </a:t>
            </a:r>
            <a:r>
              <a:rPr lang="en-US" b="1" dirty="0">
                <a:solidFill>
                  <a:srgbClr val="000000"/>
                </a:solidFill>
                <a:latin typeface="Times New Roman" panose="02020603050405020304" pitchFamily="18" charset="0"/>
                <a:cs typeface="Times New Roman" panose="02020603050405020304" pitchFamily="18" charset="0"/>
              </a:rPr>
              <a:t>northeastern North Atlantic </a:t>
            </a:r>
            <a:r>
              <a:rPr lang="en-US" dirty="0">
                <a:solidFill>
                  <a:srgbClr val="000000"/>
                </a:solidFill>
                <a:latin typeface="Times New Roman" panose="02020603050405020304" pitchFamily="18" charset="0"/>
                <a:cs typeface="Times New Roman" panose="02020603050405020304" pitchFamily="18" charset="0"/>
              </a:rPr>
              <a:t>and the </a:t>
            </a:r>
            <a:r>
              <a:rPr lang="en-US" b="1" dirty="0">
                <a:solidFill>
                  <a:srgbClr val="000000"/>
                </a:solidFill>
                <a:latin typeface="Times New Roman" panose="02020603050405020304" pitchFamily="18" charset="0"/>
                <a:cs typeface="Times New Roman" panose="02020603050405020304" pitchFamily="18" charset="0"/>
              </a:rPr>
              <a:t>eastern </a:t>
            </a:r>
            <a:r>
              <a:rPr lang="en-US" b="1" dirty="0" smtClean="0">
                <a:solidFill>
                  <a:srgbClr val="000000"/>
                </a:solidFill>
                <a:latin typeface="Times New Roman" panose="02020603050405020304" pitchFamily="18" charset="0"/>
                <a:cs typeface="Times New Roman" panose="02020603050405020304" pitchFamily="18" charset="0"/>
              </a:rPr>
              <a:t>Pacific regions </a:t>
            </a:r>
            <a:r>
              <a:rPr lang="en-US" dirty="0">
                <a:solidFill>
                  <a:srgbClr val="000000"/>
                </a:solidFill>
                <a:latin typeface="Times New Roman" panose="02020603050405020304" pitchFamily="18" charset="0"/>
                <a:cs typeface="Times New Roman" panose="02020603050405020304" pitchFamily="18" charset="0"/>
              </a:rPr>
              <a:t>(see </a:t>
            </a:r>
            <a:r>
              <a:rPr lang="en-US" i="1" dirty="0" err="1">
                <a:solidFill>
                  <a:srgbClr val="000000"/>
                </a:solidFill>
                <a:latin typeface="Times New Roman" panose="02020603050405020304" pitchFamily="18" charset="0"/>
                <a:cs typeface="Times New Roman" panose="02020603050405020304" pitchFamily="18" charset="0"/>
              </a:rPr>
              <a:t>Barriopedro</a:t>
            </a:r>
            <a:r>
              <a:rPr lang="en-US" i="1" dirty="0">
                <a:solidFill>
                  <a:srgbClr val="000000"/>
                </a:solidFill>
                <a:latin typeface="Times New Roman" panose="02020603050405020304" pitchFamily="18" charset="0"/>
                <a:cs typeface="Times New Roman" panose="02020603050405020304" pitchFamily="18" charset="0"/>
              </a:rPr>
              <a:t> et al</a:t>
            </a:r>
            <a:r>
              <a:rPr lang="en-US" i="1" dirty="0" smtClean="0">
                <a:solidFill>
                  <a:srgbClr val="000000"/>
                </a:solidFill>
                <a:latin typeface="Times New Roman" panose="02020603050405020304" pitchFamily="18" charset="0"/>
                <a:cs typeface="Times New Roman" panose="02020603050405020304" pitchFamily="18" charset="0"/>
              </a:rPr>
              <a:t>., 2006; </a:t>
            </a:r>
            <a:r>
              <a:rPr lang="en-US" i="1" dirty="0">
                <a:solidFill>
                  <a:srgbClr val="000000"/>
                </a:solidFill>
                <a:latin typeface="Times New Roman" panose="02020603050405020304" pitchFamily="18" charset="0"/>
                <a:cs typeface="Times New Roman" panose="02020603050405020304" pitchFamily="18" charset="0"/>
              </a:rPr>
              <a:t>Nakamura and </a:t>
            </a:r>
            <a:r>
              <a:rPr lang="en-US" i="1" dirty="0" smtClean="0">
                <a:solidFill>
                  <a:srgbClr val="000000"/>
                </a:solidFill>
                <a:latin typeface="Times New Roman" panose="02020603050405020304" pitchFamily="18" charset="0"/>
                <a:cs typeface="Times New Roman" panose="02020603050405020304" pitchFamily="18" charset="0"/>
              </a:rPr>
              <a:t>Huang, 2018</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The frequency of blocking events varies </a:t>
            </a:r>
            <a:r>
              <a:rPr lang="en-US" dirty="0" smtClean="0">
                <a:solidFill>
                  <a:srgbClr val="000000"/>
                </a:solidFill>
                <a:latin typeface="Times New Roman" panose="02020603050405020304" pitchFamily="18" charset="0"/>
                <a:cs typeface="Times New Roman" panose="02020603050405020304" pitchFamily="18" charset="0"/>
              </a:rPr>
              <a:t>seasonally with </a:t>
            </a:r>
            <a:r>
              <a:rPr lang="en-US" dirty="0">
                <a:solidFill>
                  <a:srgbClr val="000000"/>
                </a:solidFill>
                <a:latin typeface="Times New Roman" panose="02020603050405020304" pitchFamily="18" charset="0"/>
                <a:cs typeface="Times New Roman" panose="02020603050405020304" pitchFamily="18" charset="0"/>
              </a:rPr>
              <a:t>a maximum in winter-spring, and a minimum </a:t>
            </a:r>
            <a:r>
              <a:rPr lang="en-US" dirty="0" smtClean="0">
                <a:solidFill>
                  <a:srgbClr val="000000"/>
                </a:solidFill>
                <a:latin typeface="Times New Roman" panose="02020603050405020304" pitchFamily="18" charset="0"/>
                <a:cs typeface="Times New Roman" panose="02020603050405020304" pitchFamily="18" charset="0"/>
              </a:rPr>
              <a:t>in summer-fall </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Parsons et al</a:t>
            </a:r>
            <a:r>
              <a:rPr lang="en-US" i="1" dirty="0" smtClean="0">
                <a:solidFill>
                  <a:srgbClr val="000000"/>
                </a:solidFill>
                <a:latin typeface="Times New Roman" panose="02020603050405020304" pitchFamily="18" charset="0"/>
                <a:cs typeface="Times New Roman" panose="02020603050405020304" pitchFamily="18" charset="0"/>
              </a:rPr>
              <a:t>., 2016; </a:t>
            </a:r>
            <a:r>
              <a:rPr lang="en-US" i="1" dirty="0">
                <a:solidFill>
                  <a:srgbClr val="000000"/>
                </a:solidFill>
                <a:latin typeface="Times New Roman" panose="02020603050405020304" pitchFamily="18" charset="0"/>
                <a:cs typeface="Times New Roman" panose="02020603050405020304" pitchFamily="18" charset="0"/>
              </a:rPr>
              <a:t>Trenberth and </a:t>
            </a:r>
            <a:r>
              <a:rPr lang="en-US" i="1" dirty="0" smtClean="0">
                <a:solidFill>
                  <a:srgbClr val="000000"/>
                </a:solidFill>
                <a:latin typeface="Times New Roman" panose="02020603050405020304" pitchFamily="18" charset="0"/>
                <a:cs typeface="Times New Roman" panose="02020603050405020304" pitchFamily="18" charset="0"/>
              </a:rPr>
              <a:t>Mo, 1985</a:t>
            </a:r>
            <a:r>
              <a:rPr lang="en-US" dirty="0" smtClean="0">
                <a:solidFill>
                  <a:srgbClr val="000000"/>
                </a:solidFill>
                <a:latin typeface="Times New Roman" panose="02020603050405020304" pitchFamily="18" charset="0"/>
                <a:cs typeface="Times New Roman" panose="02020603050405020304" pitchFamily="18" charset="0"/>
              </a:rPr>
              <a:t>; etc.)</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Also a </a:t>
            </a:r>
            <a:r>
              <a:rPr lang="en-US" dirty="0">
                <a:latin typeface="Times New Roman" panose="02020603050405020304" pitchFamily="18" charset="0"/>
                <a:cs typeface="Times New Roman" panose="02020603050405020304" pitchFamily="18" charset="0"/>
              </a:rPr>
              <a:t>strong relationship was found between North Atlantic blocking events and North Atlantic Oscillation (NAO), Atlantic Multidecadal Oscillation (AMO)</a:t>
            </a:r>
          </a:p>
          <a:p>
            <a:pPr algn="just"/>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74942" y="544489"/>
            <a:ext cx="2911374" cy="400110"/>
          </a:xfrm>
          <a:prstGeom prst="rect">
            <a:avLst/>
          </a:prstGeom>
          <a:solidFill>
            <a:srgbClr val="FFFF00"/>
          </a:solidFill>
        </p:spPr>
        <p:txBody>
          <a:bodyPr wrap="none">
            <a:spAutoFit/>
          </a:bodyPr>
          <a:lstStyle/>
          <a:p>
            <a:r>
              <a:rPr lang="en-US" sz="2000" b="1" dirty="0" smtClean="0">
                <a:latin typeface="Times New Roman" panose="02020603050405020304" pitchFamily="18" charset="0"/>
                <a:cs typeface="Times New Roman" panose="02020603050405020304" pitchFamily="18" charset="0"/>
              </a:rPr>
              <a:t>2.3. </a:t>
            </a:r>
            <a:r>
              <a:rPr lang="en-US" sz="2000" b="1" dirty="0">
                <a:latin typeface="Times New Roman" panose="02020603050405020304" pitchFamily="18" charset="0"/>
                <a:cs typeface="Times New Roman" panose="02020603050405020304" pitchFamily="18" charset="0"/>
              </a:rPr>
              <a:t>Blocking event index</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625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A90C39-05B5-4261-ABF8-3C400AC16B59}"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14</a:t>
            </a:fld>
            <a:endParaRPr lang="ru-RU" dirty="0"/>
          </a:p>
        </p:txBody>
      </p:sp>
      <p:sp>
        <p:nvSpPr>
          <p:cNvPr id="12" name="Прямоугольник 11"/>
          <p:cNvSpPr/>
          <p:nvPr/>
        </p:nvSpPr>
        <p:spPr>
          <a:xfrm>
            <a:off x="3474215" y="811100"/>
            <a:ext cx="4852803" cy="400110"/>
          </a:xfrm>
          <a:prstGeom prst="rect">
            <a:avLst/>
          </a:prstGeom>
          <a:solidFill>
            <a:srgbClr val="FFFF00"/>
          </a:solidFill>
        </p:spPr>
        <p:txBody>
          <a:bodyPr wrap="none">
            <a:spAutoFit/>
          </a:bodyPr>
          <a:lstStyle/>
          <a:p>
            <a:r>
              <a:rPr lang="en-US" sz="2000" b="1" dirty="0">
                <a:latin typeface="Times New Roman" panose="02020603050405020304" pitchFamily="18" charset="0"/>
                <a:cs typeface="Times New Roman" panose="02020603050405020304" pitchFamily="18" charset="0"/>
              </a:rPr>
              <a:t>Some theoretical studies of blocking events</a:t>
            </a:r>
            <a:endParaRPr lang="ru-RU" sz="20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71959" y="1540507"/>
            <a:ext cx="11236272" cy="3831818"/>
          </a:xfrm>
          <a:prstGeom prst="rect">
            <a:avLst/>
          </a:prstGeom>
        </p:spPr>
        <p:txBody>
          <a:bodyPr wrap="square">
            <a:spAutoFit/>
          </a:bodyPr>
          <a:lstStyle/>
          <a:p>
            <a:pPr algn="just">
              <a:lnSpc>
                <a:spcPct val="150000"/>
              </a:lnSpc>
            </a:pPr>
            <a:r>
              <a:rPr lang="en-US" b="1" dirty="0">
                <a:latin typeface="Times New Roman" panose="02020603050405020304" pitchFamily="18" charset="0"/>
                <a:cs typeface="Times New Roman" panose="02020603050405020304" pitchFamily="18" charset="0"/>
              </a:rPr>
              <a:t>Theoretical </a:t>
            </a:r>
            <a:r>
              <a:rPr lang="en-US" b="1" dirty="0" smtClean="0">
                <a:latin typeface="Times New Roman" panose="02020603050405020304" pitchFamily="18" charset="0"/>
                <a:cs typeface="Times New Roman" panose="02020603050405020304" pitchFamily="18" charset="0"/>
              </a:rPr>
              <a:t>studies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blocking began in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1940s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example, (</a:t>
            </a:r>
            <a:r>
              <a:rPr lang="en-US" i="1" dirty="0" err="1">
                <a:latin typeface="Times New Roman" panose="02020603050405020304" pitchFamily="18" charset="0"/>
                <a:cs typeface="Times New Roman" panose="02020603050405020304" pitchFamily="18" charset="0"/>
              </a:rPr>
              <a:t>Namias</a:t>
            </a:r>
            <a:r>
              <a:rPr lang="en-US" i="1" dirty="0">
                <a:latin typeface="Times New Roman" panose="02020603050405020304" pitchFamily="18" charset="0"/>
                <a:cs typeface="Times New Roman" panose="02020603050405020304" pitchFamily="18" charset="0"/>
              </a:rPr>
              <a:t>, J. &amp; P.F. Clapp. </a:t>
            </a:r>
            <a:r>
              <a:rPr lang="en-US" i="1" dirty="0" smtClean="0">
                <a:latin typeface="Times New Roman" panose="02020603050405020304" pitchFamily="18" charset="0"/>
                <a:cs typeface="Times New Roman" panose="02020603050405020304" pitchFamily="18" charset="0"/>
              </a:rPr>
              <a:t>1944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examined the propagation </a:t>
            </a:r>
            <a:r>
              <a:rPr lang="en-US" dirty="0" smtClean="0">
                <a:latin typeface="Times New Roman" panose="02020603050405020304" pitchFamily="18" charset="0"/>
                <a:cs typeface="Times New Roman" panose="02020603050405020304" pitchFamily="18" charset="0"/>
              </a:rPr>
              <a:t>speed and </a:t>
            </a:r>
            <a:r>
              <a:rPr lang="en-US" dirty="0">
                <a:latin typeface="Times New Roman" panose="02020603050405020304" pitchFamily="18" charset="0"/>
                <a:cs typeface="Times New Roman" panose="02020603050405020304" pitchFamily="18" charset="0"/>
              </a:rPr>
              <a:t>development of upper </a:t>
            </a:r>
            <a:r>
              <a:rPr lang="en-US" dirty="0" smtClean="0">
                <a:latin typeface="Times New Roman" panose="02020603050405020304" pitchFamily="18" charset="0"/>
                <a:cs typeface="Times New Roman" panose="02020603050405020304" pitchFamily="18" charset="0"/>
              </a:rPr>
              <a:t>troposphere </a:t>
            </a:r>
            <a:r>
              <a:rPr lang="en-US" dirty="0">
                <a:latin typeface="Times New Roman" panose="02020603050405020304" pitchFamily="18" charset="0"/>
                <a:cs typeface="Times New Roman" panose="02020603050405020304" pitchFamily="18" charset="0"/>
              </a:rPr>
              <a:t>long waves and </a:t>
            </a:r>
            <a:r>
              <a:rPr lang="en-US" dirty="0" smtClean="0">
                <a:latin typeface="Times New Roman" panose="02020603050405020304" pitchFamily="18" charset="0"/>
                <a:cs typeface="Times New Roman" panose="02020603050405020304" pitchFamily="18" charset="0"/>
              </a:rPr>
              <a:t>used the </a:t>
            </a:r>
            <a:r>
              <a:rPr lang="en-US" dirty="0">
                <a:latin typeface="Times New Roman" panose="02020603050405020304" pitchFamily="18" charset="0"/>
                <a:cs typeface="Times New Roman" panose="02020603050405020304" pitchFamily="18" charset="0"/>
              </a:rPr>
              <a:t>Rossby wave equation in order to verify </a:t>
            </a:r>
            <a:r>
              <a:rPr lang="en-US" dirty="0" smtClean="0">
                <a:latin typeface="Times New Roman" panose="02020603050405020304" pitchFamily="18" charset="0"/>
                <a:cs typeface="Times New Roman" panose="02020603050405020304" pitchFamily="18" charset="0"/>
              </a:rPr>
              <a:t>that long </a:t>
            </a:r>
            <a:r>
              <a:rPr lang="en-US" dirty="0">
                <a:latin typeface="Times New Roman" panose="02020603050405020304" pitchFamily="18" charset="0"/>
                <a:cs typeface="Times New Roman" panose="02020603050405020304" pitchFamily="18" charset="0"/>
              </a:rPr>
              <a:t>waves obeyed this relationship. They </a:t>
            </a:r>
            <a:r>
              <a:rPr lang="en-US" dirty="0" smtClean="0">
                <a:latin typeface="Times New Roman" panose="02020603050405020304" pitchFamily="18" charset="0"/>
                <a:cs typeface="Times New Roman" panose="02020603050405020304" pitchFamily="18" charset="0"/>
              </a:rPr>
              <a:t>noted that </a:t>
            </a:r>
            <a:r>
              <a:rPr lang="en-US" dirty="0">
                <a:latin typeface="Times New Roman" panose="02020603050405020304" pitchFamily="18" charset="0"/>
                <a:cs typeface="Times New Roman" panose="02020603050405020304" pitchFamily="18" charset="0"/>
              </a:rPr>
              <a:t>blocking could be described </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disturbances that were either stationary or </a:t>
            </a:r>
            <a:r>
              <a:rPr lang="en-US" dirty="0" smtClean="0">
                <a:latin typeface="Times New Roman" panose="02020603050405020304" pitchFamily="18" charset="0"/>
                <a:cs typeface="Times New Roman" panose="02020603050405020304" pitchFamily="18" charset="0"/>
              </a:rPr>
              <a:t>moved slowly </a:t>
            </a:r>
            <a:r>
              <a:rPr lang="en-US" dirty="0">
                <a:latin typeface="Times New Roman" panose="02020603050405020304" pitchFamily="18" charset="0"/>
                <a:cs typeface="Times New Roman" panose="02020603050405020304" pitchFamily="18" charset="0"/>
              </a:rPr>
              <a:t>westward and whose dimensions were </a:t>
            </a:r>
            <a:r>
              <a:rPr lang="en-US" dirty="0" smtClean="0">
                <a:latin typeface="Times New Roman" panose="02020603050405020304" pitchFamily="18" charset="0"/>
                <a:cs typeface="Times New Roman" panose="02020603050405020304" pitchFamily="18" charset="0"/>
              </a:rPr>
              <a:t>consistent with </a:t>
            </a:r>
            <a:r>
              <a:rPr lang="en-US" dirty="0">
                <a:latin typeface="Times New Roman" panose="02020603050405020304" pitchFamily="18" charset="0"/>
                <a:cs typeface="Times New Roman" panose="02020603050405020304" pitchFamily="18" charset="0"/>
              </a:rPr>
              <a:t>those suggested by the </a:t>
            </a:r>
            <a:r>
              <a:rPr lang="en-US" b="1" u="sng" dirty="0">
                <a:latin typeface="Times New Roman" panose="02020603050405020304" pitchFamily="18" charset="0"/>
                <a:cs typeface="Times New Roman" panose="02020603050405020304" pitchFamily="18" charset="0"/>
              </a:rPr>
              <a:t>Rossby formula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b="1" dirty="0" smtClean="0">
                <a:latin typeface="Times New Roman" panose="02020603050405020304" pitchFamily="18" charset="0"/>
                <a:cs typeface="Times New Roman" panose="02020603050405020304" pitchFamily="18" charset="0"/>
              </a:rPr>
              <a:t>Then</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Rossby himself </a:t>
            </a:r>
            <a:r>
              <a:rPr lang="en-US" b="1" dirty="0">
                <a:latin typeface="Times New Roman" panose="02020603050405020304" pitchFamily="18" charset="0"/>
                <a:cs typeface="Times New Roman" panose="02020603050405020304" pitchFamily="18" charset="0"/>
              </a:rPr>
              <a:t>described blocking action as group velocity convergence in </a:t>
            </a:r>
            <a:r>
              <a:rPr lang="en-US" b="1" dirty="0">
                <a:solidFill>
                  <a:srgbClr val="C00000"/>
                </a:solidFill>
                <a:latin typeface="Times New Roman" panose="02020603050405020304" pitchFamily="18" charset="0"/>
                <a:cs typeface="Times New Roman" panose="02020603050405020304" pitchFamily="18" charset="0"/>
              </a:rPr>
              <a:t>long quasistationary waves</a:t>
            </a:r>
            <a:r>
              <a:rPr lang="en-US" dirty="0">
                <a:latin typeface="Times New Roman" panose="02020603050405020304" pitchFamily="18" charset="0"/>
                <a:cs typeface="Times New Roman" panose="02020603050405020304" pitchFamily="18" charset="0"/>
              </a:rPr>
              <a:t>, in which the zonal flow weakened, resulting in an </a:t>
            </a:r>
            <a:r>
              <a:rPr lang="en-US" b="1" dirty="0">
                <a:latin typeface="Times New Roman" panose="02020603050405020304" pitchFamily="18" charset="0"/>
                <a:cs typeface="Times New Roman" panose="02020603050405020304" pitchFamily="18" charset="0"/>
              </a:rPr>
              <a:t>increase </a:t>
            </a:r>
            <a:r>
              <a:rPr lang="en-US" b="1" dirty="0" smtClean="0">
                <a:latin typeface="Times New Roman" panose="02020603050405020304" pitchFamily="18" charset="0"/>
                <a:cs typeface="Times New Roman" panose="02020603050405020304" pitchFamily="18" charset="0"/>
              </a:rPr>
              <a:t>in meridional </a:t>
            </a:r>
            <a:r>
              <a:rPr lang="en-US" b="1" dirty="0">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He defined the meridional energy as proportional to vorticity, and called this quantity intensity as well</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suggests the action of </a:t>
            </a:r>
            <a:r>
              <a:rPr lang="en-US" b="1" dirty="0">
                <a:latin typeface="Times New Roman" panose="02020603050405020304" pitchFamily="18" charset="0"/>
                <a:cs typeface="Times New Roman" panose="02020603050405020304" pitchFamily="18" charset="0"/>
              </a:rPr>
              <a:t>shorter waves supported blocking events</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0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49F897-0A8F-459F-A8E7-039B6A413CF7}"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a:xfrm>
            <a:off x="8672593" y="6356350"/>
            <a:ext cx="2743200" cy="365125"/>
          </a:xfrm>
        </p:spPr>
        <p:txBody>
          <a:bodyPr/>
          <a:lstStyle/>
          <a:p>
            <a:fld id="{C6BA4881-9716-474F-AEFA-1009D6FB39C0}" type="slidenum">
              <a:rPr lang="ru-RU" smtClean="0"/>
              <a:t>15</a:t>
            </a:fld>
            <a:endParaRPr lang="ru-RU" dirty="0"/>
          </a:p>
        </p:txBody>
      </p:sp>
      <p:sp>
        <p:nvSpPr>
          <p:cNvPr id="8" name="Прямоугольник 7"/>
          <p:cNvSpPr/>
          <p:nvPr/>
        </p:nvSpPr>
        <p:spPr>
          <a:xfrm>
            <a:off x="568608" y="853466"/>
            <a:ext cx="10837889"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review</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Anthony R. </a:t>
            </a:r>
            <a:r>
              <a:rPr lang="en-US" b="1" dirty="0" err="1" smtClean="0">
                <a:latin typeface="Times New Roman" panose="02020603050405020304" pitchFamily="18" charset="0"/>
                <a:cs typeface="Times New Roman" panose="02020603050405020304" pitchFamily="18" charset="0"/>
              </a:rPr>
              <a:t>Lupo</a:t>
            </a:r>
            <a:r>
              <a:rPr lang="en-US" b="1" dirty="0" smtClean="0">
                <a:latin typeface="Times New Roman" panose="02020603050405020304" pitchFamily="18" charset="0"/>
                <a:cs typeface="Times New Roman" panose="02020603050405020304" pitchFamily="18" charset="0"/>
              </a:rPr>
              <a:t>, 2020</a:t>
            </a:r>
            <a:r>
              <a:rPr lang="en-US" dirty="0" smtClean="0">
                <a:latin typeface="Times New Roman" panose="02020603050405020304" pitchFamily="18" charset="0"/>
                <a:cs typeface="Times New Roman" panose="02020603050405020304" pitchFamily="18" charset="0"/>
              </a:rPr>
              <a:t>) presents </a:t>
            </a:r>
            <a:r>
              <a:rPr lang="en-US" dirty="0">
                <a:latin typeface="Times New Roman" panose="02020603050405020304" pitchFamily="18" charset="0"/>
                <a:cs typeface="Times New Roman" panose="02020603050405020304" pitchFamily="18" charset="0"/>
              </a:rPr>
              <a:t>highlights of the history of blocking research over the past several decades to provide insight to the broader scientific community.</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4616" y="1654205"/>
            <a:ext cx="10702977" cy="1754326"/>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Blocking events to occur primarily over the oceans.  In spite of the tendency to occur over the oceans, blocking often impacts large population centers because of their vast size and the fact that they persist for about 8–10 days. Even thought  anticyclones are thought often to be </a:t>
            </a:r>
            <a:r>
              <a:rPr lang="en-US" b="1" u="sng" dirty="0">
                <a:latin typeface="Times New Roman" panose="02020603050405020304" pitchFamily="18" charset="0"/>
                <a:cs typeface="Times New Roman" panose="02020603050405020304" pitchFamily="18" charset="0"/>
              </a:rPr>
              <a:t>stationary phenomena</a:t>
            </a:r>
            <a:r>
              <a:rPr lang="en-US" dirty="0">
                <a:latin typeface="Times New Roman" panose="02020603050405020304" pitchFamily="18" charset="0"/>
                <a:cs typeface="Times New Roman" panose="02020603050405020304" pitchFamily="18" charset="0"/>
              </a:rPr>
              <a:t>, they can be associated with </a:t>
            </a:r>
            <a:r>
              <a:rPr lang="en-US" b="1" dirty="0">
                <a:latin typeface="Times New Roman" panose="02020603050405020304" pitchFamily="18" charset="0"/>
                <a:cs typeface="Times New Roman" panose="02020603050405020304" pitchFamily="18" charset="0"/>
              </a:rPr>
              <a:t>extreme weather conditions.</a:t>
            </a:r>
            <a:endParaRPr lang="ru-RU"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42440" y="3500190"/>
            <a:ext cx="10647336" cy="1754326"/>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While blocking anticyclones tend to be associated with cloud-free conditions, many studies have associated blocking with anomalous weather over the regions they exist in, as well as the upstream and downstream regions, because of their impact on the jet stream. Episodes of frequent blocking have been associated with such events as heat waves and droughts since the 1970s for mid- and  high-latitude locations --</a:t>
            </a:r>
            <a:r>
              <a:rPr lang="en-US" dirty="0" smtClean="0">
                <a:latin typeface="Times New Roman" panose="02020603050405020304" pitchFamily="18" charset="0"/>
                <a:cs typeface="Times New Roman" panose="02020603050405020304" pitchFamily="18" charset="0"/>
                <a:sym typeface="Wingdings" panose="05000000000000000000" pitchFamily="2" charset="2"/>
              </a:rPr>
              <a:t>&gt;&gt;</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11444" y="5275598"/>
            <a:ext cx="10833315" cy="615553"/>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Obukhov, A.M., M.V. </a:t>
            </a:r>
            <a:r>
              <a:rPr lang="en-US" sz="1600" b="1" dirty="0" err="1" smtClean="0">
                <a:latin typeface="Times New Roman" panose="02020603050405020304" pitchFamily="18" charset="0"/>
                <a:cs typeface="Times New Roman" panose="02020603050405020304" pitchFamily="18" charset="0"/>
              </a:rPr>
              <a:t>Kurgansky</a:t>
            </a:r>
            <a:r>
              <a:rPr lang="en-US" sz="1600" b="1" dirty="0" smtClean="0">
                <a:latin typeface="Times New Roman" panose="02020603050405020304" pitchFamily="18" charset="0"/>
                <a:cs typeface="Times New Roman" panose="02020603050405020304" pitchFamily="18" charset="0"/>
              </a:rPr>
              <a:t> &amp; M.S. </a:t>
            </a:r>
            <a:r>
              <a:rPr lang="en-US" sz="1600" b="1" dirty="0" err="1" smtClean="0">
                <a:latin typeface="Times New Roman" panose="02020603050405020304" pitchFamily="18" charset="0"/>
                <a:cs typeface="Times New Roman" panose="02020603050405020304" pitchFamily="18" charset="0"/>
              </a:rPr>
              <a:t>Tatarskaya</a:t>
            </a: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1984</a:t>
            </a:r>
            <a:r>
              <a:rPr lang="en-US"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Agayan, G.M. &amp; I.I. </a:t>
            </a:r>
            <a:r>
              <a:rPr lang="en-US" sz="1600" b="1" dirty="0" err="1">
                <a:latin typeface="Times New Roman" panose="02020603050405020304" pitchFamily="18" charset="0"/>
                <a:cs typeface="Times New Roman" panose="02020603050405020304" pitchFamily="18" charset="0"/>
              </a:rPr>
              <a:t>Mokhov</a:t>
            </a:r>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1989;</a:t>
            </a:r>
            <a:r>
              <a:rPr lang="da-DK" sz="1600" b="1" dirty="0">
                <a:latin typeface="Times New Roman" panose="02020603050405020304" pitchFamily="18" charset="0"/>
                <a:cs typeface="Times New Roman" panose="02020603050405020304" pitchFamily="18" charset="0"/>
              </a:rPr>
              <a:t> Lupo, A.R., I.I. Mokhov, M.G. Akperov, </a:t>
            </a:r>
            <a:r>
              <a:rPr lang="da-DK" sz="1600" b="1" i="1" dirty="0">
                <a:latin typeface="Times New Roman" panose="02020603050405020304" pitchFamily="18" charset="0"/>
                <a:cs typeface="Times New Roman" panose="02020603050405020304" pitchFamily="18" charset="0"/>
              </a:rPr>
              <a:t>et al. </a:t>
            </a:r>
            <a:r>
              <a:rPr lang="da-DK" sz="1600" b="1" dirty="0" smtClean="0">
                <a:latin typeface="Times New Roman" panose="02020603050405020304" pitchFamily="18" charset="0"/>
                <a:cs typeface="Times New Roman" panose="02020603050405020304" pitchFamily="18" charset="0"/>
              </a:rPr>
              <a:t>2012; </a:t>
            </a:r>
            <a:r>
              <a:rPr lang="en-US" sz="1600" b="1" dirty="0">
                <a:latin typeface="Times New Roman" panose="02020603050405020304" pitchFamily="18" charset="0"/>
                <a:cs typeface="Times New Roman" panose="02020603050405020304" pitchFamily="18" charset="0"/>
              </a:rPr>
              <a:t>Semenova, I.G. </a:t>
            </a:r>
            <a:r>
              <a:rPr lang="en-US" sz="1600" b="1" dirty="0" smtClean="0">
                <a:latin typeface="Times New Roman" panose="02020603050405020304" pitchFamily="18" charset="0"/>
                <a:cs typeface="Times New Roman" panose="02020603050405020304" pitchFamily="18" charset="0"/>
              </a:rPr>
              <a:t>2012;</a:t>
            </a:r>
            <a:r>
              <a:rPr lang="en-US" sz="1600" b="1" dirty="0">
                <a:latin typeface="Times New Roman" panose="02020603050405020304" pitchFamily="18" charset="0"/>
                <a:cs typeface="Times New Roman" panose="02020603050405020304" pitchFamily="18" charset="0"/>
              </a:rPr>
              <a:t> Voropay, N.N. &amp; A.A. </a:t>
            </a:r>
            <a:r>
              <a:rPr lang="en-US" sz="1600" b="1" dirty="0" err="1">
                <a:latin typeface="Times New Roman" panose="02020603050405020304" pitchFamily="18" charset="0"/>
                <a:cs typeface="Times New Roman" panose="02020603050405020304" pitchFamily="18" charset="0"/>
              </a:rPr>
              <a:t>Ryazanova</a:t>
            </a:r>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2018, etc</a:t>
            </a:r>
            <a:r>
              <a:rPr lang="en-US"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391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FBA7A9-BF17-41EA-B859-6CD638AF520E}"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16</a:t>
            </a:fld>
            <a:endParaRPr lang="ru-RU"/>
          </a:p>
        </p:txBody>
      </p:sp>
      <p:pic>
        <p:nvPicPr>
          <p:cNvPr id="5" name="Рисунок 4"/>
          <p:cNvPicPr>
            <a:picLocks noChangeAspect="1"/>
          </p:cNvPicPr>
          <p:nvPr/>
        </p:nvPicPr>
        <p:blipFill>
          <a:blip r:embed="rId2"/>
          <a:stretch>
            <a:fillRect/>
          </a:stretch>
        </p:blipFill>
        <p:spPr>
          <a:xfrm>
            <a:off x="719528" y="624890"/>
            <a:ext cx="10513102" cy="3362383"/>
          </a:xfrm>
          <a:prstGeom prst="rect">
            <a:avLst/>
          </a:prstGeom>
        </p:spPr>
      </p:pic>
      <p:sp>
        <p:nvSpPr>
          <p:cNvPr id="6" name="Прямоугольник 5"/>
          <p:cNvSpPr/>
          <p:nvPr/>
        </p:nvSpPr>
        <p:spPr>
          <a:xfrm>
            <a:off x="629587" y="4092874"/>
            <a:ext cx="10613036" cy="1077218"/>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Examples of blocking anticyclones on a 500-hPa height map </a:t>
            </a:r>
            <a:r>
              <a:rPr lang="en-US" sz="1600" dirty="0">
                <a:latin typeface="Times New Roman" panose="02020603050405020304" pitchFamily="18" charset="0"/>
                <a:cs typeface="Times New Roman" panose="02020603050405020304" pitchFamily="18" charset="0"/>
              </a:rPr>
              <a:t>for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1200 26 February 2019 (omega block, </a:t>
            </a:r>
            <a:r>
              <a:rPr lang="en-US" sz="1600" dirty="0" smtClean="0">
                <a:latin typeface="Times New Roman" panose="02020603050405020304" pitchFamily="18" charset="0"/>
                <a:cs typeface="Times New Roman" panose="02020603050405020304" pitchFamily="18" charset="0"/>
              </a:rPr>
              <a:t>Pacific region</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1200 UTC 3 September 2019 (dipole block), and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1200 UTC 9 November 2019 (Rex block). Panels A and C </a:t>
            </a:r>
            <a:r>
              <a:rPr lang="en-US" sz="1600" dirty="0" smtClean="0">
                <a:latin typeface="Times New Roman" panose="02020603050405020304" pitchFamily="18" charset="0"/>
                <a:cs typeface="Times New Roman" panose="02020603050405020304" pitchFamily="18" charset="0"/>
              </a:rPr>
              <a:t>are from </a:t>
            </a:r>
            <a:r>
              <a:rPr lang="en-US" sz="1600" dirty="0">
                <a:latin typeface="Times New Roman" panose="02020603050405020304" pitchFamily="18" charset="0"/>
                <a:cs typeface="Times New Roman" panose="02020603050405020304" pitchFamily="18" charset="0"/>
              </a:rPr>
              <a:t>the Northern Hemisphere, while panel B is from the Southern Hemisphere. Atmospheric blocking events are marked with</a:t>
            </a:r>
          </a:p>
          <a:p>
            <a:r>
              <a:rPr lang="en-US" sz="1600" dirty="0">
                <a:latin typeface="Times New Roman" panose="02020603050405020304" pitchFamily="18" charset="0"/>
                <a:cs typeface="Times New Roman" panose="02020603050405020304" pitchFamily="18" charset="0"/>
              </a:rPr>
              <a:t>a Greek omega over </a:t>
            </a:r>
            <a:r>
              <a:rPr lang="en-US" sz="1600" dirty="0" smtClean="0">
                <a:latin typeface="Times New Roman" panose="02020603050405020304" pitchFamily="18" charset="0"/>
                <a:cs typeface="Times New Roman" panose="02020603050405020304" pitchFamily="18" charset="0"/>
              </a:rPr>
              <a:t>an</a:t>
            </a:r>
            <a:r>
              <a:rPr lang="ru-RU"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H</a:t>
            </a:r>
            <a:r>
              <a:rPr lang="en-US" sz="1600" dirty="0">
                <a:latin typeface="Times New Roman" panose="02020603050405020304" pitchFamily="18" charset="0"/>
                <a:cs typeface="Times New Roman" panose="02020603050405020304" pitchFamily="18" charset="0"/>
              </a:rPr>
              <a:t>. The contour interval is 60 meters.</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75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AF78BF-333F-487A-8A0F-FE4D0F8E6EB3}"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17</a:t>
            </a:fld>
            <a:endParaRPr lang="ru-RU" dirty="0"/>
          </a:p>
        </p:txBody>
      </p:sp>
      <p:pic>
        <p:nvPicPr>
          <p:cNvPr id="5" name="Рисунок 4"/>
          <p:cNvPicPr>
            <a:picLocks noChangeAspect="1"/>
          </p:cNvPicPr>
          <p:nvPr/>
        </p:nvPicPr>
        <p:blipFill>
          <a:blip r:embed="rId2"/>
          <a:stretch>
            <a:fillRect/>
          </a:stretch>
        </p:blipFill>
        <p:spPr>
          <a:xfrm>
            <a:off x="3823855" y="554636"/>
            <a:ext cx="4492600" cy="4647463"/>
          </a:xfrm>
          <a:prstGeom prst="rect">
            <a:avLst/>
          </a:prstGeom>
        </p:spPr>
      </p:pic>
      <p:sp>
        <p:nvSpPr>
          <p:cNvPr id="7" name="Прямоугольник 6"/>
          <p:cNvSpPr/>
          <p:nvPr/>
        </p:nvSpPr>
        <p:spPr>
          <a:xfrm>
            <a:off x="1069383" y="5199091"/>
            <a:ext cx="10368366"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The frequency of block occurrence (ordinate) versus longitude (abscissa) for the (A) </a:t>
            </a:r>
            <a:r>
              <a:rPr lang="en-US" b="1" dirty="0">
                <a:latin typeface="Times New Roman" panose="02020603050405020304" pitchFamily="18" charset="0"/>
                <a:cs typeface="Times New Roman" panose="02020603050405020304" pitchFamily="18" charset="0"/>
              </a:rPr>
              <a:t>Northern Hemisphere </a:t>
            </a:r>
            <a:r>
              <a:rPr lang="en-US" dirty="0">
                <a:latin typeface="Times New Roman" panose="02020603050405020304" pitchFamily="18" charset="0"/>
                <a:cs typeface="Times New Roman" panose="02020603050405020304" pitchFamily="18" charset="0"/>
              </a:rPr>
              <a:t>and (B</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Southern </a:t>
            </a:r>
            <a:r>
              <a:rPr lang="en-US" b="1" dirty="0">
                <a:latin typeface="Times New Roman" panose="02020603050405020304" pitchFamily="18" charset="0"/>
                <a:cs typeface="Times New Roman" panose="02020603050405020304" pitchFamily="18" charset="0"/>
              </a:rPr>
              <a:t>Hemisphere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Lupo</a:t>
            </a:r>
            <a:r>
              <a:rPr lang="en-US" dirty="0">
                <a:latin typeface="Times New Roman" panose="02020603050405020304" pitchFamily="18" charset="0"/>
                <a:cs typeface="Times New Roman" panose="02020603050405020304" pitchFamily="18" charset="0"/>
              </a:rPr>
              <a:t>, A.R., A.D. Jensen, I.I. </a:t>
            </a:r>
            <a:r>
              <a:rPr lang="en-US" dirty="0" err="1">
                <a:latin typeface="Times New Roman" panose="02020603050405020304" pitchFamily="18" charset="0"/>
                <a:cs typeface="Times New Roman" panose="02020603050405020304" pitchFamily="18" charset="0"/>
              </a:rPr>
              <a:t>Mokhov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et al. </a:t>
            </a:r>
            <a:r>
              <a:rPr lang="en-US" dirty="0" smtClean="0">
                <a:latin typeface="Times New Roman" panose="02020603050405020304" pitchFamily="18" charset="0"/>
                <a:cs typeface="Times New Roman" panose="02020603050405020304" pitchFamily="18" charset="0"/>
              </a:rPr>
              <a:t>2019)</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62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404DFA-2B1D-42FE-8D99-8034546E607B}"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18</a:t>
            </a:fld>
            <a:endParaRPr lang="ru-RU" dirty="0"/>
          </a:p>
        </p:txBody>
      </p:sp>
      <p:pic>
        <p:nvPicPr>
          <p:cNvPr id="5" name="Рисунок 4"/>
          <p:cNvPicPr>
            <a:picLocks noChangeAspect="1"/>
          </p:cNvPicPr>
          <p:nvPr/>
        </p:nvPicPr>
        <p:blipFill>
          <a:blip r:embed="rId2"/>
          <a:stretch>
            <a:fillRect/>
          </a:stretch>
        </p:blipFill>
        <p:spPr>
          <a:xfrm>
            <a:off x="1620337" y="3657600"/>
            <a:ext cx="5860004" cy="1191987"/>
          </a:xfrm>
          <a:prstGeom prst="rect">
            <a:avLst/>
          </a:prstGeom>
        </p:spPr>
      </p:pic>
      <p:pic>
        <p:nvPicPr>
          <p:cNvPr id="6" name="Рисунок 5"/>
          <p:cNvPicPr>
            <a:picLocks noChangeAspect="1"/>
          </p:cNvPicPr>
          <p:nvPr/>
        </p:nvPicPr>
        <p:blipFill>
          <a:blip r:embed="rId3"/>
          <a:stretch>
            <a:fillRect/>
          </a:stretch>
        </p:blipFill>
        <p:spPr>
          <a:xfrm>
            <a:off x="6384471" y="3675530"/>
            <a:ext cx="3916506" cy="758594"/>
          </a:xfrm>
          <a:prstGeom prst="rect">
            <a:avLst/>
          </a:prstGeom>
        </p:spPr>
      </p:pic>
      <p:sp>
        <p:nvSpPr>
          <p:cNvPr id="7" name="Прямоугольник 6"/>
          <p:cNvSpPr/>
          <p:nvPr/>
        </p:nvSpPr>
        <p:spPr>
          <a:xfrm>
            <a:off x="600784" y="743591"/>
            <a:ext cx="10990728" cy="1631216"/>
          </a:xfrm>
          <a:prstGeom prst="rect">
            <a:avLst/>
          </a:prstGeom>
        </p:spPr>
        <p:txBody>
          <a:bodyPr wrap="square">
            <a:spAutoFit/>
          </a:bodyPr>
          <a:lstStyle/>
          <a:p>
            <a:pPr algn="ctr"/>
            <a:endParaRPr lang="en-US" sz="2000" b="1" dirty="0">
              <a:solidFill>
                <a:srgbClr val="00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The interaction of the mean flow and vortices, which leads to the </a:t>
            </a:r>
            <a:r>
              <a:rPr lang="en-US" sz="2000" dirty="0" smtClean="0">
                <a:solidFill>
                  <a:srgbClr val="000000"/>
                </a:solidFill>
                <a:latin typeface="Times New Roman" panose="02020603050405020304" pitchFamily="18" charset="0"/>
                <a:cs typeface="Times New Roman" panose="02020603050405020304" pitchFamily="18" charset="0"/>
              </a:rPr>
              <a:t>anomalous state </a:t>
            </a:r>
            <a:r>
              <a:rPr lang="en-US" sz="2000" dirty="0">
                <a:solidFill>
                  <a:srgbClr val="000000"/>
                </a:solidFill>
                <a:latin typeface="Times New Roman" panose="02020603050405020304" pitchFamily="18" charset="0"/>
                <a:cs typeface="Times New Roman" panose="02020603050405020304" pitchFamily="18" charset="0"/>
              </a:rPr>
              <a:t>of the mid-latitude jet, is associated with propagating and breaking waves in </a:t>
            </a:r>
            <a:r>
              <a:rPr lang="en-US" sz="2000" dirty="0" smtClean="0">
                <a:solidFill>
                  <a:srgbClr val="000000"/>
                </a:solidFill>
                <a:latin typeface="Times New Roman" panose="02020603050405020304" pitchFamily="18" charset="0"/>
                <a:cs typeface="Times New Roman" panose="02020603050405020304" pitchFamily="18" charset="0"/>
              </a:rPr>
              <a:t>the upper </a:t>
            </a:r>
            <a:r>
              <a:rPr lang="en-US" sz="2000" dirty="0">
                <a:solidFill>
                  <a:srgbClr val="000000"/>
                </a:solidFill>
                <a:latin typeface="Times New Roman" panose="02020603050405020304" pitchFamily="18" charset="0"/>
                <a:cs typeface="Times New Roman" panose="02020603050405020304" pitchFamily="18" charset="0"/>
              </a:rPr>
              <a:t>troposphere and stratosphere. Extreme weather events in extratropical </a:t>
            </a:r>
            <a:r>
              <a:rPr lang="en-US" sz="2000" dirty="0" smtClean="0">
                <a:solidFill>
                  <a:srgbClr val="000000"/>
                </a:solidFill>
                <a:latin typeface="Times New Roman" panose="02020603050405020304" pitchFamily="18" charset="0"/>
                <a:cs typeface="Times New Roman" panose="02020603050405020304" pitchFamily="18" charset="0"/>
              </a:rPr>
              <a:t>latitudes are </a:t>
            </a:r>
            <a:r>
              <a:rPr lang="en-US" sz="2000" dirty="0">
                <a:solidFill>
                  <a:srgbClr val="000000"/>
                </a:solidFill>
                <a:latin typeface="Times New Roman" panose="02020603050405020304" pitchFamily="18" charset="0"/>
                <a:cs typeface="Times New Roman" panose="02020603050405020304" pitchFamily="18" charset="0"/>
              </a:rPr>
              <a:t>usually associated with blocking anticyclones. We used the blocking </a:t>
            </a:r>
            <a:r>
              <a:rPr lang="en-US" sz="2000" dirty="0" smtClean="0">
                <a:solidFill>
                  <a:srgbClr val="000000"/>
                </a:solidFill>
                <a:latin typeface="Times New Roman" panose="02020603050405020304" pitchFamily="18" charset="0"/>
                <a:cs typeface="Times New Roman" panose="02020603050405020304" pitchFamily="18" charset="0"/>
              </a:rPr>
              <a:t>diagnostics proposed </a:t>
            </a:r>
            <a:r>
              <a:rPr lang="en-US" sz="2000" dirty="0">
                <a:solidFill>
                  <a:srgbClr val="000000"/>
                </a:solidFill>
                <a:latin typeface="Times New Roman" panose="02020603050405020304" pitchFamily="18" charset="0"/>
                <a:cs typeface="Times New Roman" panose="02020603050405020304" pitchFamily="18" charset="0"/>
              </a:rPr>
              <a:t>by </a:t>
            </a:r>
            <a:r>
              <a:rPr lang="en-US" sz="2000" i="1" dirty="0" err="1">
                <a:solidFill>
                  <a:srgbClr val="000000"/>
                </a:solidFill>
                <a:latin typeface="Times New Roman" panose="02020603050405020304" pitchFamily="18" charset="0"/>
                <a:cs typeface="Times New Roman" panose="02020603050405020304" pitchFamily="18" charset="0"/>
              </a:rPr>
              <a:t>Tibaldi</a:t>
            </a:r>
            <a:r>
              <a:rPr lang="en-US" sz="2000" i="1" dirty="0">
                <a:solidFill>
                  <a:srgbClr val="000000"/>
                </a:solidFill>
                <a:latin typeface="Times New Roman" panose="02020603050405020304" pitchFamily="18" charset="0"/>
                <a:cs typeface="Times New Roman" panose="02020603050405020304" pitchFamily="18" charset="0"/>
              </a:rPr>
              <a:t> and </a:t>
            </a:r>
            <a:r>
              <a:rPr lang="en-US" sz="2000" i="1" dirty="0" err="1">
                <a:solidFill>
                  <a:srgbClr val="000000"/>
                </a:solidFill>
                <a:latin typeface="Times New Roman" panose="02020603050405020304" pitchFamily="18" charset="0"/>
                <a:cs typeface="Times New Roman" panose="02020603050405020304" pitchFamily="18" charset="0"/>
              </a:rPr>
              <a:t>Molteni</a:t>
            </a:r>
            <a:r>
              <a:rPr lang="en-US" sz="2000" i="1" dirty="0">
                <a:solidFill>
                  <a:srgbClr val="000000"/>
                </a:solidFill>
                <a:latin typeface="Times New Roman" panose="02020603050405020304" pitchFamily="18" charset="0"/>
                <a:cs typeface="Times New Roman" panose="02020603050405020304" pitchFamily="18" charset="0"/>
              </a:rPr>
              <a:t> (TM) in </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and further developed in </a:t>
            </a:r>
            <a:r>
              <a:rPr lang="en-US" sz="2000" i="1" dirty="0" smtClean="0">
                <a:solidFill>
                  <a:srgbClr val="000000"/>
                </a:solidFill>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3386" y="2550557"/>
            <a:ext cx="10829365" cy="70788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They </a:t>
            </a:r>
            <a:r>
              <a:rPr lang="en-US" sz="2000" dirty="0" smtClean="0">
                <a:latin typeface="Times New Roman" panose="02020603050405020304" pitchFamily="18" charset="0"/>
                <a:cs typeface="Times New Roman" panose="02020603050405020304" pitchFamily="18" charset="0"/>
              </a:rPr>
              <a:t>proposed </a:t>
            </a:r>
            <a:r>
              <a:rPr lang="en-US" sz="2000" dirty="0">
                <a:latin typeface="Times New Roman" panose="02020603050405020304" pitchFamily="18" charset="0"/>
                <a:cs typeface="Times New Roman" panose="02020603050405020304" pitchFamily="18" charset="0"/>
              </a:rPr>
              <a:t>to use the southern and northern gradients of the geopotential height (GHGS </a:t>
            </a:r>
            <a:r>
              <a:rPr lang="en-US" sz="2000" dirty="0" smtClean="0">
                <a:latin typeface="Times New Roman" panose="02020603050405020304" pitchFamily="18" charset="0"/>
                <a:cs typeface="Times New Roman" panose="02020603050405020304" pitchFamily="18" charset="0"/>
              </a:rPr>
              <a:t>and GHGN</a:t>
            </a:r>
            <a:r>
              <a:rPr lang="en-US" sz="2000" dirty="0">
                <a:latin typeface="Times New Roman" panose="02020603050405020304" pitchFamily="18" charset="0"/>
                <a:cs typeface="Times New Roman" panose="02020603050405020304" pitchFamily="18" charset="0"/>
              </a:rPr>
              <a:t>). For each point with </a:t>
            </a:r>
            <a:r>
              <a:rPr lang="en-US" sz="2000" dirty="0" smtClean="0">
                <a:latin typeface="Times New Roman" panose="02020603050405020304" pitchFamily="18" charset="0"/>
                <a:cs typeface="Times New Roman" panose="02020603050405020304" pitchFamily="18" charset="0"/>
              </a:rPr>
              <a:t>coordinates </a:t>
            </a:r>
            <a:r>
              <a:rPr lang="el-GR" sz="2000" dirty="0" smtClean="0">
                <a:latin typeface="Times New Roman" panose="02020603050405020304" pitchFamily="18" charset="0"/>
                <a:cs typeface="Times New Roman" panose="02020603050405020304" pitchFamily="18" charset="0"/>
              </a:rPr>
              <a:t>λ</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φ</a:t>
            </a:r>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two indices could be determined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follows:</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829645" y="4828206"/>
            <a:ext cx="6286499" cy="400110"/>
          </a:xfrm>
          <a:prstGeom prst="rect">
            <a:avLst/>
          </a:prstGeom>
          <a:solidFill>
            <a:schemeClr val="bg1">
              <a:lumMod val="95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where </a:t>
            </a:r>
            <a:r>
              <a:rPr lang="en-US" sz="2000" b="1" i="1" dirty="0" smtClean="0">
                <a:latin typeface="Times New Roman" panose="02020603050405020304" pitchFamily="18" charset="0"/>
                <a:cs typeface="Times New Roman" panose="02020603050405020304" pitchFamily="18" charset="0"/>
              </a:rPr>
              <a:t>Gm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taken to be equal to -5 </a:t>
            </a:r>
            <a:r>
              <a:rPr lang="en-US" sz="2000" dirty="0" smtClean="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degree of </a:t>
            </a:r>
            <a:r>
              <a:rPr lang="en-US" sz="2000" dirty="0" smtClean="0">
                <a:latin typeface="Times New Roman" panose="02020603050405020304" pitchFamily="18" charset="0"/>
                <a:cs typeface="Times New Roman" panose="02020603050405020304" pitchFamily="18" charset="0"/>
              </a:rPr>
              <a:t>latitude)</a:t>
            </a:r>
            <a:endParaRPr lang="ru-RU" sz="2000" dirty="0"/>
          </a:p>
        </p:txBody>
      </p:sp>
      <p:pic>
        <p:nvPicPr>
          <p:cNvPr id="14" name="Рисунок 13"/>
          <p:cNvPicPr>
            <a:picLocks noChangeAspect="1"/>
          </p:cNvPicPr>
          <p:nvPr/>
        </p:nvPicPr>
        <p:blipFill>
          <a:blip r:embed="rId4"/>
          <a:stretch>
            <a:fillRect/>
          </a:stretch>
        </p:blipFill>
        <p:spPr>
          <a:xfrm>
            <a:off x="7462290" y="4341569"/>
            <a:ext cx="2865051" cy="486812"/>
          </a:xfrm>
          <a:prstGeom prst="rect">
            <a:avLst/>
          </a:prstGeom>
          <a:solidFill>
            <a:schemeClr val="bg1">
              <a:lumMod val="95000"/>
            </a:schemeClr>
          </a:solidFill>
        </p:spPr>
      </p:pic>
      <p:sp>
        <p:nvSpPr>
          <p:cNvPr id="15" name="Прямоугольник 14"/>
          <p:cNvSpPr/>
          <p:nvPr/>
        </p:nvSpPr>
        <p:spPr>
          <a:xfrm>
            <a:off x="994123" y="5262141"/>
            <a:ext cx="11054442" cy="738664"/>
          </a:xfrm>
          <a:prstGeom prst="rect">
            <a:avLst/>
          </a:prstGeom>
        </p:spPr>
        <p:txBody>
          <a:bodyPr wrap="square">
            <a:spAutoFit/>
          </a:bodyPr>
          <a:lstStyle/>
          <a:p>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Tibaldi</a:t>
            </a:r>
            <a:r>
              <a:rPr lang="en-US" sz="1400" b="1" dirty="0">
                <a:latin typeface="Times New Roman" panose="02020603050405020304" pitchFamily="18" charset="0"/>
                <a:cs typeface="Times New Roman" panose="02020603050405020304" pitchFamily="18" charset="0"/>
              </a:rPr>
              <a:t>, S.; </a:t>
            </a:r>
            <a:r>
              <a:rPr lang="en-US" sz="1400" b="1" dirty="0" err="1">
                <a:latin typeface="Times New Roman" panose="02020603050405020304" pitchFamily="18" charset="0"/>
                <a:cs typeface="Times New Roman" panose="02020603050405020304" pitchFamily="18" charset="0"/>
              </a:rPr>
              <a:t>Molteni</a:t>
            </a:r>
            <a:r>
              <a:rPr lang="en-US" sz="1400" dirty="0">
                <a:latin typeface="Times New Roman" panose="02020603050405020304" pitchFamily="18" charset="0"/>
                <a:cs typeface="Times New Roman" panose="02020603050405020304" pitchFamily="18" charset="0"/>
              </a:rPr>
              <a:t>, F. On the Operational Predictability of Blocking. Tellus </a:t>
            </a:r>
            <a:r>
              <a:rPr lang="en-US" sz="1400" b="1" dirty="0">
                <a:latin typeface="Times New Roman" panose="02020603050405020304" pitchFamily="18" charset="0"/>
                <a:cs typeface="Times New Roman" panose="02020603050405020304" pitchFamily="18" charset="0"/>
              </a:rPr>
              <a:t>1990</a:t>
            </a:r>
            <a:r>
              <a:rPr lang="en-US" sz="1400" dirty="0">
                <a:latin typeface="Times New Roman" panose="02020603050405020304" pitchFamily="18" charset="0"/>
                <a:cs typeface="Times New Roman" panose="02020603050405020304" pitchFamily="18" charset="0"/>
              </a:rPr>
              <a:t>, 42A, 343–365.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10.3402/tellusa.v42i3.11882</a:t>
            </a:r>
          </a:p>
          <a:p>
            <a:r>
              <a:rPr lang="en-US" sz="1400" b="1" dirty="0" smtClean="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Scherrer</a:t>
            </a:r>
            <a:r>
              <a:rPr lang="en-US" sz="1400" dirty="0">
                <a:latin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cs typeface="Times New Roman" panose="02020603050405020304" pitchFamily="18" charset="0"/>
              </a:rPr>
              <a:t>Croci-Maspoli</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Schwierz</a:t>
            </a:r>
            <a:r>
              <a:rPr lang="en-US" sz="1400" dirty="0">
                <a:latin typeface="Times New Roman" panose="02020603050405020304" pitchFamily="18" charset="0"/>
                <a:cs typeface="Times New Roman" panose="02020603050405020304" pitchFamily="18" charset="0"/>
              </a:rPr>
              <a:t>, C.; Appenzeller, C. Two-dimensional indices of atmospheric blocking and their </a:t>
            </a:r>
            <a:r>
              <a:rPr lang="en-US" sz="1400" dirty="0" smtClean="0">
                <a:latin typeface="Times New Roman" panose="02020603050405020304" pitchFamily="18" charset="0"/>
                <a:cs typeface="Times New Roman" panose="02020603050405020304" pitchFamily="18" charset="0"/>
              </a:rPr>
              <a:t>statistical relationship </a:t>
            </a:r>
            <a:r>
              <a:rPr lang="en-US" sz="1400" dirty="0">
                <a:latin typeface="Times New Roman" panose="02020603050405020304" pitchFamily="18" charset="0"/>
                <a:cs typeface="Times New Roman" panose="02020603050405020304" pitchFamily="18" charset="0"/>
              </a:rPr>
              <a:t>with winter climate patterns in the Euro-Atlantic region. Int. J. </a:t>
            </a:r>
            <a:r>
              <a:rPr lang="en-US" sz="1400" dirty="0" err="1">
                <a:latin typeface="Times New Roman" panose="02020603050405020304" pitchFamily="18" charset="0"/>
                <a:cs typeface="Times New Roman" panose="02020603050405020304" pitchFamily="18" charset="0"/>
              </a:rPr>
              <a:t>Climatol</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2006</a:t>
            </a:r>
            <a:r>
              <a:rPr lang="en-US" sz="1400" dirty="0">
                <a:latin typeface="Times New Roman" panose="02020603050405020304" pitchFamily="18" charset="0"/>
                <a:cs typeface="Times New Roman" panose="02020603050405020304" pitchFamily="18" charset="0"/>
              </a:rPr>
              <a:t>, 26, 233-249.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10.1002/joc.1250</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926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19</a:t>
            </a:fld>
            <a:endParaRPr lang="ru-RU"/>
          </a:p>
        </p:txBody>
      </p:sp>
      <p:sp>
        <p:nvSpPr>
          <p:cNvPr id="5" name="Прямоугольник 4"/>
          <p:cNvSpPr/>
          <p:nvPr/>
        </p:nvSpPr>
        <p:spPr>
          <a:xfrm>
            <a:off x="263471" y="1467941"/>
            <a:ext cx="11391254" cy="3847207"/>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Authors argued </a:t>
            </a:r>
            <a:r>
              <a:rPr lang="en-US" sz="2000" dirty="0">
                <a:latin typeface="Times New Roman" panose="02020603050405020304" pitchFamily="18" charset="0"/>
                <a:cs typeface="Times New Roman" panose="02020603050405020304" pitchFamily="18" charset="0"/>
              </a:rPr>
              <a:t>that the essential aspect of atmospheric blocking may be seen in the </a:t>
            </a:r>
            <a:r>
              <a:rPr lang="en-US" sz="2000" b="1" dirty="0">
                <a:latin typeface="Times New Roman" panose="02020603050405020304" pitchFamily="18" charset="0"/>
                <a:cs typeface="Times New Roman" panose="02020603050405020304" pitchFamily="18" charset="0"/>
              </a:rPr>
              <a:t>wave </a:t>
            </a:r>
            <a:r>
              <a:rPr lang="en-US" sz="2000" b="1" dirty="0" smtClean="0">
                <a:latin typeface="Times New Roman" panose="02020603050405020304" pitchFamily="18" charset="0"/>
                <a:cs typeface="Times New Roman" panose="02020603050405020304" pitchFamily="18" charset="0"/>
              </a:rPr>
              <a:t>breaking (WB) </a:t>
            </a:r>
            <a:r>
              <a:rPr lang="en-US" sz="2000" dirty="0">
                <a:latin typeface="Times New Roman" panose="02020603050405020304" pitchFamily="18" charset="0"/>
                <a:cs typeface="Times New Roman" panose="02020603050405020304" pitchFamily="18" charset="0"/>
              </a:rPr>
              <a:t>of potential temperature </a:t>
            </a:r>
            <a:r>
              <a:rPr lang="en-US" sz="2000" b="1" dirty="0" smtClean="0">
                <a:latin typeface="Times New Roman" panose="02020603050405020304" pitchFamily="18" charset="0"/>
                <a:cs typeface="Times New Roman" panose="02020603050405020304" pitchFamily="18" charset="0"/>
              </a:rPr>
              <a:t>(</a:t>
            </a:r>
            <a:r>
              <a:rPr lang="el-GR" sz="2000" b="1" dirty="0" smtClean="0">
                <a:latin typeface="Times New Roman" panose="02020603050405020304" pitchFamily="18" charset="0"/>
                <a:cs typeface="Times New Roman" panose="02020603050405020304" pitchFamily="18" charset="0"/>
              </a:rPr>
              <a:t>θ</a:t>
            </a:r>
            <a:r>
              <a:rPr lang="en-US"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a potential vorticity (</a:t>
            </a:r>
            <a:r>
              <a:rPr lang="en-US" sz="2000" b="1" dirty="0">
                <a:latin typeface="Times New Roman" panose="02020603050405020304" pitchFamily="18" charset="0"/>
                <a:cs typeface="Times New Roman" panose="02020603050405020304" pitchFamily="18" charset="0"/>
              </a:rPr>
              <a:t>PV</a:t>
            </a:r>
            <a:r>
              <a:rPr lang="en-US" sz="2000" dirty="0">
                <a:latin typeface="Times New Roman" panose="02020603050405020304" pitchFamily="18" charset="0"/>
                <a:cs typeface="Times New Roman" panose="02020603050405020304" pitchFamily="18" charset="0"/>
              </a:rPr>
              <a:t>) surface, which may be identified with the tropopause, and the consequent reversal of the usual meridional temperature gradient of </a:t>
            </a:r>
            <a:r>
              <a:rPr lang="en-US" sz="2000"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a:t>
            </a:r>
          </a:p>
          <a:p>
            <a:pPr algn="just"/>
            <a:r>
              <a:rPr lang="en-US" sz="2000" b="1" dirty="0" smtClean="0">
                <a:solidFill>
                  <a:srgbClr val="C00000"/>
                </a:solidFill>
                <a:latin typeface="Times New Roman" panose="02020603050405020304" pitchFamily="18" charset="0"/>
                <a:cs typeface="Times New Roman" panose="02020603050405020304" pitchFamily="18" charset="0"/>
              </a:rPr>
              <a:t>A </a:t>
            </a:r>
            <a:r>
              <a:rPr lang="en-US" sz="2000" b="1" dirty="0">
                <a:solidFill>
                  <a:srgbClr val="C00000"/>
                </a:solidFill>
                <a:latin typeface="Times New Roman" panose="02020603050405020304" pitchFamily="18" charset="0"/>
                <a:cs typeface="Times New Roman" panose="02020603050405020304" pitchFamily="18" charset="0"/>
              </a:rPr>
              <a:t>new dynamical blocking index is constructed using a </a:t>
            </a:r>
            <a:r>
              <a:rPr lang="en-US" sz="2000" b="1" dirty="0" smtClean="0">
                <a:solidFill>
                  <a:srgbClr val="C00000"/>
                </a:solidFill>
                <a:latin typeface="Times New Roman" panose="02020603050405020304" pitchFamily="18" charset="0"/>
                <a:cs typeface="Times New Roman" panose="02020603050405020304" pitchFamily="18" charset="0"/>
              </a:rPr>
              <a:t>meridional </a:t>
            </a:r>
            <a:r>
              <a:rPr lang="el-GR" sz="2000" b="1" dirty="0" smtClean="0">
                <a:solidFill>
                  <a:srgbClr val="C00000"/>
                </a:solidFill>
                <a:latin typeface="Times New Roman" panose="02020603050405020304" pitchFamily="18" charset="0"/>
                <a:cs typeface="Times New Roman" panose="02020603050405020304" pitchFamily="18" charset="0"/>
              </a:rPr>
              <a:t>θ</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difference on a PV </a:t>
            </a:r>
            <a:r>
              <a:rPr lang="en-US" sz="2000" b="1" dirty="0" smtClean="0">
                <a:solidFill>
                  <a:srgbClr val="C00000"/>
                </a:solidFill>
                <a:latin typeface="Times New Roman" panose="02020603050405020304" pitchFamily="18" charset="0"/>
                <a:cs typeface="Times New Roman" panose="02020603050405020304" pitchFamily="18" charset="0"/>
              </a:rPr>
              <a:t>surface</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PV</a:t>
            </a:r>
            <a:r>
              <a:rPr lang="en-US" sz="2000" b="1"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θ</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index </a:t>
            </a:r>
            <a:r>
              <a:rPr lang="en-US" sz="2000" dirty="0">
                <a:latin typeface="Times New Roman" panose="02020603050405020304" pitchFamily="18" charset="0"/>
                <a:cs typeface="Times New Roman" panose="02020603050405020304" pitchFamily="18" charset="0"/>
              </a:rPr>
              <a:t>results for the annual average location of Pacific blocking agree with synoptic studies but disagree with modern quantitative height field–based studies. It is considered that the index used here is to be preferred anyway because of its dynamical basis. However, the longitudinal discrepancy is found to be associated with the use in the height field index studies of a central blocking latitude that is independent of longitude. In particular, the use in the North Pacific of a latitude that is suitable for the eastern North Atlantic leads to spurious categorization of blocking there. Furthermore, the </a:t>
            </a:r>
            <a:r>
              <a:rPr lang="en-US" sz="2000" b="1" dirty="0">
                <a:latin typeface="Times New Roman" panose="02020603050405020304" pitchFamily="18" charset="0"/>
                <a:cs typeface="Times New Roman" panose="02020603050405020304" pitchFamily="18" charset="0"/>
              </a:rPr>
              <a:t>PV</a:t>
            </a:r>
            <a:r>
              <a:rPr lang="en-US" sz="2000" b="1"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θ</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index </a:t>
            </a:r>
            <a:r>
              <a:rPr lang="en-US" sz="2000" dirty="0">
                <a:latin typeface="Times New Roman" panose="02020603050405020304" pitchFamily="18" charset="0"/>
                <a:cs typeface="Times New Roman" panose="02020603050405020304" pitchFamily="18" charset="0"/>
              </a:rPr>
              <a:t>is better able to detect </a:t>
            </a:r>
            <a:r>
              <a:rPr lang="en-US" sz="2000" dirty="0" smtClean="0">
                <a:latin typeface="Times New Roman" panose="02020603050405020304" pitchFamily="18" charset="0"/>
                <a:cs typeface="Times New Roman" panose="02020603050405020304" pitchFamily="18" charset="0"/>
              </a:rPr>
              <a:t> </a:t>
            </a:r>
            <a:r>
              <a:rPr lang="el-GR" sz="2400" b="1" dirty="0" smtClean="0">
                <a:latin typeface="Times New Roman" panose="02020603050405020304" pitchFamily="18" charset="0"/>
                <a:cs typeface="Times New Roman" panose="02020603050405020304" pitchFamily="18" charset="0"/>
              </a:rPr>
              <a:t>Ω</a:t>
            </a:r>
            <a:r>
              <a:rPr lang="en-US" sz="24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blocking than conventional </a:t>
            </a:r>
            <a:r>
              <a:rPr lang="en-US" sz="2000" b="1" dirty="0">
                <a:latin typeface="Times New Roman" panose="02020603050405020304" pitchFamily="18" charset="0"/>
                <a:cs typeface="Times New Roman" panose="02020603050405020304" pitchFamily="18" charset="0"/>
              </a:rPr>
              <a:t>height field indices</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63294" y="733608"/>
            <a:ext cx="6844374" cy="369332"/>
          </a:xfrm>
          <a:prstGeom prst="rect">
            <a:avLst/>
          </a:prstGeom>
          <a:solidFill>
            <a:srgbClr val="FFFF00"/>
          </a:solidFill>
        </p:spPr>
        <p:txBody>
          <a:bodyPr wrap="none">
            <a:spAutoFit/>
          </a:bodyPr>
          <a:lstStyle/>
          <a:p>
            <a:r>
              <a:rPr lang="en-US" dirty="0" smtClean="0"/>
              <a:t> </a:t>
            </a:r>
            <a:r>
              <a:rPr lang="en-US" b="1" dirty="0">
                <a:latin typeface="Times New Roman" panose="02020603050405020304" pitchFamily="18" charset="0"/>
                <a:cs typeface="Times New Roman" panose="02020603050405020304" pitchFamily="18" charset="0"/>
              </a:rPr>
              <a:t>J</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PELLY AND B</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HOSKINS</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New Perspective on </a:t>
            </a:r>
            <a:r>
              <a:rPr lang="en-US" dirty="0" smtClean="0">
                <a:latin typeface="Times New Roman" panose="02020603050405020304" pitchFamily="18" charset="0"/>
                <a:cs typeface="Times New Roman" panose="02020603050405020304" pitchFamily="18" charset="0"/>
              </a:rPr>
              <a:t>Blocking, 2003</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39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181307-A66E-4890-961B-C40A7476AD1B}"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a:t>
            </a:fld>
            <a:endParaRPr lang="ru-RU"/>
          </a:p>
        </p:txBody>
      </p:sp>
      <p:sp>
        <p:nvSpPr>
          <p:cNvPr id="5" name="Прямоугольник 4"/>
          <p:cNvSpPr/>
          <p:nvPr/>
        </p:nvSpPr>
        <p:spPr>
          <a:xfrm>
            <a:off x="1705929" y="1290027"/>
            <a:ext cx="1668085"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1. Introduction</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03294" y="1617694"/>
            <a:ext cx="6096000" cy="923330"/>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2. </a:t>
            </a:r>
            <a:r>
              <a:rPr lang="en-US" b="1" dirty="0" smtClean="0">
                <a:latin typeface="Times New Roman" panose="02020603050405020304" pitchFamily="18" charset="0"/>
                <a:cs typeface="Times New Roman" panose="02020603050405020304" pitchFamily="18" charset="0"/>
              </a:rPr>
              <a:t>Methods</a:t>
            </a:r>
          </a:p>
          <a:p>
            <a:r>
              <a:rPr lang="en-US" dirty="0" smtClean="0">
                <a:latin typeface="Times New Roman" panose="02020603050405020304" pitchFamily="18" charset="0"/>
                <a:cs typeface="Times New Roman" panose="02020603050405020304" pitchFamily="18" charset="0"/>
              </a:rPr>
              <a:t>2.1. </a:t>
            </a:r>
            <a:r>
              <a:rPr lang="en-US" dirty="0">
                <a:latin typeface="Times New Roman" panose="02020603050405020304" pitchFamily="18" charset="0"/>
                <a:cs typeface="Times New Roman" panose="02020603050405020304" pitchFamily="18" charset="0"/>
              </a:rPr>
              <a:t>Theory Wave Activity</a:t>
            </a:r>
            <a:endParaRPr lang="ru-R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2.2. </a:t>
            </a:r>
            <a:r>
              <a:rPr lang="en-US" dirty="0">
                <a:latin typeface="Times New Roman" panose="02020603050405020304" pitchFamily="18" charset="0"/>
                <a:cs typeface="Times New Roman" panose="02020603050405020304" pitchFamily="18" charset="0"/>
              </a:rPr>
              <a:t>Local Wave Activity</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09124" y="2509228"/>
            <a:ext cx="2608406" cy="369332"/>
          </a:xfrm>
          <a:prstGeom prst="rect">
            <a:avLst/>
          </a:prstGeom>
        </p:spPr>
        <p:txBody>
          <a:bodyPr wrap="none">
            <a:spAutoFit/>
          </a:bodyPr>
          <a:lstStyle/>
          <a:p>
            <a:r>
              <a:rPr lang="en-US" dirty="0" smtClean="0">
                <a:latin typeface="URWPalladioL-Ital"/>
              </a:rPr>
              <a:t>2.3. </a:t>
            </a:r>
            <a:r>
              <a:rPr lang="en-US" dirty="0">
                <a:latin typeface="Times New Roman" panose="02020603050405020304" pitchFamily="18" charset="0"/>
                <a:cs typeface="Times New Roman" panose="02020603050405020304" pitchFamily="18" charset="0"/>
              </a:rPr>
              <a:t>Blocking event index</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93565" y="2903675"/>
            <a:ext cx="2787943"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3. Model and Experiments</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5540" y="3244334"/>
            <a:ext cx="113364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4. Results</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77038" y="3584993"/>
            <a:ext cx="4346062" cy="369332"/>
          </a:xfrm>
          <a:prstGeom prst="rect">
            <a:avLst/>
          </a:prstGeom>
        </p:spPr>
        <p:txBody>
          <a:bodyPr wrap="none">
            <a:spAutoFit/>
          </a:bodyPr>
          <a:lstStyle/>
          <a:p>
            <a:r>
              <a:rPr lang="en-US" dirty="0">
                <a:latin typeface="URWPalladioL-Ital"/>
              </a:rPr>
              <a:t>4.1</a:t>
            </a:r>
            <a:r>
              <a:rPr lang="en-US" dirty="0">
                <a:latin typeface="Times New Roman" panose="02020603050405020304" pitchFamily="18" charset="0"/>
                <a:cs typeface="Times New Roman" panose="02020603050405020304" pitchFamily="18" charset="0"/>
              </a:rPr>
              <a:t>. Reduction of the ice volume and its area</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667435" y="3930588"/>
            <a:ext cx="6598023" cy="369332"/>
          </a:xfrm>
          <a:prstGeom prst="rect">
            <a:avLst/>
          </a:prstGeom>
        </p:spPr>
        <p:txBody>
          <a:bodyPr wrap="square">
            <a:spAutoFit/>
          </a:bodyPr>
          <a:lstStyle/>
          <a:p>
            <a:r>
              <a:rPr lang="en-US" dirty="0">
                <a:latin typeface="URWPalladioL-Ital"/>
              </a:rPr>
              <a:t>4.2. </a:t>
            </a:r>
            <a:r>
              <a:rPr lang="en-US" dirty="0">
                <a:latin typeface="Times New Roman" panose="02020603050405020304" pitchFamily="18" charset="0"/>
                <a:cs typeface="Times New Roman" panose="02020603050405020304" pitchFamily="18" charset="0"/>
              </a:rPr>
              <a:t>Anomalies of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zonal distribution </a:t>
            </a:r>
            <a:r>
              <a:rPr lang="en-US" dirty="0" smtClean="0">
                <a:latin typeface="Times New Roman" panose="02020603050405020304" pitchFamily="18" charset="0"/>
                <a:cs typeface="Times New Roman" panose="02020603050405020304" pitchFamily="18" charset="0"/>
              </a:rPr>
              <a:t>potential temperature</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677076" y="4302168"/>
            <a:ext cx="320132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4.3. Wave activity and blockings</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686695" y="4624899"/>
            <a:ext cx="1765227" cy="400110"/>
          </a:xfrm>
          <a:prstGeom prst="rect">
            <a:avLst/>
          </a:prstGeom>
        </p:spPr>
        <p:txBody>
          <a:bodyPr wrap="none">
            <a:spAutoFit/>
          </a:bodyPr>
          <a:lstStyle/>
          <a:p>
            <a:r>
              <a:rPr lang="en-US" b="1" dirty="0">
                <a:latin typeface="URWPalladioL-Bold"/>
              </a:rPr>
              <a:t>5</a:t>
            </a:r>
            <a:r>
              <a:rPr lang="en-US" b="1" dirty="0" smtClean="0">
                <a:latin typeface="URWPalladioL-Bold"/>
              </a:rPr>
              <a:t>. </a:t>
            </a:r>
            <a:r>
              <a:rPr lang="en-US" sz="2000" b="1" dirty="0">
                <a:latin typeface="Times New Roman" panose="02020603050405020304" pitchFamily="18" charset="0"/>
                <a:cs typeface="Times New Roman" panose="02020603050405020304" pitchFamily="18" charset="0"/>
              </a:rPr>
              <a:t>Conclusions</a:t>
            </a:r>
            <a:endParaRPr lang="ru-RU" sz="20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627117" y="411487"/>
            <a:ext cx="1383712" cy="369332"/>
          </a:xfrm>
          <a:prstGeom prst="rect">
            <a:avLst/>
          </a:prstGeom>
          <a:solidFill>
            <a:srgbClr val="FFFF00"/>
          </a:solidFill>
        </p:spPr>
        <p:txBody>
          <a:bodyPr wrap="none">
            <a:spAutoFit/>
          </a:bodyPr>
          <a:lstStyle/>
          <a:p>
            <a:r>
              <a:rPr lang="en-US" b="1" dirty="0" smtClean="0">
                <a:latin typeface="Times New Roman" panose="02020603050405020304" pitchFamily="18" charset="0"/>
                <a:cs typeface="Times New Roman" panose="02020603050405020304" pitchFamily="18" charset="0"/>
              </a:rPr>
              <a:t> CONTENT</a:t>
            </a:r>
            <a:endParaRPr lang="ru-RU"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a:stretch>
            <a:fillRect/>
          </a:stretch>
        </p:blipFill>
        <p:spPr>
          <a:xfrm>
            <a:off x="1775011" y="739201"/>
            <a:ext cx="1233967" cy="531709"/>
          </a:xfrm>
          <a:prstGeom prst="rect">
            <a:avLst/>
          </a:prstGeom>
        </p:spPr>
      </p:pic>
    </p:spTree>
    <p:extLst>
      <p:ext uri="{BB962C8B-B14F-4D97-AF65-F5344CB8AC3E}">
        <p14:creationId xmlns:p14="http://schemas.microsoft.com/office/powerpoint/2010/main" val="1445118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20</a:t>
            </a:fld>
            <a:endParaRPr lang="ru-RU"/>
          </a:p>
        </p:txBody>
      </p:sp>
      <p:sp>
        <p:nvSpPr>
          <p:cNvPr id="5" name="Прямоугольник 4"/>
          <p:cNvSpPr/>
          <p:nvPr/>
        </p:nvSpPr>
        <p:spPr>
          <a:xfrm>
            <a:off x="681926" y="5000569"/>
            <a:ext cx="1075582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 schematic representation of the relevant parameters </a:t>
            </a:r>
            <a:r>
              <a:rPr lang="en-US" dirty="0" smtClean="0">
                <a:latin typeface="Times New Roman" panose="02020603050405020304" pitchFamily="18" charset="0"/>
                <a:cs typeface="Times New Roman" panose="02020603050405020304" pitchFamily="18" charset="0"/>
              </a:rPr>
              <a:t>for calculating </a:t>
            </a:r>
            <a:r>
              <a:rPr lang="en-US"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PV–</a:t>
            </a:r>
            <a:r>
              <a:rPr lang="el-GR" b="1" dirty="0" smtClean="0">
                <a:latin typeface="Times New Roman" panose="02020603050405020304" pitchFamily="18" charset="0"/>
                <a:cs typeface="Times New Roman" panose="02020603050405020304" pitchFamily="18" charset="0"/>
              </a:rPr>
              <a:t>θ</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blocking index </a:t>
            </a:r>
            <a:r>
              <a:rPr lang="en-US" i="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at a given longitude </a:t>
            </a:r>
            <a:r>
              <a:rPr lang="el-GR" dirty="0" smtClean="0">
                <a:latin typeface="Times New Roman" panose="02020603050405020304" pitchFamily="18" charset="0"/>
                <a:cs typeface="Times New Roman" panose="02020603050405020304" pitchFamily="18" charset="0"/>
              </a:rPr>
              <a:t>λ</a:t>
            </a:r>
            <a:r>
              <a:rPr lang="en-US" sz="1400" dirty="0" smtClean="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thick </a:t>
            </a:r>
            <a:r>
              <a:rPr lang="en-US" dirty="0">
                <a:latin typeface="Times New Roman" panose="02020603050405020304" pitchFamily="18" charset="0"/>
                <a:cs typeface="Times New Roman" panose="02020603050405020304" pitchFamily="18" charset="0"/>
              </a:rPr>
              <a:t>line is a representative u on PV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contour during a </a:t>
            </a:r>
            <a:r>
              <a:rPr lang="en-US" dirty="0" smtClean="0">
                <a:latin typeface="Times New Roman" panose="02020603050405020304" pitchFamily="18" charset="0"/>
                <a:cs typeface="Times New Roman" panose="02020603050405020304" pitchFamily="18" charset="0"/>
              </a:rPr>
              <a:t>blocking event </a:t>
            </a:r>
            <a:r>
              <a:rPr lang="en-US" dirty="0">
                <a:latin typeface="Times New Roman" panose="02020603050405020304" pitchFamily="18" charset="0"/>
                <a:cs typeface="Times New Roman" panose="02020603050405020304" pitchFamily="18" charset="0"/>
              </a:rPr>
              <a:t>centered at </a:t>
            </a:r>
            <a:r>
              <a:rPr lang="el-GR" dirty="0" smtClean="0">
                <a:latin typeface="Times New Roman" panose="02020603050405020304" pitchFamily="18" charset="0"/>
                <a:cs typeface="Times New Roman" panose="02020603050405020304" pitchFamily="18" charset="0"/>
              </a:rPr>
              <a:t>λ</a:t>
            </a:r>
            <a:r>
              <a:rPr lang="en-US" sz="14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this case.</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208776" y="945397"/>
            <a:ext cx="5913682" cy="3859079"/>
          </a:xfrm>
          <a:prstGeom prst="rect">
            <a:avLst/>
          </a:prstGeom>
        </p:spPr>
      </p:pic>
      <p:sp>
        <p:nvSpPr>
          <p:cNvPr id="7" name="Прямоугольник 6"/>
          <p:cNvSpPr/>
          <p:nvPr/>
        </p:nvSpPr>
        <p:spPr>
          <a:xfrm>
            <a:off x="4415196" y="470138"/>
            <a:ext cx="143981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PV– </a:t>
            </a:r>
            <a:r>
              <a:rPr lang="el-GR" b="1" dirty="0">
                <a:latin typeface="Times New Roman" panose="02020603050405020304" pitchFamily="18" charset="0"/>
                <a:cs typeface="Times New Roman" panose="02020603050405020304" pitchFamily="18" charset="0"/>
              </a:rPr>
              <a:t>θ</a:t>
            </a:r>
            <a:r>
              <a:rPr lang="en-US" b="1" dirty="0">
                <a:latin typeface="Times New Roman" panose="02020603050405020304" pitchFamily="18" charset="0"/>
                <a:cs typeface="Times New Roman" panose="02020603050405020304" pitchFamily="18" charset="0"/>
              </a:rPr>
              <a:t> index </a:t>
            </a:r>
            <a:endParaRPr lang="ru-RU" dirty="0"/>
          </a:p>
        </p:txBody>
      </p:sp>
    </p:spTree>
    <p:extLst>
      <p:ext uri="{BB962C8B-B14F-4D97-AF65-F5344CB8AC3E}">
        <p14:creationId xmlns:p14="http://schemas.microsoft.com/office/powerpoint/2010/main" val="1514818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2B10FA-718D-459D-8D48-B35673DA864C}"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21</a:t>
            </a:fld>
            <a:endParaRPr lang="ru-RU"/>
          </a:p>
        </p:txBody>
      </p:sp>
      <p:sp>
        <p:nvSpPr>
          <p:cNvPr id="5" name="Прямоугольник 4"/>
          <p:cNvSpPr/>
          <p:nvPr/>
        </p:nvSpPr>
        <p:spPr>
          <a:xfrm>
            <a:off x="390149" y="734517"/>
            <a:ext cx="11244650" cy="3693319"/>
          </a:xfrm>
          <a:prstGeom prst="rect">
            <a:avLst/>
          </a:prstGeom>
        </p:spPr>
        <p:txBody>
          <a:bodyPr wrap="square">
            <a:spAutoFit/>
          </a:bodyPr>
          <a:lstStyle/>
          <a:p>
            <a:pPr algn="ctr">
              <a:buFont typeface="Arial" panose="020B0604020202020204" pitchFamily="34" charset="0"/>
              <a:buChar char="•"/>
            </a:pPr>
            <a:endParaRPr lang="en-US" b="1" dirty="0" smtClean="0">
              <a:solidFill>
                <a:srgbClr val="32414D"/>
              </a:solidFill>
              <a:latin typeface="Times New Roman" panose="02020603050405020304" pitchFamily="18" charset="0"/>
              <a:cs typeface="Times New Roman" panose="02020603050405020304" pitchFamily="18" charset="0"/>
            </a:endParaRPr>
          </a:p>
          <a:p>
            <a:pPr algn="just">
              <a:lnSpc>
                <a:spcPct val="150000"/>
              </a:lnSpc>
            </a:pPr>
            <a:r>
              <a:rPr lang="en-US" b="1" dirty="0" smtClean="0">
                <a:solidFill>
                  <a:srgbClr val="264653"/>
                </a:solidFill>
                <a:latin typeface="Times New Roman" panose="02020603050405020304" pitchFamily="18" charset="0"/>
                <a:cs typeface="Times New Roman" panose="02020603050405020304" pitchFamily="18" charset="0"/>
              </a:rPr>
              <a:t>Quasi-stationary atmospheric circulation regimes drew attention of meteorologists long ago</a:t>
            </a:r>
            <a:r>
              <a:rPr lang="en-US" dirty="0" smtClean="0">
                <a:solidFill>
                  <a:srgbClr val="264653"/>
                </a:solidFill>
                <a:latin typeface="Times New Roman" panose="02020603050405020304" pitchFamily="18" charset="0"/>
                <a:cs typeface="Times New Roman" panose="02020603050405020304" pitchFamily="18" charset="0"/>
              </a:rPr>
              <a:t>. In large number of publications have been devoted to an investigation of the so-called blocking-type regime: an investigation of its formation, statistical processing of data on the duration of existence of blockings of various types, a study of predictability of these regimes by using modern global models of the general atmospheric circulation, etc. These investigations showed that the regimes with blockings in model experiments were in a sense close to the stationary solutions to the problem which are generally unstable; therefore, the lifetime of such a solution actually depends on the form of the trajectory in which the movement takes place in the phase volume in the neighborhood of this stationary solution . </a:t>
            </a:r>
            <a:endParaRPr lang="en-US" b="0" i="0" dirty="0">
              <a:solidFill>
                <a:srgbClr val="26465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500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812F8D-A06A-485D-A0D7-D5586500C166}"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22</a:t>
            </a:fld>
            <a:endParaRPr lang="ru-RU"/>
          </a:p>
        </p:txBody>
      </p:sp>
      <p:sp>
        <p:nvSpPr>
          <p:cNvPr id="6" name="Прямоугольник 5"/>
          <p:cNvSpPr/>
          <p:nvPr/>
        </p:nvSpPr>
        <p:spPr>
          <a:xfrm>
            <a:off x="854439" y="4441237"/>
            <a:ext cx="10747948" cy="120032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In this article, this statement is taken as a working hypothesis, i.e. it is assumed that quasi-stationary modes of atmospheric circulation arise when the trajectory of the system in phase space lies in the vicinity of an unstable stationary solution. </a:t>
            </a:r>
            <a:r>
              <a:rPr lang="en-US" dirty="0" smtClean="0">
                <a:latin typeface="Times New Roman" panose="02020603050405020304" pitchFamily="18" charset="0"/>
                <a:cs typeface="Times New Roman" panose="02020603050405020304" pitchFamily="18" charset="0"/>
              </a:rPr>
              <a:t>Consequently</a:t>
            </a:r>
            <a:r>
              <a:rPr lang="en-US" dirty="0">
                <a:latin typeface="Times New Roman" panose="02020603050405020304" pitchFamily="18" charset="0"/>
                <a:cs typeface="Times New Roman" panose="02020603050405020304" pitchFamily="18" charset="0"/>
              </a:rPr>
              <a:t>, the task is to construct a (probabilistic) characteristic of the lifetime of such a quasi-stationary regime</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04341" y="1191959"/>
            <a:ext cx="10478125" cy="1477328"/>
          </a:xfrm>
          <a:prstGeom prst="rect">
            <a:avLst/>
          </a:prstGeom>
        </p:spPr>
        <p:txBody>
          <a:bodyPr wrap="square">
            <a:spAutoFit/>
          </a:bodyPr>
          <a:lstStyle/>
          <a:p>
            <a:pPr algn="just"/>
            <a:r>
              <a:rPr lang="en-US" dirty="0">
                <a:solidFill>
                  <a:srgbClr val="264653"/>
                </a:solidFill>
                <a:latin typeface="Times New Roman" panose="02020603050405020304" pitchFamily="18" charset="0"/>
                <a:cs typeface="Times New Roman" panose="02020603050405020304" pitchFamily="18" charset="0"/>
              </a:rPr>
              <a:t>The paper formulates the notion of instability indices for quasi-stationary atmospheric circulation regimes. The regimes analyzed are assumed to be quasi-barotropic, and they can thus be described with a sufficient accuracy by vorticity barotropic equations. Sufficient conditions are formulated for the stability of stationary solutions to these equations with dissipation and stationary sources available. </a:t>
            </a:r>
            <a:r>
              <a:rPr lang="en-US" b="1" dirty="0">
                <a:solidFill>
                  <a:srgbClr val="264653"/>
                </a:solidFill>
                <a:latin typeface="Times New Roman" panose="02020603050405020304" pitchFamily="18" charset="0"/>
                <a:cs typeface="Times New Roman" panose="02020603050405020304" pitchFamily="18" charset="0"/>
              </a:rPr>
              <a:t>Instability indices </a:t>
            </a:r>
            <a:r>
              <a:rPr lang="en-US" dirty="0">
                <a:solidFill>
                  <a:srgbClr val="264653"/>
                </a:solidFill>
                <a:latin typeface="Times New Roman" panose="02020603050405020304" pitchFamily="18" charset="0"/>
                <a:cs typeface="Times New Roman" panose="02020603050405020304" pitchFamily="18" charset="0"/>
              </a:rPr>
              <a:t>for real quasi-stationary atmospheric circulation regimes are shown to be related to their lifetime. </a:t>
            </a:r>
            <a:endParaRPr lang="ru-RU" dirty="0"/>
          </a:p>
        </p:txBody>
      </p:sp>
      <p:sp>
        <p:nvSpPr>
          <p:cNvPr id="8" name="Прямоугольник 7"/>
          <p:cNvSpPr/>
          <p:nvPr/>
        </p:nvSpPr>
        <p:spPr>
          <a:xfrm>
            <a:off x="3257861" y="2915189"/>
            <a:ext cx="8194624" cy="1200329"/>
          </a:xfrm>
          <a:prstGeom prst="rect">
            <a:avLst/>
          </a:prstGeom>
          <a:solidFill>
            <a:srgbClr val="FFFF00"/>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Modes with blocking are in a sense close to stationary solutions of the problem, which are generally unstable; Consequently, the lifetime of such a solution actually depends on the shape of the trajectory along which the motion occurs in the phase volume in the vicinity of this stationary solution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B</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Legras</a:t>
            </a:r>
            <a:r>
              <a:rPr lang="en-US" i="1" dirty="0">
                <a:latin typeface="Times New Roman" panose="02020603050405020304" pitchFamily="18" charset="0"/>
                <a:cs typeface="Times New Roman" panose="02020603050405020304" pitchFamily="18" charset="0"/>
              </a:rPr>
              <a:t> and M. </a:t>
            </a:r>
            <a:r>
              <a:rPr lang="en-US" i="1" dirty="0" err="1">
                <a:latin typeface="Times New Roman" panose="02020603050405020304" pitchFamily="18" charset="0"/>
                <a:cs typeface="Times New Roman" panose="02020603050405020304" pitchFamily="18" charset="0"/>
              </a:rPr>
              <a:t>Ghil</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P., 1985</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98273" y="3320301"/>
            <a:ext cx="1337226" cy="400110"/>
          </a:xfrm>
          <a:prstGeom prst="rect">
            <a:avLst/>
          </a:prstGeom>
          <a:solidFill>
            <a:srgbClr val="FFFF00"/>
          </a:solidFill>
        </p:spPr>
        <p:txBody>
          <a:bodyPr wrap="none">
            <a:spAutoFit/>
          </a:bodyPr>
          <a:lstStyle/>
          <a:p>
            <a:r>
              <a:rPr lang="en-US" sz="2000" dirty="0">
                <a:latin typeface="Times New Roman" panose="02020603050405020304" pitchFamily="18" charset="0"/>
                <a:cs typeface="Times New Roman" panose="02020603050405020304" pitchFamily="18" charset="0"/>
              </a:rPr>
              <a:t>Hypothesis</a:t>
            </a:r>
            <a:endParaRPr lang="ru-RU" sz="2000"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a:off x="2593298" y="3402767"/>
            <a:ext cx="569627" cy="269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169233" y="130607"/>
            <a:ext cx="10133351" cy="1046440"/>
          </a:xfrm>
          <a:prstGeom prst="rect">
            <a:avLst/>
          </a:prstGeom>
          <a:solidFill>
            <a:srgbClr val="FFFF00"/>
          </a:solidFill>
        </p:spPr>
        <p:txBody>
          <a:bodyPr wrap="square">
            <a:spAutoFit/>
          </a:bodyPr>
          <a:lstStyle/>
          <a:p>
            <a:pPr algn="ctr"/>
            <a:r>
              <a:rPr lang="en-US" sz="2000" b="1" dirty="0">
                <a:solidFill>
                  <a:srgbClr val="1857B6"/>
                </a:solidFill>
                <a:latin typeface="Times New Roman" panose="02020603050405020304" pitchFamily="18" charset="0"/>
                <a:cs typeface="Times New Roman" panose="02020603050405020304" pitchFamily="18" charset="0"/>
                <a:hlinkClick r:id="rId2"/>
              </a:rPr>
              <a:t>Instability indices for quasi-stationary atmospheric circulation regimes</a:t>
            </a:r>
          </a:p>
          <a:p>
            <a:pPr algn="ctr"/>
            <a:r>
              <a:rPr lang="en-US" sz="2400" b="1" u="sng" dirty="0">
                <a:solidFill>
                  <a:srgbClr val="32414D"/>
                </a:solidFill>
                <a:latin typeface="Times New Roman" panose="02020603050405020304" pitchFamily="18" charset="0"/>
                <a:cs typeface="Times New Roman" panose="02020603050405020304" pitchFamily="18" charset="0"/>
                <a:hlinkClick r:id="rId3"/>
              </a:rPr>
              <a:t>V. </a:t>
            </a:r>
            <a:r>
              <a:rPr lang="en-US" sz="2400" b="1" u="sng" dirty="0" err="1" smtClean="0">
                <a:solidFill>
                  <a:srgbClr val="32414D"/>
                </a:solidFill>
                <a:latin typeface="Times New Roman" panose="02020603050405020304" pitchFamily="18" charset="0"/>
                <a:cs typeface="Times New Roman" panose="02020603050405020304" pitchFamily="18" charset="0"/>
                <a:hlinkClick r:id="rId3"/>
              </a:rPr>
              <a:t>Dymnikov</a:t>
            </a:r>
            <a:r>
              <a:rPr lang="ru-RU" sz="2400" b="1" u="sng" dirty="0" smtClean="0">
                <a:solidFill>
                  <a:srgbClr val="32414D"/>
                </a:solidFill>
                <a:latin typeface="Times New Roman" panose="02020603050405020304" pitchFamily="18" charset="0"/>
                <a:cs typeface="Times New Roman" panose="02020603050405020304" pitchFamily="18" charset="0"/>
              </a:rPr>
              <a:t>  </a:t>
            </a:r>
            <a:r>
              <a:rPr lang="en-US" sz="2400" b="1" u="sng" dirty="0" smtClean="0">
                <a:solidFill>
                  <a:srgbClr val="32414D"/>
                </a:solidFill>
                <a:latin typeface="Times New Roman" panose="02020603050405020304" pitchFamily="18" charset="0"/>
                <a:cs typeface="Times New Roman" panose="02020603050405020304" pitchFamily="18" charset="0"/>
              </a:rPr>
              <a:t>(1990)</a:t>
            </a:r>
            <a:endParaRPr lang="en-US" sz="2000" b="1" dirty="0">
              <a:solidFill>
                <a:srgbClr val="32414D"/>
              </a:solidFill>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endParaRPr lang="en-US" b="1" dirty="0">
              <a:solidFill>
                <a:srgbClr val="3241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750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978463-AEFC-44A8-8126-7D619405AF56}"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23</a:t>
            </a:fld>
            <a:endParaRPr lang="ru-RU"/>
          </a:p>
        </p:txBody>
      </p:sp>
      <p:sp>
        <p:nvSpPr>
          <p:cNvPr id="5" name="Прямоугольник 4"/>
          <p:cNvSpPr/>
          <p:nvPr/>
        </p:nvSpPr>
        <p:spPr>
          <a:xfrm>
            <a:off x="527538" y="1683328"/>
            <a:ext cx="10884877" cy="3831818"/>
          </a:xfrm>
          <a:prstGeom prst="rect">
            <a:avLst/>
          </a:prstGeom>
        </p:spPr>
        <p:txBody>
          <a:bodyPr wrap="square">
            <a:spAutoFit/>
          </a:bodyPr>
          <a:lstStyle/>
          <a:p>
            <a:pPr algn="just">
              <a:lnSpc>
                <a:spcPct val="150000"/>
              </a:lnSpc>
            </a:pPr>
            <a:r>
              <a:rPr lang="en-US" dirty="0">
                <a:solidFill>
                  <a:srgbClr val="264653"/>
                </a:solidFill>
                <a:latin typeface="Times New Roman" panose="02020603050405020304" pitchFamily="18" charset="0"/>
                <a:cs typeface="Times New Roman" panose="02020603050405020304" pitchFamily="18" charset="0"/>
              </a:rPr>
              <a:t>The detailed investigation of conditions of the durational stabilization of subtropical anticyclone in the unusual region of the temperate zone is carried out and the reasons for its multiple regeneration are revealed. Separated are five periods of the subtropical anticyclone regeneration associated with the entering of active and relatively anticyclones of middle and high latitudes developed at the rear of cyclonic series into its circulation. All invasions were divided into three types depending on the trajectories of the movement of active anticyclones: the polar invasion from the north and northwest, the </a:t>
            </a:r>
            <a:r>
              <a:rPr lang="en-US" dirty="0" smtClean="0">
                <a:solidFill>
                  <a:srgbClr val="264653"/>
                </a:solidFill>
                <a:latin typeface="Times New Roman" panose="02020603050405020304" pitchFamily="18" charset="0"/>
                <a:cs typeface="Times New Roman" panose="02020603050405020304" pitchFamily="18" charset="0"/>
              </a:rPr>
              <a:t>invasion </a:t>
            </a:r>
            <a:r>
              <a:rPr lang="en-US" dirty="0">
                <a:solidFill>
                  <a:srgbClr val="264653"/>
                </a:solidFill>
                <a:latin typeface="Times New Roman" panose="02020603050405020304" pitchFamily="18" charset="0"/>
                <a:cs typeface="Times New Roman" panose="02020603050405020304" pitchFamily="18" charset="0"/>
              </a:rPr>
              <a:t>from the east and northeast, and the western invasion from the Atlantic Ocean and Baltic Sea. </a:t>
            </a:r>
            <a:r>
              <a:rPr lang="en-US" b="1" dirty="0">
                <a:solidFill>
                  <a:srgbClr val="C00000"/>
                </a:solidFill>
                <a:latin typeface="Times New Roman" panose="02020603050405020304" pitchFamily="18" charset="0"/>
                <a:cs typeface="Times New Roman" panose="02020603050405020304" pitchFamily="18" charset="0"/>
              </a:rPr>
              <a:t>The instability index introduced by V.P. </a:t>
            </a:r>
            <a:r>
              <a:rPr lang="en-US" b="1" dirty="0" err="1">
                <a:solidFill>
                  <a:srgbClr val="C00000"/>
                </a:solidFill>
                <a:latin typeface="Times New Roman" panose="02020603050405020304" pitchFamily="18" charset="0"/>
                <a:cs typeface="Times New Roman" panose="02020603050405020304" pitchFamily="18" charset="0"/>
              </a:rPr>
              <a:t>Dymnikov</a:t>
            </a:r>
            <a:r>
              <a:rPr lang="en-US" b="1" dirty="0">
                <a:solidFill>
                  <a:srgbClr val="C00000"/>
                </a:solidFill>
                <a:latin typeface="Times New Roman" panose="02020603050405020304" pitchFamily="18" charset="0"/>
                <a:cs typeface="Times New Roman" panose="02020603050405020304" pitchFamily="18" charset="0"/>
              </a:rPr>
              <a:t> was used for the quantitative estimation of the blocking process lifetime</a:t>
            </a:r>
            <a:r>
              <a:rPr lang="en-US" dirty="0">
                <a:solidFill>
                  <a:srgbClr val="264653"/>
                </a:solidFill>
                <a:latin typeface="Times New Roman" panose="02020603050405020304" pitchFamily="18" charset="0"/>
                <a:cs typeface="Times New Roman" panose="02020603050405020304" pitchFamily="18" charset="0"/>
              </a:rPr>
              <a:t>. It is demonstrated that this index is informative enough and could be used for the lifetime forecast of concrete quasistationary regimes of atmospheric circulation.</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33046" y="285600"/>
            <a:ext cx="10621108" cy="1200329"/>
          </a:xfrm>
          <a:prstGeom prst="rect">
            <a:avLst/>
          </a:prstGeom>
          <a:solidFill>
            <a:srgbClr val="FFFF00"/>
          </a:solidFill>
        </p:spPr>
        <p:txBody>
          <a:bodyPr wrap="square">
            <a:spAutoFit/>
          </a:bodyPr>
          <a:lstStyle/>
          <a:p>
            <a:pPr algn="ctr"/>
            <a:r>
              <a:rPr lang="en-US" b="1" dirty="0">
                <a:solidFill>
                  <a:srgbClr val="264653"/>
                </a:solidFill>
                <a:latin typeface="Times New Roman" panose="02020603050405020304" pitchFamily="18" charset="0"/>
                <a:cs typeface="Times New Roman" panose="02020603050405020304" pitchFamily="18" charset="0"/>
              </a:rPr>
              <a:t>On the problem of subtropical anticyclone regeneration as a factor of its stabilization (Case study for the summer of 2010)</a:t>
            </a:r>
          </a:p>
          <a:p>
            <a:pPr algn="ctr">
              <a:buFont typeface="Arial" panose="020B0604020202020204" pitchFamily="34" charset="0"/>
              <a:buChar char="•"/>
            </a:pPr>
            <a:r>
              <a:rPr lang="en-US" u="sng" dirty="0">
                <a:solidFill>
                  <a:srgbClr val="546973"/>
                </a:solidFill>
                <a:latin typeface="Times New Roman" panose="02020603050405020304" pitchFamily="18" charset="0"/>
                <a:cs typeface="Times New Roman" panose="02020603050405020304" pitchFamily="18" charset="0"/>
                <a:hlinkClick r:id="rId2"/>
              </a:rPr>
              <a:t>E. K. Semenov</a:t>
            </a:r>
            <a:r>
              <a:rPr lang="en-US" dirty="0">
                <a:solidFill>
                  <a:srgbClr val="8C9296"/>
                </a:solidFill>
                <a:latin typeface="Times New Roman" panose="02020603050405020304" pitchFamily="18" charset="0"/>
                <a:cs typeface="Times New Roman" panose="02020603050405020304" pitchFamily="18" charset="0"/>
              </a:rPr>
              <a:t>, </a:t>
            </a:r>
            <a:r>
              <a:rPr lang="en-US" u="sng" dirty="0">
                <a:solidFill>
                  <a:srgbClr val="546973"/>
                </a:solidFill>
                <a:latin typeface="Times New Roman" panose="02020603050405020304" pitchFamily="18" charset="0"/>
                <a:cs typeface="Times New Roman" panose="02020603050405020304" pitchFamily="18" charset="0"/>
                <a:hlinkClick r:id="rId3"/>
              </a:rPr>
              <a:t>N. N. </a:t>
            </a:r>
            <a:r>
              <a:rPr lang="en-US" u="sng" dirty="0" err="1">
                <a:solidFill>
                  <a:srgbClr val="546973"/>
                </a:solidFill>
                <a:latin typeface="Times New Roman" panose="02020603050405020304" pitchFamily="18" charset="0"/>
                <a:cs typeface="Times New Roman" panose="02020603050405020304" pitchFamily="18" charset="0"/>
                <a:hlinkClick r:id="rId3"/>
              </a:rPr>
              <a:t>Sokolikhina</a:t>
            </a:r>
            <a:r>
              <a:rPr lang="en-US" dirty="0">
                <a:solidFill>
                  <a:srgbClr val="8C9296"/>
                </a:solidFill>
                <a:latin typeface="Times New Roman" panose="02020603050405020304" pitchFamily="18" charset="0"/>
                <a:cs typeface="Times New Roman" panose="02020603050405020304" pitchFamily="18" charset="0"/>
              </a:rPr>
              <a:t>, </a:t>
            </a:r>
            <a:r>
              <a:rPr lang="en-US" u="sng" dirty="0">
                <a:solidFill>
                  <a:srgbClr val="546973"/>
                </a:solidFill>
                <a:latin typeface="Times New Roman" panose="02020603050405020304" pitchFamily="18" charset="0"/>
                <a:cs typeface="Times New Roman" panose="02020603050405020304" pitchFamily="18" charset="0"/>
                <a:hlinkClick r:id="rId4"/>
              </a:rPr>
              <a:t>K. O. </a:t>
            </a:r>
            <a:r>
              <a:rPr lang="en-US" u="sng" dirty="0" err="1">
                <a:solidFill>
                  <a:srgbClr val="546973"/>
                </a:solidFill>
                <a:latin typeface="Times New Roman" panose="02020603050405020304" pitchFamily="18" charset="0"/>
                <a:cs typeface="Times New Roman" panose="02020603050405020304" pitchFamily="18" charset="0"/>
                <a:hlinkClick r:id="rId4"/>
              </a:rPr>
              <a:t>Tudrii</a:t>
            </a:r>
            <a:endParaRPr lang="en-US" dirty="0">
              <a:solidFill>
                <a:srgbClr val="546973"/>
              </a:solidFill>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n-US" dirty="0">
                <a:solidFill>
                  <a:srgbClr val="546973"/>
                </a:solidFill>
                <a:latin typeface="Times New Roman" panose="02020603050405020304" pitchFamily="18" charset="0"/>
                <a:cs typeface="Times New Roman" panose="02020603050405020304" pitchFamily="18" charset="0"/>
              </a:rPr>
              <a:t>Published </a:t>
            </a:r>
            <a:r>
              <a:rPr lang="en-US" dirty="0" smtClean="0">
                <a:solidFill>
                  <a:srgbClr val="546973"/>
                </a:solidFill>
                <a:latin typeface="Times New Roman" panose="02020603050405020304" pitchFamily="18" charset="0"/>
                <a:cs typeface="Times New Roman" panose="02020603050405020304" pitchFamily="18" charset="0"/>
              </a:rPr>
              <a:t>2012</a:t>
            </a:r>
            <a:r>
              <a:rPr lang="ru-RU" dirty="0" smtClean="0">
                <a:solidFill>
                  <a:srgbClr val="546973"/>
                </a:solidFill>
                <a:latin typeface="Times New Roman" panose="02020603050405020304" pitchFamily="18" charset="0"/>
                <a:cs typeface="Times New Roman" panose="02020603050405020304" pitchFamily="18" charset="0"/>
              </a:rPr>
              <a:t> </a:t>
            </a:r>
            <a:r>
              <a:rPr lang="en-US" dirty="0" smtClean="0">
                <a:solidFill>
                  <a:srgbClr val="546973"/>
                </a:solidFill>
                <a:latin typeface="Times New Roman" panose="02020603050405020304" pitchFamily="18" charset="0"/>
                <a:cs typeface="Times New Roman" panose="02020603050405020304" pitchFamily="18" charset="0"/>
              </a:rPr>
              <a:t>Russian </a:t>
            </a:r>
            <a:r>
              <a:rPr lang="en-US" dirty="0">
                <a:solidFill>
                  <a:srgbClr val="546973"/>
                </a:solidFill>
                <a:latin typeface="Times New Roman" panose="02020603050405020304" pitchFamily="18" charset="0"/>
                <a:cs typeface="Times New Roman" panose="02020603050405020304" pitchFamily="18" charset="0"/>
              </a:rPr>
              <a:t>Meteorology and Hydrology</a:t>
            </a:r>
            <a:endParaRPr lang="en-US" b="0" i="0" dirty="0">
              <a:solidFill>
                <a:srgbClr val="54697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645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1548B7-5561-4A1B-8138-0A69DDB6B9A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dirty="0" smtClean="0"/>
              <a:t>50th anniversary of </a:t>
            </a:r>
            <a:r>
              <a:rPr lang="en-US" dirty="0" err="1" smtClean="0"/>
              <a:t>SibNIGMI</a:t>
            </a:r>
            <a:endParaRPr lang="ru-RU" dirty="0"/>
          </a:p>
        </p:txBody>
      </p:sp>
      <p:sp>
        <p:nvSpPr>
          <p:cNvPr id="4" name="Номер слайда 3"/>
          <p:cNvSpPr>
            <a:spLocks noGrp="1"/>
          </p:cNvSpPr>
          <p:nvPr>
            <p:ph type="sldNum" sz="quarter" idx="12"/>
          </p:nvPr>
        </p:nvSpPr>
        <p:spPr/>
        <p:txBody>
          <a:bodyPr/>
          <a:lstStyle/>
          <a:p>
            <a:fld id="{C6BA4881-9716-474F-AEFA-1009D6FB39C0}" type="slidenum">
              <a:rPr lang="ru-RU" smtClean="0"/>
              <a:t>24</a:t>
            </a:fld>
            <a:endParaRPr lang="ru-RU" dirty="0"/>
          </a:p>
        </p:txBody>
      </p:sp>
      <p:sp>
        <p:nvSpPr>
          <p:cNvPr id="5" name="Прямоугольник 4"/>
          <p:cNvSpPr/>
          <p:nvPr/>
        </p:nvSpPr>
        <p:spPr>
          <a:xfrm>
            <a:off x="511444" y="983551"/>
            <a:ext cx="11003796" cy="1754326"/>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Using </a:t>
            </a:r>
            <a:r>
              <a:rPr lang="en-US" b="1" u="sng" dirty="0">
                <a:latin typeface="Times New Roman" panose="02020603050405020304" pitchFamily="18" charset="0"/>
                <a:cs typeface="Times New Roman" panose="02020603050405020304" pitchFamily="18" charset="0"/>
              </a:rPr>
              <a:t>finite-time </a:t>
            </a:r>
            <a:r>
              <a:rPr lang="en-US" b="1" u="sng" dirty="0" err="1">
                <a:latin typeface="Times New Roman" panose="02020603050405020304" pitchFamily="18" charset="0"/>
                <a:cs typeface="Times New Roman" panose="02020603050405020304" pitchFamily="18" charset="0"/>
              </a:rPr>
              <a:t>Lyapunov</a:t>
            </a:r>
            <a:r>
              <a:rPr lang="en-US" b="1" u="sng" dirty="0">
                <a:latin typeface="Times New Roman" panose="02020603050405020304" pitchFamily="18" charset="0"/>
                <a:cs typeface="Times New Roman" panose="02020603050405020304" pitchFamily="18" charset="0"/>
              </a:rPr>
              <a:t> exponents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authors of article show </a:t>
            </a:r>
            <a:r>
              <a:rPr lang="en-US" dirty="0">
                <a:latin typeface="Times New Roman" panose="02020603050405020304" pitchFamily="18" charset="0"/>
                <a:cs typeface="Times New Roman" panose="02020603050405020304" pitchFamily="18" charset="0"/>
              </a:rPr>
              <a:t>that the occurrence of blockings is associated </a:t>
            </a:r>
            <a:r>
              <a:rPr lang="en-US" dirty="0" smtClean="0">
                <a:latin typeface="Times New Roman" panose="02020603050405020304" pitchFamily="18" charset="0"/>
                <a:cs typeface="Times New Roman" panose="02020603050405020304" pitchFamily="18" charset="0"/>
              </a:rPr>
              <a:t>with conditions </a:t>
            </a:r>
            <a:r>
              <a:rPr lang="en-US" dirty="0">
                <a:latin typeface="Times New Roman" panose="02020603050405020304" pitchFamily="18" charset="0"/>
                <a:cs typeface="Times New Roman" panose="02020603050405020304" pitchFamily="18" charset="0"/>
              </a:rPr>
              <a:t>featuring anomalously high instability and </a:t>
            </a:r>
            <a:r>
              <a:rPr lang="en-US" dirty="0" smtClean="0">
                <a:latin typeface="Times New Roman" panose="02020603050405020304" pitchFamily="18" charset="0"/>
                <a:cs typeface="Times New Roman" panose="02020603050405020304" pitchFamily="18" charset="0"/>
              </a:rPr>
              <a:t>blockings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realized </a:t>
            </a:r>
            <a:r>
              <a:rPr lang="en-US" dirty="0">
                <a:latin typeface="Times New Roman" panose="02020603050405020304" pitchFamily="18" charset="0"/>
                <a:cs typeface="Times New Roman" panose="02020603050405020304" pitchFamily="18" charset="0"/>
              </a:rPr>
              <a:t>when the trajectory of the system is in the </a:t>
            </a:r>
            <a:r>
              <a:rPr lang="en-US" dirty="0" smtClean="0">
                <a:latin typeface="Times New Roman" panose="02020603050405020304" pitchFamily="18" charset="0"/>
                <a:cs typeface="Times New Roman" panose="02020603050405020304" pitchFamily="18" charset="0"/>
              </a:rPr>
              <a:t>neighborhood </a:t>
            </a:r>
            <a:r>
              <a:rPr lang="en-US" dirty="0">
                <a:latin typeface="Times New Roman" panose="02020603050405020304" pitchFamily="18" charset="0"/>
                <a:cs typeface="Times New Roman" panose="02020603050405020304" pitchFamily="18" charset="0"/>
              </a:rPr>
              <a:t>of a specific class of </a:t>
            </a:r>
            <a:r>
              <a:rPr lang="en-US" b="1" dirty="0">
                <a:latin typeface="Times New Roman" panose="02020603050405020304" pitchFamily="18" charset="0"/>
                <a:cs typeface="Times New Roman" panose="02020603050405020304" pitchFamily="18" charset="0"/>
              </a:rPr>
              <a:t>unstable periodic orbits </a:t>
            </a:r>
            <a:r>
              <a:rPr lang="en-US" dirty="0">
                <a:latin typeface="Times New Roman" panose="02020603050405020304" pitchFamily="18" charset="0"/>
                <a:cs typeface="Times New Roman" panose="02020603050405020304" pitchFamily="18" charset="0"/>
              </a:rPr>
              <a:t>(UPOs), natural modes of variability that cover the attractor the </a:t>
            </a:r>
            <a:r>
              <a:rPr lang="en-US" dirty="0" smtClean="0">
                <a:latin typeface="Times New Roman" panose="02020603050405020304" pitchFamily="18" charset="0"/>
                <a:cs typeface="Times New Roman" panose="02020603050405020304" pitchFamily="18" charset="0"/>
              </a:rPr>
              <a:t>system.</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12923" y="266346"/>
            <a:ext cx="10089396" cy="707886"/>
          </a:xfrm>
          <a:prstGeom prst="rect">
            <a:avLst/>
          </a:prstGeom>
          <a:solidFill>
            <a:srgbClr val="FFFF00"/>
          </a:solidFill>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new mathematical framework for atmospheric blocking </a:t>
            </a:r>
            <a:r>
              <a:rPr lang="en-US" sz="2000" dirty="0" smtClean="0">
                <a:latin typeface="Times New Roman" panose="02020603050405020304" pitchFamily="18" charset="0"/>
                <a:cs typeface="Times New Roman" panose="02020603050405020304" pitchFamily="18" charset="0"/>
              </a:rPr>
              <a:t>events</a:t>
            </a:r>
          </a:p>
          <a:p>
            <a:pPr algn="ctr"/>
            <a:r>
              <a:rPr lang="en-US" sz="2000" b="1" dirty="0">
                <a:latin typeface="Times New Roman" panose="02020603050405020304" pitchFamily="18" charset="0"/>
                <a:cs typeface="Times New Roman" panose="02020603050405020304" pitchFamily="18" charset="0"/>
              </a:rPr>
              <a:t>V. Lucarini and  A. </a:t>
            </a:r>
            <a:r>
              <a:rPr lang="en-US" sz="2000" b="1" dirty="0" smtClean="0">
                <a:latin typeface="Times New Roman" panose="02020603050405020304" pitchFamily="18" charset="0"/>
                <a:cs typeface="Times New Roman" panose="02020603050405020304" pitchFamily="18" charset="0"/>
              </a:rPr>
              <a:t>Gritsun (2020)</a:t>
            </a:r>
            <a:endParaRPr lang="en-US"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26941" y="2606213"/>
            <a:ext cx="11174278" cy="3724096"/>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Despite </a:t>
            </a:r>
            <a:r>
              <a:rPr lang="en-US" dirty="0" smtClean="0">
                <a:latin typeface="Times New Roman" panose="02020603050405020304" pitchFamily="18" charset="0"/>
                <a:cs typeface="Times New Roman" panose="02020603050405020304" pitchFamily="18" charset="0"/>
              </a:rPr>
              <a:t>many years </a:t>
            </a:r>
            <a:r>
              <a:rPr lang="en-US" dirty="0">
                <a:latin typeface="Times New Roman" panose="02020603050405020304" pitchFamily="18" charset="0"/>
                <a:cs typeface="Times New Roman" panose="02020603050405020304" pitchFamily="18" charset="0"/>
              </a:rPr>
              <a:t>of continuous progresses, numerical weather </a:t>
            </a:r>
            <a:r>
              <a:rPr lang="en-US" dirty="0" smtClean="0">
                <a:latin typeface="Times New Roman" panose="02020603050405020304" pitchFamily="18" charset="0"/>
                <a:cs typeface="Times New Roman" panose="02020603050405020304" pitchFamily="18" charset="0"/>
              </a:rPr>
              <a:t>prediction systems </a:t>
            </a:r>
            <a:r>
              <a:rPr lang="en-US" dirty="0">
                <a:latin typeface="Times New Roman" panose="02020603050405020304" pitchFamily="18" charset="0"/>
                <a:cs typeface="Times New Roman" panose="02020603050405020304" pitchFamily="18" charset="0"/>
              </a:rPr>
              <a:t>have a comparatively low </a:t>
            </a:r>
            <a:r>
              <a:rPr lang="en-US" dirty="0" smtClean="0">
                <a:latin typeface="Times New Roman" panose="02020603050405020304" pitchFamily="18" charset="0"/>
                <a:cs typeface="Times New Roman" panose="02020603050405020304" pitchFamily="18" charset="0"/>
              </a:rPr>
              <a:t>skill in </a:t>
            </a:r>
            <a:r>
              <a:rPr lang="en-US" dirty="0">
                <a:latin typeface="Times New Roman" panose="02020603050405020304" pitchFamily="18" charset="0"/>
                <a:cs typeface="Times New Roman" panose="02020603050405020304" pitchFamily="18" charset="0"/>
              </a:rPr>
              <a:t>predicting the onset and decay of blockings, and </a:t>
            </a:r>
            <a:r>
              <a:rPr lang="en-US" dirty="0" smtClean="0">
                <a:latin typeface="Times New Roman" panose="02020603050405020304" pitchFamily="18" charset="0"/>
                <a:cs typeface="Times New Roman" panose="02020603050405020304" pitchFamily="18" charset="0"/>
              </a:rPr>
              <a:t>state-of-the-art </a:t>
            </a:r>
            <a:r>
              <a:rPr lang="en-US" dirty="0">
                <a:latin typeface="Times New Roman" panose="02020603050405020304" pitchFamily="18" charset="0"/>
                <a:cs typeface="Times New Roman" panose="02020603050405020304" pitchFamily="18" charset="0"/>
              </a:rPr>
              <a:t>climate models have a comparatively hard </a:t>
            </a:r>
            <a:r>
              <a:rPr lang="en-US" dirty="0" smtClean="0">
                <a:latin typeface="Times New Roman" panose="02020603050405020304" pitchFamily="18" charset="0"/>
                <a:cs typeface="Times New Roman" panose="02020603050405020304" pitchFamily="18" charset="0"/>
              </a:rPr>
              <a:t>time in </a:t>
            </a:r>
            <a:r>
              <a:rPr lang="en-US" dirty="0">
                <a:latin typeface="Times New Roman" panose="02020603050405020304" pitchFamily="18" charset="0"/>
                <a:cs typeface="Times New Roman" panose="02020603050405020304" pitchFamily="18" charset="0"/>
              </a:rPr>
              <a:t>providing a statistics of blockings in terms of </a:t>
            </a:r>
            <a:r>
              <a:rPr lang="en-US" dirty="0" smtClean="0">
                <a:latin typeface="Times New Roman" panose="02020603050405020304" pitchFamily="18" charset="0"/>
                <a:cs typeface="Times New Roman" panose="02020603050405020304" pitchFamily="18" charset="0"/>
              </a:rPr>
              <a:t>temporal prevalence </a:t>
            </a:r>
            <a:r>
              <a:rPr lang="en-US" dirty="0">
                <a:latin typeface="Times New Roman" panose="02020603050405020304" pitchFamily="18" charset="0"/>
                <a:cs typeface="Times New Roman" panose="02020603050405020304" pitchFamily="18" charset="0"/>
              </a:rPr>
              <a:t>and geographical location that fits well </a:t>
            </a:r>
            <a:r>
              <a:rPr lang="en-US" dirty="0" smtClean="0">
                <a:latin typeface="Times New Roman" panose="02020603050405020304" pitchFamily="18" charset="0"/>
                <a:cs typeface="Times New Roman" panose="02020603050405020304" pitchFamily="18" charset="0"/>
              </a:rPr>
              <a:t>with observations</a:t>
            </a:r>
            <a:r>
              <a:rPr lang="en-US" dirty="0">
                <a:latin typeface="Times New Roman" panose="02020603050405020304" pitchFamily="18" charset="0"/>
                <a:cs typeface="Times New Roman" panose="02020603050405020304" pitchFamily="18" charset="0"/>
              </a:rPr>
              <a:t>. The understanding of how climate change </a:t>
            </a:r>
            <a:r>
              <a:rPr lang="en-US" dirty="0" smtClean="0">
                <a:latin typeface="Times New Roman" panose="02020603050405020304" pitchFamily="18" charset="0"/>
                <a:cs typeface="Times New Roman" panose="02020603050405020304" pitchFamily="18" charset="0"/>
              </a:rPr>
              <a:t>will impact </a:t>
            </a:r>
            <a:r>
              <a:rPr lang="en-US" dirty="0">
                <a:latin typeface="Times New Roman" panose="02020603050405020304" pitchFamily="18" charset="0"/>
                <a:cs typeface="Times New Roman" panose="02020603050405020304" pitchFamily="18" charset="0"/>
              </a:rPr>
              <a:t>the statistics and dynamics of blocking events is </a:t>
            </a:r>
            <a:r>
              <a:rPr lang="en-US" dirty="0" smtClean="0">
                <a:latin typeface="Times New Roman" panose="02020603050405020304" pitchFamily="18" charset="0"/>
                <a:cs typeface="Times New Roman" panose="02020603050405020304" pitchFamily="18" charset="0"/>
              </a:rPr>
              <a:t>far  from </a:t>
            </a:r>
            <a:r>
              <a:rPr lang="en-US" dirty="0">
                <a:latin typeface="Times New Roman" panose="02020603050405020304" pitchFamily="18" charset="0"/>
                <a:cs typeface="Times New Roman" panose="02020603050405020304" pitchFamily="18" charset="0"/>
              </a:rPr>
              <a:t>being settled</a:t>
            </a:r>
            <a:r>
              <a:rPr lang="en-US" dirty="0" smtClean="0">
                <a:latin typeface="Times New Roman" panose="02020603050405020304" pitchFamily="18" charset="0"/>
                <a:cs typeface="Times New Roman" panose="02020603050405020304" pitchFamily="18" charset="0"/>
              </a:rPr>
              <a:t>.</a:t>
            </a:r>
          </a:p>
          <a:p>
            <a:pPr algn="just"/>
            <a:r>
              <a:rPr lang="en-US" sz="2000" b="1" dirty="0">
                <a:solidFill>
                  <a:srgbClr val="C00000"/>
                </a:solidFill>
                <a:latin typeface="Times New Roman" panose="02020603050405020304" pitchFamily="18" charset="0"/>
                <a:cs typeface="Times New Roman" panose="02020603050405020304" pitchFamily="18" charset="0"/>
              </a:rPr>
              <a:t>Remark:</a:t>
            </a:r>
            <a:r>
              <a:rPr lang="en-US" dirty="0">
                <a:latin typeface="Times New Roman" panose="02020603050405020304" pitchFamily="18" charset="0"/>
                <a:cs typeface="Times New Roman" panose="02020603050405020304" pitchFamily="18" charset="0"/>
              </a:rPr>
              <a:t> A rather different point of view, building upon the differences between the </a:t>
            </a:r>
            <a:r>
              <a:rPr lang="en-US" b="1" dirty="0">
                <a:latin typeface="Times New Roman" panose="02020603050405020304" pitchFamily="18" charset="0"/>
                <a:cs typeface="Times New Roman" panose="02020603050405020304" pitchFamily="18" charset="0"/>
              </a:rPr>
              <a:t>Atlantic and Pacific blockings</a:t>
            </a:r>
            <a:r>
              <a:rPr lang="en-US" dirty="0">
                <a:latin typeface="Times New Roman" panose="02020603050405020304" pitchFamily="18" charset="0"/>
                <a:cs typeface="Times New Roman" panose="02020603050405020304" pitchFamily="18" charset="0"/>
              </a:rPr>
              <a:t>, focuses on understanding the local causes for blockings, interpreted as forced structures resulting from eddy forcings (</a:t>
            </a:r>
            <a:r>
              <a:rPr lang="en-US" i="1" dirty="0">
                <a:latin typeface="Times New Roman" panose="02020603050405020304" pitchFamily="18" charset="0"/>
                <a:cs typeface="Times New Roman" panose="02020603050405020304" pitchFamily="18" charset="0"/>
              </a:rPr>
              <a:t>Haines and Marshall 1987</a:t>
            </a:r>
            <a:r>
              <a:rPr lang="en-US" dirty="0">
                <a:latin typeface="Times New Roman" panose="02020603050405020304" pitchFamily="18" charset="0"/>
                <a:cs typeface="Times New Roman" panose="02020603050405020304" pitchFamily="18" charset="0"/>
              </a:rPr>
              <a:t>) or from Rossby wave breaking (</a:t>
            </a:r>
            <a:r>
              <a:rPr lang="en-US" i="1" dirty="0">
                <a:latin typeface="Times New Roman" panose="02020603050405020304" pitchFamily="18" charset="0"/>
                <a:cs typeface="Times New Roman" panose="02020603050405020304" pitchFamily="18" charset="0"/>
              </a:rPr>
              <a:t>Pelly and Hoskins </a:t>
            </a:r>
            <a:r>
              <a:rPr lang="en-US" i="1" dirty="0" smtClean="0">
                <a:latin typeface="Times New Roman" panose="02020603050405020304" pitchFamily="18" charset="0"/>
                <a:cs typeface="Times New Roman" panose="02020603050405020304" pitchFamily="18" charset="0"/>
              </a:rPr>
              <a:t>2003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rather than </a:t>
            </a:r>
            <a:r>
              <a:rPr lang="en-US" b="1" dirty="0">
                <a:latin typeface="Times New Roman" panose="02020603050405020304" pitchFamily="18" charset="0"/>
                <a:cs typeface="Times New Roman" panose="02020603050405020304" pitchFamily="18" charset="0"/>
              </a:rPr>
              <a:t>actual stationary states</a:t>
            </a:r>
          </a:p>
          <a:p>
            <a:pPr algn="just">
              <a:lnSpc>
                <a:spcPct val="150000"/>
              </a:lnSpc>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48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494313-C1A7-4276-B68E-3F88B416282C}"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25</a:t>
            </a:fld>
            <a:endParaRPr lang="ru-RU"/>
          </a:p>
        </p:txBody>
      </p:sp>
      <p:sp>
        <p:nvSpPr>
          <p:cNvPr id="5" name="Прямоугольник 4"/>
          <p:cNvSpPr/>
          <p:nvPr/>
        </p:nvSpPr>
        <p:spPr>
          <a:xfrm>
            <a:off x="4293331" y="465275"/>
            <a:ext cx="2787943"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3. Model and Experiments</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35106" y="1001850"/>
            <a:ext cx="10739718" cy="2954655"/>
          </a:xfrm>
          <a:prstGeom prst="rect">
            <a:avLst/>
          </a:prstGeom>
        </p:spPr>
        <p:txBody>
          <a:bodyPr wrap="square">
            <a:spAutoFit/>
          </a:bodyPr>
          <a:lstStyle/>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The study used the INM-CM48 climate system model </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i="1" dirty="0" smtClean="0">
                <a:solidFill>
                  <a:srgbClr val="000000"/>
                </a:solidFill>
                <a:latin typeface="Times New Roman" panose="02020603050405020304" pitchFamily="18" charset="0"/>
                <a:cs typeface="Times New Roman" panose="02020603050405020304" pitchFamily="18" charset="0"/>
              </a:rPr>
              <a:t>Volodin</a:t>
            </a:r>
            <a:r>
              <a:rPr lang="en-US" sz="2000" i="1" dirty="0">
                <a:solidFill>
                  <a:srgbClr val="000000"/>
                </a:solidFill>
                <a:latin typeface="Times New Roman" panose="02020603050405020304" pitchFamily="18" charset="0"/>
                <a:cs typeface="Times New Roman" panose="02020603050405020304" pitchFamily="18" charset="0"/>
              </a:rPr>
              <a:t>, E.M</a:t>
            </a:r>
            <a:r>
              <a:rPr lang="en-US" sz="2000" i="1" dirty="0" smtClean="0">
                <a:solidFill>
                  <a:srgbClr val="000000"/>
                </a:solidFill>
                <a:latin typeface="Times New Roman" panose="02020603050405020304" pitchFamily="18" charset="0"/>
                <a:cs typeface="Times New Roman" panose="02020603050405020304" pitchFamily="18" charset="0"/>
              </a:rPr>
              <a:t>. et al., 2018</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developed at the INM </a:t>
            </a:r>
            <a:r>
              <a:rPr lang="en-US" sz="2000" dirty="0" smtClean="0">
                <a:solidFill>
                  <a:srgbClr val="000000"/>
                </a:solidFill>
                <a:latin typeface="Times New Roman" panose="02020603050405020304" pitchFamily="18" charset="0"/>
                <a:cs typeface="Times New Roman" panose="02020603050405020304" pitchFamily="18" charset="0"/>
              </a:rPr>
              <a:t> RAS </a:t>
            </a:r>
            <a:r>
              <a:rPr lang="en-US" sz="2000" dirty="0">
                <a:solidFill>
                  <a:srgbClr val="000000"/>
                </a:solidFill>
                <a:latin typeface="Times New Roman" panose="02020603050405020304" pitchFamily="18" charset="0"/>
                <a:cs typeface="Times New Roman" panose="02020603050405020304" pitchFamily="18" charset="0"/>
              </a:rPr>
              <a:t>and taking into account (using explicit modeling or parameterization) many </a:t>
            </a:r>
            <a:r>
              <a:rPr lang="en-US" sz="2000" dirty="0" smtClean="0">
                <a:solidFill>
                  <a:srgbClr val="000000"/>
                </a:solidFill>
                <a:latin typeface="Times New Roman" panose="02020603050405020304" pitchFamily="18" charset="0"/>
                <a:cs typeface="Times New Roman" panose="02020603050405020304" pitchFamily="18" charset="0"/>
              </a:rPr>
              <a:t>mechanisms </a:t>
            </a:r>
            <a:r>
              <a:rPr lang="en-US" sz="2000" dirty="0">
                <a:solidFill>
                  <a:srgbClr val="000000"/>
                </a:solidFill>
                <a:latin typeface="Times New Roman" panose="02020603050405020304" pitchFamily="18" charset="0"/>
                <a:cs typeface="Times New Roman" panose="02020603050405020304" pitchFamily="18" charset="0"/>
              </a:rPr>
              <a:t>that determine climate change. The model can reproduce the dynamics of the </a:t>
            </a:r>
            <a:r>
              <a:rPr lang="en-US" sz="2000" dirty="0" smtClean="0">
                <a:solidFill>
                  <a:srgbClr val="000000"/>
                </a:solidFill>
                <a:latin typeface="Times New Roman" panose="02020603050405020304" pitchFamily="18" charset="0"/>
                <a:cs typeface="Times New Roman" panose="02020603050405020304" pitchFamily="18" charset="0"/>
              </a:rPr>
              <a:t>atmosphere</a:t>
            </a:r>
            <a:r>
              <a:rPr lang="en-US" sz="2000" dirty="0">
                <a:solidFill>
                  <a:srgbClr val="000000"/>
                </a:solidFill>
                <a:latin typeface="Times New Roman" panose="02020603050405020304" pitchFamily="18" charset="0"/>
                <a:cs typeface="Times New Roman" panose="02020603050405020304" pitchFamily="18" charset="0"/>
              </a:rPr>
              <a:t>, sea ice, ocean, vegetation, and soils, taking into account greenhouse gases. The model </a:t>
            </a:r>
            <a:r>
              <a:rPr lang="en-US" sz="2000" dirty="0" smtClean="0">
                <a:solidFill>
                  <a:srgbClr val="000000"/>
                </a:solidFill>
                <a:latin typeface="Times New Roman" panose="02020603050405020304" pitchFamily="18" charset="0"/>
                <a:cs typeface="Times New Roman" panose="02020603050405020304" pitchFamily="18" charset="0"/>
              </a:rPr>
              <a:t>resolution </a:t>
            </a:r>
            <a:r>
              <a:rPr lang="en-US" sz="2000" dirty="0">
                <a:solidFill>
                  <a:srgbClr val="000000"/>
                </a:solidFill>
                <a:latin typeface="Times New Roman" panose="02020603050405020304" pitchFamily="18" charset="0"/>
                <a:cs typeface="Times New Roman" panose="02020603050405020304" pitchFamily="18" charset="0"/>
              </a:rPr>
              <a:t>used in our study in the atmospheric and aerosol modules is </a:t>
            </a:r>
            <a:r>
              <a:rPr lang="en-US" sz="2000" dirty="0" smtClean="0">
                <a:solidFill>
                  <a:srgbClr val="000000"/>
                </a:solidFill>
                <a:latin typeface="Times New Roman" panose="02020603050405020304" pitchFamily="18" charset="0"/>
                <a:cs typeface="Times New Roman" panose="02020603050405020304" pitchFamily="18" charset="0"/>
              </a:rPr>
              <a:t>2.0̊ x 1.5̊</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in </a:t>
            </a:r>
            <a:r>
              <a:rPr lang="en-US" sz="2000" dirty="0" smtClean="0">
                <a:solidFill>
                  <a:srgbClr val="000000"/>
                </a:solidFill>
                <a:latin typeface="Times New Roman" panose="02020603050405020304" pitchFamily="18" charset="0"/>
                <a:cs typeface="Times New Roman" panose="02020603050405020304" pitchFamily="18" charset="0"/>
              </a:rPr>
              <a:t>longitude </a:t>
            </a:r>
            <a:r>
              <a:rPr lang="en-US" sz="2000" dirty="0">
                <a:solidFill>
                  <a:srgbClr val="000000"/>
                </a:solidFill>
                <a:latin typeface="Times New Roman" panose="02020603050405020304" pitchFamily="18" charset="0"/>
                <a:cs typeface="Times New Roman" panose="02020603050405020304" pitchFamily="18" charset="0"/>
              </a:rPr>
              <a:t>and latitude and 21 vertical levels. The upper bound in the atmospheric model </a:t>
            </a:r>
            <a:r>
              <a:rPr lang="en-US" sz="2000" dirty="0" smtClean="0">
                <a:solidFill>
                  <a:srgbClr val="000000"/>
                </a:solidFill>
                <a:latin typeface="Times New Roman" panose="02020603050405020304" pitchFamily="18" charset="0"/>
                <a:cs typeface="Times New Roman" panose="02020603050405020304" pitchFamily="18" charset="0"/>
              </a:rPr>
              <a:t>is </a:t>
            </a:r>
            <a:r>
              <a:rPr lang="en-US" sz="2000" dirty="0">
                <a:solidFill>
                  <a:srgbClr val="000000"/>
                </a:solidFill>
                <a:latin typeface="Times New Roman" panose="02020603050405020304" pitchFamily="18" charset="0"/>
                <a:cs typeface="Times New Roman" panose="02020603050405020304" pitchFamily="18" charset="0"/>
              </a:rPr>
              <a:t>about 10 </a:t>
            </a:r>
            <a:r>
              <a:rPr lang="en-US" sz="2000" dirty="0" err="1">
                <a:solidFill>
                  <a:srgbClr val="000000"/>
                </a:solidFill>
                <a:latin typeface="Times New Roman" panose="02020603050405020304" pitchFamily="18" charset="0"/>
                <a:cs typeface="Times New Roman" panose="02020603050405020304" pitchFamily="18" charset="0"/>
              </a:rPr>
              <a:t>hPa</a:t>
            </a:r>
            <a:r>
              <a:rPr lang="en-US" sz="2000" dirty="0">
                <a:solidFill>
                  <a:srgbClr val="00000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53035" y="4101824"/>
            <a:ext cx="10614212"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Snow or ice albedo </a:t>
            </a:r>
            <a:r>
              <a:rPr lang="en-US" sz="2400" b="1"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prescribed as </a:t>
            </a:r>
            <a:r>
              <a:rPr lang="en-US" sz="2400" b="1"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the case of melting ice or snow,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Af</a:t>
            </a:r>
            <a:r>
              <a:rPr lang="en-US" sz="2400" dirty="0">
                <a:latin typeface="Times New Roman" panose="02020603050405020304" pitchFamily="18" charset="0"/>
                <a:cs typeface="Times New Roman" panose="02020603050405020304" pitchFamily="18" charset="0"/>
              </a:rPr>
              <a:t> in the case of surface temperature </a:t>
            </a:r>
            <a:r>
              <a:rPr lang="en-US" sz="2400" dirty="0" err="1">
                <a:latin typeface="Times New Roman" panose="02020603050405020304" pitchFamily="18" charset="0"/>
                <a:cs typeface="Times New Roman" panose="02020603050405020304" pitchFamily="18" charset="0"/>
              </a:rPr>
              <a:t>Ts</a:t>
            </a:r>
            <a:r>
              <a:rPr lang="en-US" sz="2400" dirty="0">
                <a:latin typeface="Times New Roman" panose="02020603050405020304" pitchFamily="18" charset="0"/>
                <a:cs typeface="Times New Roman" panose="02020603050405020304" pitchFamily="18" charset="0"/>
              </a:rPr>
              <a:t> &lt; </a:t>
            </a:r>
            <a:r>
              <a:rPr lang="en-US" sz="2400" dirty="0" err="1">
                <a:latin typeface="Times New Roman" panose="02020603050405020304" pitchFamily="18" charset="0"/>
                <a:cs typeface="Times New Roman" panose="02020603050405020304" pitchFamily="18" charset="0"/>
              </a:rPr>
              <a:t>Tf</a:t>
            </a:r>
            <a:r>
              <a:rPr lang="en-US" sz="2400" dirty="0">
                <a:latin typeface="Times New Roman" panose="02020603050405020304" pitchFamily="18" charset="0"/>
                <a:cs typeface="Times New Roman" panose="02020603050405020304" pitchFamily="18" charset="0"/>
              </a:rPr>
              <a:t> , where </a:t>
            </a:r>
            <a:r>
              <a:rPr lang="en-US" sz="2400" dirty="0" err="1">
                <a:latin typeface="Times New Roman" panose="02020603050405020304" pitchFamily="18" charset="0"/>
                <a:cs typeface="Times New Roman" panose="02020603050405020304" pitchFamily="18" charset="0"/>
              </a:rPr>
              <a:t>Tf</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263.15 K and</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4271503" y="5127812"/>
            <a:ext cx="3566849" cy="968187"/>
          </a:xfrm>
          <a:prstGeom prst="rect">
            <a:avLst/>
          </a:prstGeom>
        </p:spPr>
      </p:pic>
    </p:spTree>
    <p:extLst>
      <p:ext uri="{BB962C8B-B14F-4D97-AF65-F5344CB8AC3E}">
        <p14:creationId xmlns:p14="http://schemas.microsoft.com/office/powerpoint/2010/main" val="1442788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8FFBB7-DEBC-400E-9B82-22EC158E1853}"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26</a:t>
            </a:fld>
            <a:endParaRPr lang="ru-RU"/>
          </a:p>
        </p:txBody>
      </p:sp>
      <p:pic>
        <p:nvPicPr>
          <p:cNvPr id="5" name="Рисунок 4"/>
          <p:cNvPicPr>
            <a:picLocks noChangeAspect="1"/>
          </p:cNvPicPr>
          <p:nvPr/>
        </p:nvPicPr>
        <p:blipFill>
          <a:blip r:embed="rId2"/>
          <a:stretch>
            <a:fillRect/>
          </a:stretch>
        </p:blipFill>
        <p:spPr>
          <a:xfrm>
            <a:off x="7448130" y="932638"/>
            <a:ext cx="4008424" cy="703657"/>
          </a:xfrm>
          <a:prstGeom prst="rect">
            <a:avLst/>
          </a:prstGeom>
        </p:spPr>
      </p:pic>
      <p:sp>
        <p:nvSpPr>
          <p:cNvPr id="7" name="Прямоугольник 6"/>
          <p:cNvSpPr/>
          <p:nvPr/>
        </p:nvSpPr>
        <p:spPr>
          <a:xfrm>
            <a:off x="1344706" y="394720"/>
            <a:ext cx="8729735"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Table 1. </a:t>
            </a:r>
            <a:r>
              <a:rPr lang="en-US" sz="2400" dirty="0">
                <a:latin typeface="Times New Roman" panose="02020603050405020304" pitchFamily="18" charset="0"/>
                <a:cs typeface="Times New Roman" panose="02020603050405020304" pitchFamily="18" charset="0"/>
              </a:rPr>
              <a:t>Time-table and specifications of numerical experiments</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638138" y="1624502"/>
            <a:ext cx="10827041" cy="2899372"/>
          </a:xfrm>
          <a:prstGeom prst="rect">
            <a:avLst/>
          </a:prstGeom>
        </p:spPr>
      </p:pic>
      <p:sp>
        <p:nvSpPr>
          <p:cNvPr id="9" name="Прямоугольник 8"/>
          <p:cNvSpPr/>
          <p:nvPr/>
        </p:nvSpPr>
        <p:spPr>
          <a:xfrm>
            <a:off x="6300672" y="4527704"/>
            <a:ext cx="4570482" cy="369332"/>
          </a:xfrm>
          <a:prstGeom prst="rect">
            <a:avLst/>
          </a:prstGeom>
          <a:solidFill>
            <a:srgbClr val="FFFF00"/>
          </a:solidFill>
        </p:spPr>
        <p:txBody>
          <a:bodyPr wrap="none">
            <a:spAutoFit/>
          </a:bodyPr>
          <a:lstStyle/>
          <a:p>
            <a:r>
              <a:rPr lang="en-US" dirty="0">
                <a:latin typeface="Times New Roman" panose="02020603050405020304" pitchFamily="18" charset="0"/>
                <a:cs typeface="Times New Roman" panose="02020603050405020304" pitchFamily="18" charset="0"/>
              </a:rPr>
              <a:t>global warming scenarios RCP2.6 and RCP4.5.</a:t>
            </a:r>
            <a:endParaRPr lang="ru-RU" dirty="0">
              <a:latin typeface="Times New Roman" panose="02020603050405020304" pitchFamily="18" charset="0"/>
              <a:cs typeface="Times New Roman" panose="02020603050405020304" pitchFamily="18" charset="0"/>
            </a:endParaRPr>
          </a:p>
        </p:txBody>
      </p:sp>
      <p:sp>
        <p:nvSpPr>
          <p:cNvPr id="10" name="Выгнутая вправо стрелка 9"/>
          <p:cNvSpPr/>
          <p:nvPr/>
        </p:nvSpPr>
        <p:spPr>
          <a:xfrm>
            <a:off x="10700085" y="3609473"/>
            <a:ext cx="449179" cy="11229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право стрелка 10"/>
          <p:cNvSpPr/>
          <p:nvPr/>
        </p:nvSpPr>
        <p:spPr>
          <a:xfrm>
            <a:off x="10676022" y="1307430"/>
            <a:ext cx="449179" cy="18047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827669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986B78-F51C-40FD-952D-026A8C6463C2}"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27</a:t>
            </a:fld>
            <a:endParaRPr lang="ru-RU"/>
          </a:p>
        </p:txBody>
      </p:sp>
      <p:sp>
        <p:nvSpPr>
          <p:cNvPr id="5" name="Прямоугольник 4"/>
          <p:cNvSpPr/>
          <p:nvPr/>
        </p:nvSpPr>
        <p:spPr>
          <a:xfrm>
            <a:off x="4992482" y="662499"/>
            <a:ext cx="1451038"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4. Results</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84094" y="1451899"/>
            <a:ext cx="11062447" cy="3970318"/>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We divide the result of numerical experiments into the three most essential parts</a:t>
            </a:r>
            <a:r>
              <a:rPr lang="en-US" sz="2400" dirty="0" smtClean="0">
                <a:latin typeface="Times New Roman" panose="02020603050405020304" pitchFamily="18" charset="0"/>
                <a:cs typeface="Times New Roman" panose="02020603050405020304" pitchFamily="18" charset="0"/>
              </a:rPr>
              <a:t>. </a:t>
            </a:r>
          </a:p>
          <a:p>
            <a:pPr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first part </a:t>
            </a:r>
            <a:r>
              <a:rPr lang="en-US" sz="2400" dirty="0">
                <a:latin typeface="Times New Roman" panose="02020603050405020304" pitchFamily="18" charset="0"/>
                <a:cs typeface="Times New Roman" panose="02020603050405020304" pitchFamily="18" charset="0"/>
              </a:rPr>
              <a:t>intentionally demonstrates how the Arctic ice volume and its area changed  </a:t>
            </a:r>
            <a:r>
              <a:rPr lang="en-US" sz="2400" dirty="0" smtClean="0">
                <a:latin typeface="Times New Roman" panose="02020603050405020304" pitchFamily="18" charset="0"/>
                <a:cs typeface="Times New Roman" panose="02020603050405020304" pitchFamily="18" charset="0"/>
              </a:rPr>
              <a:t>depending </a:t>
            </a:r>
            <a:r>
              <a:rPr lang="en-US" sz="2400" dirty="0">
                <a:latin typeface="Times New Roman" panose="02020603050405020304" pitchFamily="18" charset="0"/>
                <a:cs typeface="Times New Roman" panose="02020603050405020304" pitchFamily="18" charset="0"/>
              </a:rPr>
              <a:t>on the experimental conditions.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second part </a:t>
            </a:r>
            <a:r>
              <a:rPr lang="en-US" sz="2400" dirty="0">
                <a:latin typeface="Times New Roman" panose="02020603050405020304" pitchFamily="18" charset="0"/>
                <a:cs typeface="Times New Roman" panose="02020603050405020304" pitchFamily="18" charset="0"/>
              </a:rPr>
              <a:t>demonstrates the changes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zonal distribution of potential temperature and zonal velocity values with height.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third part </a:t>
            </a:r>
            <a:r>
              <a:rPr lang="en-US" sz="2400" dirty="0">
                <a:latin typeface="Times New Roman" panose="02020603050405020304" pitchFamily="18" charset="0"/>
                <a:cs typeface="Times New Roman" panose="02020603050405020304" pitchFamily="18" charset="0"/>
              </a:rPr>
              <a:t>is associated with a change in the frequency of blocking situations in the  </a:t>
            </a:r>
            <a:r>
              <a:rPr lang="en-US" sz="2400" dirty="0" smtClean="0">
                <a:latin typeface="Times New Roman" panose="02020603050405020304" pitchFamily="18" charset="0"/>
                <a:cs typeface="Times New Roman" panose="02020603050405020304" pitchFamily="18" charset="0"/>
              </a:rPr>
              <a:t>atmospheric </a:t>
            </a:r>
            <a:r>
              <a:rPr lang="en-US" sz="2400" dirty="0">
                <a:latin typeface="Times New Roman" panose="02020603050405020304" pitchFamily="18" charset="0"/>
                <a:cs typeface="Times New Roman" panose="02020603050405020304" pitchFamily="18" charset="0"/>
              </a:rPr>
              <a:t>circulation and its connection with ice changes.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305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CCFECA-CDCF-4311-8BF5-77CDB3EF48F4}"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28</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3675" y="1963743"/>
            <a:ext cx="3593431" cy="274498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899" y="1949587"/>
            <a:ext cx="3622599" cy="2767263"/>
          </a:xfrm>
          <a:prstGeom prst="rect">
            <a:avLst/>
          </a:prstGeom>
        </p:spPr>
      </p:pic>
      <p:sp>
        <p:nvSpPr>
          <p:cNvPr id="7" name="Прямоугольник 6"/>
          <p:cNvSpPr/>
          <p:nvPr/>
        </p:nvSpPr>
        <p:spPr>
          <a:xfrm>
            <a:off x="1657999" y="5011288"/>
            <a:ext cx="8726906" cy="615553"/>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Figure 2. </a:t>
            </a:r>
            <a:r>
              <a:rPr lang="en-US" sz="1600" dirty="0">
                <a:latin typeface="Times New Roman" panose="02020603050405020304" pitchFamily="18" charset="0"/>
                <a:cs typeface="Times New Roman" panose="02020603050405020304" pitchFamily="18" charset="0"/>
              </a:rPr>
              <a:t>The averaged over the years 90-100 ice thickness in meters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and ice compactness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in September resulted from the base experiment </a:t>
            </a:r>
            <a:r>
              <a:rPr lang="en-US" b="1" dirty="0">
                <a:latin typeface="Times New Roman" panose="02020603050405020304" pitchFamily="18" charset="0"/>
                <a:cs typeface="Times New Roman" panose="02020603050405020304" pitchFamily="18" charset="0"/>
              </a:rPr>
              <a:t>B</a:t>
            </a:r>
            <a:r>
              <a:rPr lang="en-US" sz="1400" b="1" dirty="0">
                <a:latin typeface="Times New Roman" panose="02020603050405020304" pitchFamily="18" charset="0"/>
                <a:cs typeface="Times New Roman" panose="02020603050405020304" pitchFamily="18" charset="0"/>
              </a:rPr>
              <a:t>0</a:t>
            </a:r>
            <a:r>
              <a:rPr lang="en-US" b="1" i="1" dirty="0">
                <a:latin typeface="URWPalladioL-Roma"/>
              </a:rPr>
              <a:t>.</a:t>
            </a:r>
            <a:endParaRPr lang="ru-RU" b="1" i="1" dirty="0"/>
          </a:p>
        </p:txBody>
      </p:sp>
      <p:sp>
        <p:nvSpPr>
          <p:cNvPr id="8" name="Прямоугольник 7"/>
          <p:cNvSpPr/>
          <p:nvPr/>
        </p:nvSpPr>
        <p:spPr>
          <a:xfrm>
            <a:off x="5346183" y="3372671"/>
            <a:ext cx="88998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smtClean="0">
                <a:latin typeface="URWPalladioL-Roma"/>
              </a:rPr>
              <a:t>)  </a:t>
            </a:r>
            <a:r>
              <a:rPr lang="en-US" dirty="0">
                <a:latin typeface="URWPalladioL-Roma"/>
              </a:rPr>
              <a:t>(</a:t>
            </a:r>
            <a:r>
              <a:rPr lang="en-US" b="1" dirty="0">
                <a:latin typeface="URWPalladioL-Bold"/>
              </a:rPr>
              <a:t>b</a:t>
            </a:r>
            <a:r>
              <a:rPr lang="en-US" dirty="0">
                <a:latin typeface="URWPalladioL-Roma"/>
              </a:rPr>
              <a:t>)</a:t>
            </a:r>
            <a:endParaRPr lang="ru-RU" dirty="0"/>
          </a:p>
        </p:txBody>
      </p:sp>
      <p:sp>
        <p:nvSpPr>
          <p:cNvPr id="9" name="Прямоугольник 8"/>
          <p:cNvSpPr/>
          <p:nvPr/>
        </p:nvSpPr>
        <p:spPr>
          <a:xfrm>
            <a:off x="2645226" y="680427"/>
            <a:ext cx="5681363"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4.1. Reduction of the ice volume and its area</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481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0719AB-1439-4622-831B-7F48989425BA}"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29</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289" y="898360"/>
            <a:ext cx="2999873" cy="229157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854" y="955922"/>
            <a:ext cx="3064042" cy="234058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0472" y="3198040"/>
            <a:ext cx="3031957" cy="231607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7698" y="3249050"/>
            <a:ext cx="3096125" cy="2279315"/>
          </a:xfrm>
          <a:prstGeom prst="rect">
            <a:avLst/>
          </a:prstGeom>
        </p:spPr>
      </p:pic>
      <p:sp>
        <p:nvSpPr>
          <p:cNvPr id="9" name="Прямоугольник 8"/>
          <p:cNvSpPr/>
          <p:nvPr/>
        </p:nvSpPr>
        <p:spPr>
          <a:xfrm>
            <a:off x="5715150" y="2089303"/>
            <a:ext cx="82586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a:latin typeface="URWPalladioL-Roma"/>
              </a:rPr>
              <a:t>) (</a:t>
            </a:r>
            <a:r>
              <a:rPr lang="en-US" b="1" dirty="0">
                <a:latin typeface="URWPalladioL-Bold"/>
              </a:rPr>
              <a:t>b</a:t>
            </a:r>
            <a:r>
              <a:rPr lang="en-US" dirty="0">
                <a:latin typeface="URWPalladioL-Roma"/>
              </a:rPr>
              <a:t>)</a:t>
            </a:r>
            <a:endParaRPr lang="ru-RU" dirty="0"/>
          </a:p>
        </p:txBody>
      </p:sp>
      <p:sp>
        <p:nvSpPr>
          <p:cNvPr id="10" name="Прямоугольник 9"/>
          <p:cNvSpPr/>
          <p:nvPr/>
        </p:nvSpPr>
        <p:spPr>
          <a:xfrm>
            <a:off x="5747234" y="4672080"/>
            <a:ext cx="825867" cy="369332"/>
          </a:xfrm>
          <a:prstGeom prst="rect">
            <a:avLst/>
          </a:prstGeom>
        </p:spPr>
        <p:txBody>
          <a:bodyPr wrap="none">
            <a:spAutoFit/>
          </a:bodyPr>
          <a:lstStyle/>
          <a:p>
            <a:r>
              <a:rPr lang="en-US" dirty="0">
                <a:latin typeface="URWPalladioL-Roma"/>
              </a:rPr>
              <a:t>(</a:t>
            </a:r>
            <a:r>
              <a:rPr lang="en-US" b="1" dirty="0">
                <a:latin typeface="URWPalladioL-Bold"/>
              </a:rPr>
              <a:t>c</a:t>
            </a:r>
            <a:r>
              <a:rPr lang="en-US" dirty="0">
                <a:latin typeface="URWPalladioL-Roma"/>
              </a:rPr>
              <a:t>) (</a:t>
            </a:r>
            <a:r>
              <a:rPr lang="en-US" b="1" dirty="0">
                <a:latin typeface="URWPalladioL-Bold"/>
              </a:rPr>
              <a:t>d</a:t>
            </a:r>
            <a:r>
              <a:rPr lang="en-US" dirty="0">
                <a:latin typeface="URWPalladioL-Roma"/>
              </a:rPr>
              <a:t>)</a:t>
            </a:r>
            <a:endParaRPr lang="ru-RU" dirty="0"/>
          </a:p>
        </p:txBody>
      </p:sp>
      <p:sp>
        <p:nvSpPr>
          <p:cNvPr id="11" name="Прямоугольник 10"/>
          <p:cNvSpPr/>
          <p:nvPr/>
        </p:nvSpPr>
        <p:spPr>
          <a:xfrm>
            <a:off x="1363579" y="5579586"/>
            <a:ext cx="9561094" cy="646331"/>
          </a:xfrm>
          <a:prstGeom prst="rect">
            <a:avLst/>
          </a:prstGeom>
        </p:spPr>
        <p:txBody>
          <a:bodyPr wrap="square">
            <a:spAutoFit/>
          </a:bodyPr>
          <a:lstStyle/>
          <a:p>
            <a:r>
              <a:rPr lang="en-US" b="1" dirty="0">
                <a:latin typeface="URWPalladioL-Bold"/>
              </a:rPr>
              <a:t>Figure 3. </a:t>
            </a:r>
            <a:r>
              <a:rPr lang="en-US" dirty="0">
                <a:latin typeface="Times New Roman" panose="02020603050405020304" pitchFamily="18" charset="0"/>
                <a:cs typeface="Times New Roman" panose="02020603050405020304" pitchFamily="18" charset="0"/>
              </a:rPr>
              <a:t>The averaged over the years 90-100 ice thickness in meters (</a:t>
            </a:r>
            <a:r>
              <a:rPr lang="en-US" b="1" dirty="0" err="1" smtClean="0">
                <a:latin typeface="Times New Roman" panose="02020603050405020304" pitchFamily="18" charset="0"/>
                <a:cs typeface="Times New Roman" panose="02020603050405020304" pitchFamily="18" charset="0"/>
              </a:rPr>
              <a:t>a,c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ice </a:t>
            </a:r>
            <a:r>
              <a:rPr lang="en-US" dirty="0" smtClean="0">
                <a:latin typeface="Times New Roman" panose="02020603050405020304" pitchFamily="18" charset="0"/>
                <a:cs typeface="Times New Roman" panose="02020603050405020304" pitchFamily="18" charset="0"/>
              </a:rPr>
              <a:t>compactness (</a:t>
            </a:r>
            <a:r>
              <a:rPr lang="en-US" b="1" dirty="0" err="1" smtClean="0">
                <a:latin typeface="Times New Roman" panose="02020603050405020304" pitchFamily="18" charset="0"/>
                <a:cs typeface="Times New Roman" panose="02020603050405020304" pitchFamily="18" charset="0"/>
              </a:rPr>
              <a:t>b,d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a,b</a:t>
            </a:r>
            <a:r>
              <a:rPr lang="en-US" dirty="0">
                <a:latin typeface="Times New Roman" panose="02020603050405020304" pitchFamily="18" charset="0"/>
                <a:cs typeface="Times New Roman" panose="02020603050405020304" pitchFamily="18" charset="0"/>
              </a:rPr>
              <a:t>) – the difference of the </a:t>
            </a:r>
            <a:r>
              <a:rPr lang="en-US" sz="1600" dirty="0">
                <a:latin typeface="Times New Roman" panose="02020603050405020304" pitchFamily="18" charset="0"/>
                <a:cs typeface="Times New Roman" panose="02020603050405020304" pitchFamily="18" charset="0"/>
              </a:rPr>
              <a:t>A1</a:t>
            </a:r>
            <a:r>
              <a:rPr lang="en-US" sz="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B0</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c,d</a:t>
            </a:r>
            <a:r>
              <a:rPr lang="en-US" dirty="0">
                <a:latin typeface="Times New Roman" panose="02020603050405020304" pitchFamily="18" charset="0"/>
                <a:cs typeface="Times New Roman" panose="02020603050405020304" pitchFamily="18" charset="0"/>
              </a:rPr>
              <a:t>) – the difference of the A</a:t>
            </a:r>
            <a:r>
              <a:rPr lang="en-US" sz="11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and B</a:t>
            </a:r>
            <a:r>
              <a:rPr lang="en-US" sz="12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06643" y="1335324"/>
            <a:ext cx="1841210" cy="646331"/>
          </a:xfrm>
          <a:prstGeom prst="rect">
            <a:avLst/>
          </a:prstGeom>
          <a:solidFill>
            <a:srgbClr val="FFFF00"/>
          </a:solidFill>
        </p:spPr>
        <p:txBody>
          <a:bodyPr wrap="none">
            <a:spAutoFit/>
          </a:bodyPr>
          <a:lstStyle/>
          <a:p>
            <a:pPr algn="ctr"/>
            <a:r>
              <a:rPr lang="en-US" b="1" dirty="0">
                <a:latin typeface="Times New Roman" panose="02020603050405020304" pitchFamily="18" charset="0"/>
                <a:cs typeface="Times New Roman" panose="02020603050405020304" pitchFamily="18" charset="0"/>
              </a:rPr>
              <a:t>difference of the </a:t>
            </a:r>
            <a:endParaRPr lang="en-US" b="1"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A</a:t>
            </a:r>
            <a:r>
              <a:rPr lang="en-US" sz="1400" b="1" dirty="0" smtClean="0">
                <a:latin typeface="Times New Roman" panose="02020603050405020304" pitchFamily="18" charset="0"/>
                <a:cs typeface="Times New Roman" panose="02020603050405020304" pitchFamily="18" charset="0"/>
              </a:rPr>
              <a:t>1</a:t>
            </a:r>
            <a:r>
              <a:rPr lang="en-US" sz="800"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B</a:t>
            </a:r>
            <a:r>
              <a:rPr lang="en-US" sz="1400" b="1" dirty="0" smtClean="0">
                <a:latin typeface="Times New Roman" panose="02020603050405020304" pitchFamily="18" charset="0"/>
                <a:cs typeface="Times New Roman" panose="02020603050405020304" pitchFamily="18" charset="0"/>
              </a:rPr>
              <a:t>0</a:t>
            </a:r>
            <a:endParaRPr lang="ru-RU" b="1" dirty="0"/>
          </a:p>
        </p:txBody>
      </p:sp>
      <p:sp>
        <p:nvSpPr>
          <p:cNvPr id="13" name="Прямоугольник 12"/>
          <p:cNvSpPr/>
          <p:nvPr/>
        </p:nvSpPr>
        <p:spPr>
          <a:xfrm>
            <a:off x="514664" y="3797787"/>
            <a:ext cx="1841210" cy="646331"/>
          </a:xfrm>
          <a:prstGeom prst="rect">
            <a:avLst/>
          </a:prstGeom>
          <a:solidFill>
            <a:srgbClr val="FFFF00"/>
          </a:solidFill>
        </p:spPr>
        <p:txBody>
          <a:bodyPr wrap="none">
            <a:spAutoFit/>
          </a:bodyPr>
          <a:lstStyle/>
          <a:p>
            <a:pPr algn="ctr"/>
            <a:r>
              <a:rPr lang="en-US" b="1" dirty="0">
                <a:latin typeface="Times New Roman" panose="02020603050405020304" pitchFamily="18" charset="0"/>
                <a:cs typeface="Times New Roman" panose="02020603050405020304" pitchFamily="18" charset="0"/>
              </a:rPr>
              <a:t>difference of the </a:t>
            </a:r>
            <a:endParaRPr lang="en-US" b="1"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A</a:t>
            </a:r>
            <a:r>
              <a:rPr lang="en-US" sz="1400" b="1" dirty="0">
                <a:latin typeface="Times New Roman" panose="02020603050405020304" pitchFamily="18" charset="0"/>
                <a:cs typeface="Times New Roman" panose="02020603050405020304" pitchFamily="18" charset="0"/>
              </a:rPr>
              <a:t>2</a:t>
            </a:r>
            <a:r>
              <a:rPr lang="en-US" sz="800"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B</a:t>
            </a:r>
            <a:r>
              <a:rPr lang="en-US" sz="1400" b="1" dirty="0" smtClean="0">
                <a:latin typeface="Times New Roman" panose="02020603050405020304" pitchFamily="18" charset="0"/>
                <a:cs typeface="Times New Roman" panose="02020603050405020304" pitchFamily="18" charset="0"/>
              </a:rPr>
              <a:t>0</a:t>
            </a:r>
            <a:endParaRPr lang="ru-RU" b="1" dirty="0"/>
          </a:p>
        </p:txBody>
      </p:sp>
    </p:spTree>
    <p:extLst>
      <p:ext uri="{BB962C8B-B14F-4D97-AF65-F5344CB8AC3E}">
        <p14:creationId xmlns:p14="http://schemas.microsoft.com/office/powerpoint/2010/main" val="376121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237" y="1085022"/>
            <a:ext cx="11373853" cy="4247317"/>
          </a:xfrm>
          <a:prstGeom prst="rect">
            <a:avLst/>
          </a:prstGeom>
        </p:spPr>
        <p:txBody>
          <a:bodyPr wrap="square">
            <a:spAutoFit/>
          </a:bodyPr>
          <a:lstStyle/>
          <a:p>
            <a:pPr marL="457200" indent="252095" algn="just" fontAlgn="ctr">
              <a:lnSpc>
                <a:spcPct val="150000"/>
              </a:lnSpc>
              <a:spcAft>
                <a:spcPts val="0"/>
              </a:spcAft>
            </a:pPr>
            <a:r>
              <a:rPr lang="en-US" sz="20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Recent decades have seen accentuated warming and precipitous decline of sea ice in  the Arctic, in keeping with the so-called Arctic amplification  anticipated from  the increasing greenhouse gas forcing.</a:t>
            </a:r>
            <a:endParaRPr lang="ru-RU" sz="2000" dirty="0" smtClean="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52095" algn="just" fontAlgn="ctr">
              <a:lnSpc>
                <a:spcPct val="150000"/>
              </a:lnSpc>
              <a:spcAft>
                <a:spcPts val="0"/>
              </a:spcAft>
            </a:pPr>
            <a:r>
              <a:rPr lang="en-US" sz="20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Accompanying the Arctic change are the more frequently observed weather extremes in the Northern Hemisphere midlatitudes. Locations for the occurrence of weather extremes and their trends and a better understanding of their regional impact on weather is importance. Circulation pattern that can lead to such extremes, the </a:t>
            </a:r>
            <a:r>
              <a:rPr lang="en-US"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blocking event</a:t>
            </a:r>
            <a:r>
              <a:rPr lang="en-US" sz="20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is a synoptic-scale phenomenon that blocks the jet stream, resulting in persistent weather.</a:t>
            </a:r>
            <a:r>
              <a:rPr lang="en-US" sz="20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Atmospheric blocking has received attention for many decades and is still very much a topic of actuality because of its relationship to extreme weather. </a:t>
            </a:r>
          </a:p>
          <a:p>
            <a:pPr marL="457200" indent="252095" algn="just" fontAlgn="ctr">
              <a:lnSpc>
                <a:spcPct val="150000"/>
              </a:lnSpc>
              <a:spcAft>
                <a:spcPts val="0"/>
              </a:spcAft>
            </a:pPr>
            <a:r>
              <a:rPr lang="en-US" sz="20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research was funded by Russian Science Foundation grant number 19-17-00154</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Дата 2"/>
          <p:cNvSpPr>
            <a:spLocks noGrp="1"/>
          </p:cNvSpPr>
          <p:nvPr>
            <p:ph type="dt" sz="half" idx="10"/>
          </p:nvPr>
        </p:nvSpPr>
        <p:spPr/>
        <p:txBody>
          <a:bodyPr/>
          <a:lstStyle/>
          <a:p>
            <a:fld id="{3CDEA98F-EF6F-4C25-80A4-F33B057550D9}" type="datetime1">
              <a:rPr lang="ru-RU" smtClean="0"/>
              <a:t>23.10.2021</a:t>
            </a:fld>
            <a:endParaRPr lang="ru-RU"/>
          </a:p>
        </p:txBody>
      </p:sp>
      <p:sp>
        <p:nvSpPr>
          <p:cNvPr id="4" name="Нижний колонтитул 3"/>
          <p:cNvSpPr>
            <a:spLocks noGrp="1"/>
          </p:cNvSpPr>
          <p:nvPr>
            <p:ph type="ftr" sz="quarter" idx="11"/>
          </p:nvPr>
        </p:nvSpPr>
        <p:spPr/>
        <p:txBody>
          <a:bodyPr/>
          <a:lstStyle/>
          <a:p>
            <a:r>
              <a:rPr lang="en-US" smtClean="0"/>
              <a:t>50th anniversary of SibNIGMI</a:t>
            </a:r>
            <a:endParaRPr lang="ru-RU"/>
          </a:p>
        </p:txBody>
      </p:sp>
      <p:sp>
        <p:nvSpPr>
          <p:cNvPr id="5" name="Номер слайда 4"/>
          <p:cNvSpPr>
            <a:spLocks noGrp="1"/>
          </p:cNvSpPr>
          <p:nvPr>
            <p:ph type="sldNum" sz="quarter" idx="12"/>
          </p:nvPr>
        </p:nvSpPr>
        <p:spPr/>
        <p:txBody>
          <a:bodyPr/>
          <a:lstStyle/>
          <a:p>
            <a:fld id="{C6BA4881-9716-474F-AEFA-1009D6FB39C0}" type="slidenum">
              <a:rPr lang="ru-RU" smtClean="0"/>
              <a:t>3</a:t>
            </a:fld>
            <a:endParaRPr lang="ru-RU"/>
          </a:p>
        </p:txBody>
      </p:sp>
      <p:sp>
        <p:nvSpPr>
          <p:cNvPr id="6" name="Прямоугольник 5"/>
          <p:cNvSpPr/>
          <p:nvPr/>
        </p:nvSpPr>
        <p:spPr>
          <a:xfrm>
            <a:off x="4744082" y="501133"/>
            <a:ext cx="1330814" cy="461665"/>
          </a:xfrm>
          <a:prstGeom prst="rect">
            <a:avLst/>
          </a:prstGeom>
          <a:solidFill>
            <a:srgbClr val="FFFF00"/>
          </a:solidFill>
        </p:spPr>
        <p:txBody>
          <a:bodyPr wrap="none">
            <a:spAutoFit/>
          </a:bodyPr>
          <a:lstStyle/>
          <a:p>
            <a:r>
              <a:rPr lang="en-US" sz="2400" b="1" dirty="0" smtClean="0">
                <a:latin typeface="Times New Roman" panose="02020603050405020304" pitchFamily="18" charset="0"/>
                <a:cs typeface="Times New Roman" panose="02020603050405020304" pitchFamily="18" charset="0"/>
              </a:rPr>
              <a:t>Abstract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396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ABDFED-9482-453F-B9EF-34B530C18522}"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30</a:t>
            </a:fld>
            <a:endParaRPr lang="ru-RU"/>
          </a:p>
        </p:txBody>
      </p:sp>
      <p:sp>
        <p:nvSpPr>
          <p:cNvPr id="5" name="Прямоугольник 4"/>
          <p:cNvSpPr/>
          <p:nvPr/>
        </p:nvSpPr>
        <p:spPr>
          <a:xfrm>
            <a:off x="1459832" y="5572036"/>
            <a:ext cx="9224211"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Figure </a:t>
            </a:r>
            <a:r>
              <a:rPr lang="en-US" b="1" dirty="0" smtClean="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The averaged over the years 90-100 ice thickness in meters </a:t>
            </a:r>
            <a:r>
              <a:rPr lang="en-US"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and ice compactness</a:t>
            </a:r>
          </a:p>
          <a:p>
            <a:r>
              <a:rPr lang="en-US"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f,h</a:t>
            </a:r>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the difference of the </a:t>
            </a:r>
            <a:r>
              <a:rPr lang="en-US" dirty="0" smtClean="0">
                <a:latin typeface="Times New Roman" panose="02020603050405020304" pitchFamily="18" charset="0"/>
                <a:cs typeface="Times New Roman" panose="02020603050405020304" pitchFamily="18" charset="0"/>
              </a:rPr>
              <a:t>C</a:t>
            </a:r>
            <a:r>
              <a:rPr lang="en-US" sz="1100"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and B</a:t>
            </a:r>
            <a:r>
              <a:rPr lang="en-US" sz="8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g,h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the difference of the </a:t>
            </a:r>
            <a:r>
              <a:rPr lang="en-US" dirty="0" smtClean="0">
                <a:latin typeface="Times New Roman" panose="02020603050405020304" pitchFamily="18" charset="0"/>
                <a:cs typeface="Times New Roman" panose="02020603050405020304" pitchFamily="18" charset="0"/>
              </a:rPr>
              <a:t>C</a:t>
            </a:r>
            <a:r>
              <a:rPr lang="en-US" sz="1100" dirty="0" smtClean="0">
                <a:latin typeface="Times New Roman" panose="02020603050405020304" pitchFamily="18" charset="0"/>
                <a:cs typeface="Times New Roman" panose="02020603050405020304" pitchFamily="18" charset="0"/>
              </a:rPr>
              <a:t>2</a:t>
            </a:r>
            <a:r>
              <a:rPr lang="en-US" sz="8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B</a:t>
            </a:r>
            <a:r>
              <a:rPr lang="en-US" sz="8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0482" y="656167"/>
            <a:ext cx="2983833" cy="2279317"/>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809" y="609601"/>
            <a:ext cx="3045082" cy="2326105"/>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358" y="3184581"/>
            <a:ext cx="3047999" cy="232833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768" y="3193046"/>
            <a:ext cx="2999875" cy="2291571"/>
          </a:xfrm>
          <a:prstGeom prst="rect">
            <a:avLst/>
          </a:prstGeom>
        </p:spPr>
      </p:pic>
      <p:sp>
        <p:nvSpPr>
          <p:cNvPr id="11" name="Прямоугольник 10"/>
          <p:cNvSpPr/>
          <p:nvPr/>
        </p:nvSpPr>
        <p:spPr>
          <a:xfrm>
            <a:off x="5715127" y="2362019"/>
            <a:ext cx="761747" cy="369332"/>
          </a:xfrm>
          <a:prstGeom prst="rect">
            <a:avLst/>
          </a:prstGeom>
        </p:spPr>
        <p:txBody>
          <a:bodyPr wrap="none">
            <a:spAutoFit/>
          </a:bodyPr>
          <a:lstStyle/>
          <a:p>
            <a:r>
              <a:rPr lang="en-US" dirty="0">
                <a:latin typeface="URWPalladioL-Roma"/>
              </a:rPr>
              <a:t>(</a:t>
            </a:r>
            <a:r>
              <a:rPr lang="en-US" b="1" dirty="0">
                <a:latin typeface="URWPalladioL-Bold"/>
              </a:rPr>
              <a:t>e</a:t>
            </a:r>
            <a:r>
              <a:rPr lang="en-US" dirty="0">
                <a:latin typeface="URWPalladioL-Roma"/>
              </a:rPr>
              <a:t>) (</a:t>
            </a:r>
            <a:r>
              <a:rPr lang="en-US" b="1" dirty="0">
                <a:latin typeface="URWPalladioL-Bold"/>
              </a:rPr>
              <a:t>f</a:t>
            </a:r>
            <a:r>
              <a:rPr lang="en-US" dirty="0">
                <a:latin typeface="URWPalladioL-Roma"/>
              </a:rPr>
              <a:t>)</a:t>
            </a:r>
            <a:endParaRPr lang="ru-RU" dirty="0"/>
          </a:p>
        </p:txBody>
      </p:sp>
      <p:sp>
        <p:nvSpPr>
          <p:cNvPr id="12" name="Прямоугольник 11"/>
          <p:cNvSpPr/>
          <p:nvPr/>
        </p:nvSpPr>
        <p:spPr>
          <a:xfrm>
            <a:off x="5821033" y="4800419"/>
            <a:ext cx="838691" cy="369332"/>
          </a:xfrm>
          <a:prstGeom prst="rect">
            <a:avLst/>
          </a:prstGeom>
        </p:spPr>
        <p:txBody>
          <a:bodyPr wrap="none">
            <a:spAutoFit/>
          </a:bodyPr>
          <a:lstStyle/>
          <a:p>
            <a:r>
              <a:rPr lang="en-US" dirty="0">
                <a:latin typeface="URWPalladioL-Roma"/>
              </a:rPr>
              <a:t>(</a:t>
            </a:r>
            <a:r>
              <a:rPr lang="en-US" b="1" dirty="0">
                <a:latin typeface="URWPalladioL-Bold"/>
              </a:rPr>
              <a:t>g</a:t>
            </a:r>
            <a:r>
              <a:rPr lang="en-US" dirty="0">
                <a:latin typeface="URWPalladioL-Roma"/>
              </a:rPr>
              <a:t>) (</a:t>
            </a:r>
            <a:r>
              <a:rPr lang="en-US" b="1" dirty="0">
                <a:latin typeface="URWPalladioL-Bold"/>
              </a:rPr>
              <a:t>h</a:t>
            </a:r>
            <a:r>
              <a:rPr lang="en-US" dirty="0">
                <a:latin typeface="URWPalladioL-Roma"/>
              </a:rPr>
              <a:t>)</a:t>
            </a:r>
            <a:endParaRPr lang="ru-RU" dirty="0"/>
          </a:p>
        </p:txBody>
      </p:sp>
      <p:sp>
        <p:nvSpPr>
          <p:cNvPr id="13" name="Прямоугольник 12"/>
          <p:cNvSpPr/>
          <p:nvPr/>
        </p:nvSpPr>
        <p:spPr>
          <a:xfrm>
            <a:off x="614917" y="1255113"/>
            <a:ext cx="1745991" cy="707886"/>
          </a:xfrm>
          <a:prstGeom prst="rect">
            <a:avLst/>
          </a:prstGeom>
          <a:solidFill>
            <a:srgbClr val="FFFF00"/>
          </a:solidFill>
        </p:spPr>
        <p:txBody>
          <a:bodyPr wrap="none">
            <a:spAutoFit/>
          </a:bodyPr>
          <a:lstStyle/>
          <a:p>
            <a:r>
              <a:rPr lang="en-US" sz="2000" b="1" dirty="0">
                <a:latin typeface="Times New Roman" panose="02020603050405020304" pitchFamily="18" charset="0"/>
                <a:cs typeface="Times New Roman" panose="02020603050405020304" pitchFamily="18" charset="0"/>
              </a:rPr>
              <a:t>difference of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a:t>
            </a:r>
            <a:r>
              <a:rPr lang="en-US" sz="1600" b="1"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and B</a:t>
            </a:r>
            <a:r>
              <a:rPr lang="en-US" sz="1600" b="1" dirty="0">
                <a:latin typeface="Times New Roman" panose="02020603050405020304" pitchFamily="18" charset="0"/>
                <a:cs typeface="Times New Roman" panose="02020603050405020304" pitchFamily="18" charset="0"/>
              </a:rPr>
              <a:t>0</a:t>
            </a:r>
            <a:endParaRPr lang="ru-RU" sz="2000" b="1" dirty="0"/>
          </a:p>
        </p:txBody>
      </p:sp>
      <p:sp>
        <p:nvSpPr>
          <p:cNvPr id="14" name="Прямоугольник 13"/>
          <p:cNvSpPr/>
          <p:nvPr/>
        </p:nvSpPr>
        <p:spPr>
          <a:xfrm>
            <a:off x="558771" y="3589239"/>
            <a:ext cx="1720343" cy="707886"/>
          </a:xfrm>
          <a:prstGeom prst="rect">
            <a:avLst/>
          </a:prstGeom>
          <a:solidFill>
            <a:srgbClr val="FFFF00"/>
          </a:solidFill>
        </p:spPr>
        <p:txBody>
          <a:bodyPr wrap="none">
            <a:spAutoFit/>
          </a:bodyPr>
          <a:lstStyle/>
          <a:p>
            <a:r>
              <a:rPr lang="en-US" sz="2000" b="1" dirty="0">
                <a:latin typeface="Times New Roman" panose="02020603050405020304" pitchFamily="18" charset="0"/>
                <a:cs typeface="Times New Roman" panose="02020603050405020304" pitchFamily="18" charset="0"/>
              </a:rPr>
              <a:t>difference of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the C</a:t>
            </a:r>
            <a:r>
              <a:rPr lang="en-US" b="1" dirty="0" smtClean="0">
                <a:latin typeface="Times New Roman" panose="02020603050405020304" pitchFamily="18" charset="0"/>
                <a:cs typeface="Times New Roman" panose="02020603050405020304" pitchFamily="18" charset="0"/>
              </a:rPr>
              <a:t>2</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 B</a:t>
            </a:r>
            <a:r>
              <a:rPr lang="en-US" sz="1600" b="1" dirty="0">
                <a:latin typeface="Times New Roman" panose="02020603050405020304" pitchFamily="18" charset="0"/>
                <a:cs typeface="Times New Roman" panose="02020603050405020304" pitchFamily="18" charset="0"/>
              </a:rPr>
              <a:t>0</a:t>
            </a:r>
            <a:endParaRPr lang="ru-RU" sz="2000" b="1" dirty="0"/>
          </a:p>
        </p:txBody>
      </p:sp>
    </p:spTree>
    <p:extLst>
      <p:ext uri="{BB962C8B-B14F-4D97-AF65-F5344CB8AC3E}">
        <p14:creationId xmlns:p14="http://schemas.microsoft.com/office/powerpoint/2010/main" val="138444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0F8703-F97E-4EF7-8589-24BDDC0697EE}"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31</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737" y="465220"/>
            <a:ext cx="2798155" cy="227914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49179"/>
            <a:ext cx="2798154" cy="2279141"/>
          </a:xfrm>
          <a:prstGeom prst="rect">
            <a:avLst/>
          </a:prstGeom>
        </p:spPr>
      </p:pic>
      <p:sp>
        <p:nvSpPr>
          <p:cNvPr id="7" name="Прямоугольник 6"/>
          <p:cNvSpPr/>
          <p:nvPr/>
        </p:nvSpPr>
        <p:spPr>
          <a:xfrm>
            <a:off x="5426392" y="2378061"/>
            <a:ext cx="82586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a:latin typeface="URWPalladioL-Roma"/>
              </a:rPr>
              <a:t>) (</a:t>
            </a:r>
            <a:r>
              <a:rPr lang="en-US" b="1" dirty="0">
                <a:latin typeface="URWPalladioL-Bold"/>
              </a:rPr>
              <a:t>b</a:t>
            </a:r>
            <a:r>
              <a:rPr lang="en-US" dirty="0">
                <a:latin typeface="URWPalladioL-Roma"/>
              </a:rPr>
              <a:t>)</a:t>
            </a:r>
            <a:endParaRPr lang="ru-RU"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906" y="2759241"/>
            <a:ext cx="2826271" cy="230204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929" y="2742940"/>
            <a:ext cx="2846282" cy="2318343"/>
          </a:xfrm>
          <a:prstGeom prst="rect">
            <a:avLst/>
          </a:prstGeom>
        </p:spPr>
      </p:pic>
      <p:sp>
        <p:nvSpPr>
          <p:cNvPr id="10" name="Прямоугольник 9"/>
          <p:cNvSpPr/>
          <p:nvPr/>
        </p:nvSpPr>
        <p:spPr>
          <a:xfrm>
            <a:off x="5490561" y="4639997"/>
            <a:ext cx="825867" cy="369332"/>
          </a:xfrm>
          <a:prstGeom prst="rect">
            <a:avLst/>
          </a:prstGeom>
        </p:spPr>
        <p:txBody>
          <a:bodyPr wrap="none">
            <a:spAutoFit/>
          </a:bodyPr>
          <a:lstStyle/>
          <a:p>
            <a:r>
              <a:rPr lang="en-US" dirty="0">
                <a:latin typeface="URWPalladioL-Roma"/>
              </a:rPr>
              <a:t>(</a:t>
            </a:r>
            <a:r>
              <a:rPr lang="en-US" b="1" dirty="0">
                <a:latin typeface="URWPalladioL-Bold"/>
              </a:rPr>
              <a:t>c</a:t>
            </a:r>
            <a:r>
              <a:rPr lang="en-US" dirty="0">
                <a:latin typeface="URWPalladioL-Roma"/>
              </a:rPr>
              <a:t>) (</a:t>
            </a:r>
            <a:r>
              <a:rPr lang="en-US" b="1" dirty="0">
                <a:latin typeface="URWPalladioL-Bold"/>
              </a:rPr>
              <a:t>d</a:t>
            </a:r>
            <a:r>
              <a:rPr lang="en-US" dirty="0">
                <a:latin typeface="URWPalladioL-Roma"/>
              </a:rPr>
              <a:t>)</a:t>
            </a:r>
            <a:endParaRPr lang="ru-RU" dirty="0"/>
          </a:p>
        </p:txBody>
      </p:sp>
      <p:sp>
        <p:nvSpPr>
          <p:cNvPr id="11" name="Прямоугольник 10"/>
          <p:cNvSpPr/>
          <p:nvPr/>
        </p:nvSpPr>
        <p:spPr>
          <a:xfrm>
            <a:off x="304800" y="4987550"/>
            <a:ext cx="11774905" cy="1107996"/>
          </a:xfrm>
          <a:prstGeom prst="rect">
            <a:avLst/>
          </a:prstGeom>
        </p:spPr>
        <p:txBody>
          <a:bodyPr wrap="square">
            <a:spAutoFit/>
          </a:bodyPr>
          <a:lstStyle/>
          <a:p>
            <a:pPr algn="just"/>
            <a:r>
              <a:rPr lang="en-US" b="1" dirty="0">
                <a:latin typeface="URWPalladioL-Bold"/>
              </a:rPr>
              <a:t>Figure 4</a:t>
            </a:r>
            <a:r>
              <a:rPr lang="en-US"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Anomalies of the zonal distribution of potential temperature resulted from </a:t>
            </a:r>
            <a:r>
              <a:rPr lang="en-US" sz="1600" dirty="0" smtClean="0">
                <a:latin typeface="Times New Roman" panose="02020603050405020304" pitchFamily="18" charset="0"/>
                <a:cs typeface="Times New Roman" panose="02020603050405020304" pitchFamily="18" charset="0"/>
              </a:rPr>
              <a:t>averaging the </a:t>
            </a:r>
            <a:r>
              <a:rPr lang="en-US" sz="1600" dirty="0">
                <a:latin typeface="Times New Roman" panose="02020603050405020304" pitchFamily="18" charset="0"/>
                <a:cs typeface="Times New Roman" panose="02020603050405020304" pitchFamily="18" charset="0"/>
              </a:rPr>
              <a:t>winter (December-January-February) months over the </a:t>
            </a:r>
            <a:r>
              <a:rPr lang="en-US" sz="1600" b="1" dirty="0">
                <a:latin typeface="Times New Roman" panose="02020603050405020304" pitchFamily="18" charset="0"/>
                <a:cs typeface="Times New Roman" panose="02020603050405020304" pitchFamily="18" charset="0"/>
              </a:rPr>
              <a:t>last 30-year period (years 71-100). </a:t>
            </a:r>
            <a:r>
              <a:rPr lang="en-US" sz="1600" dirty="0" smtClean="0">
                <a:latin typeface="Times New Roman" panose="02020603050405020304" pitchFamily="18" charset="0"/>
                <a:cs typeface="Times New Roman" panose="02020603050405020304" pitchFamily="18" charset="0"/>
              </a:rPr>
              <a:t>The isolines </a:t>
            </a:r>
            <a:r>
              <a:rPr lang="en-US" sz="1600" dirty="0">
                <a:latin typeface="Times New Roman" panose="02020603050405020304" pitchFamily="18" charset="0"/>
                <a:cs typeface="Times New Roman" panose="02020603050405020304" pitchFamily="18" charset="0"/>
              </a:rPr>
              <a:t>show the zonal distribution in the B0 experiment. Color shading highlights the </a:t>
            </a:r>
            <a:r>
              <a:rPr lang="en-US" sz="1600" dirty="0" smtClean="0">
                <a:latin typeface="Times New Roman" panose="02020603050405020304" pitchFamily="18" charset="0"/>
                <a:cs typeface="Times New Roman" panose="02020603050405020304" pitchFamily="18" charset="0"/>
              </a:rPr>
              <a:t>deviations in </a:t>
            </a:r>
            <a:r>
              <a:rPr lang="en-US" sz="1600" dirty="0">
                <a:latin typeface="Times New Roman" panose="02020603050405020304" pitchFamily="18" charset="0"/>
                <a:cs typeface="Times New Roman" panose="02020603050405020304" pitchFamily="18" charset="0"/>
              </a:rPr>
              <a:t>the A1 experiment with an albedo reduced by 0.03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and 0.1 in the A2 experiment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in </a:t>
            </a:r>
            <a:r>
              <a:rPr lang="en-US" sz="1600" dirty="0" smtClean="0">
                <a:latin typeface="Times New Roman" panose="02020603050405020304" pitchFamily="18" charset="0"/>
                <a:cs typeface="Times New Roman" panose="02020603050405020304" pitchFamily="18" charset="0"/>
              </a:rPr>
              <a:t>the C1 </a:t>
            </a:r>
            <a:r>
              <a:rPr lang="en-US" sz="1600" dirty="0">
                <a:latin typeface="Times New Roman" panose="02020603050405020304" pitchFamily="18" charset="0"/>
                <a:cs typeface="Times New Roman" panose="02020603050405020304" pitchFamily="18" charset="0"/>
              </a:rPr>
              <a:t>experiment with an increase in CO2 concentration to </a:t>
            </a:r>
            <a:r>
              <a:rPr lang="en-US" sz="1600" b="1" dirty="0">
                <a:solidFill>
                  <a:srgbClr val="FF0000"/>
                </a:solidFill>
                <a:latin typeface="Times New Roman" panose="02020603050405020304" pitchFamily="18" charset="0"/>
                <a:cs typeface="Times New Roman" panose="02020603050405020304" pitchFamily="18" charset="0"/>
              </a:rPr>
              <a:t>450</a:t>
            </a:r>
            <a:r>
              <a:rPr lang="en-US" sz="1600" dirty="0">
                <a:latin typeface="Times New Roman" panose="02020603050405020304" pitchFamily="18" charset="0"/>
                <a:cs typeface="Times New Roman" panose="02020603050405020304" pitchFamily="18" charset="0"/>
              </a:rPr>
              <a:t> ppm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and in the C2 </a:t>
            </a:r>
            <a:r>
              <a:rPr lang="en-US" sz="1600" dirty="0" smtClean="0">
                <a:latin typeface="Times New Roman" panose="02020603050405020304" pitchFamily="18" charset="0"/>
                <a:cs typeface="Times New Roman" panose="02020603050405020304" pitchFamily="18" charset="0"/>
              </a:rPr>
              <a:t>experiment with </a:t>
            </a:r>
            <a:r>
              <a:rPr lang="en-US" sz="1600" b="1" dirty="0">
                <a:solidFill>
                  <a:srgbClr val="FF0000"/>
                </a:solidFill>
                <a:latin typeface="Times New Roman" panose="02020603050405020304" pitchFamily="18" charset="0"/>
                <a:cs typeface="Times New Roman" panose="02020603050405020304" pitchFamily="18" charset="0"/>
              </a:rPr>
              <a:t>600</a:t>
            </a:r>
            <a:r>
              <a:rPr lang="en-US" sz="1600" b="1" dirty="0">
                <a:solidFill>
                  <a:srgbClr val="FFFF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ppm (</a:t>
            </a:r>
            <a:r>
              <a:rPr lang="en-US" sz="1600" b="1" dirty="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73817" y="3533091"/>
            <a:ext cx="2076209"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CO</a:t>
            </a:r>
            <a:r>
              <a:rPr lang="en-US" sz="8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concentration </a:t>
            </a:r>
            <a:r>
              <a:rPr lang="en-US" dirty="0" smtClean="0">
                <a:latin typeface="Times New Roman" panose="02020603050405020304" pitchFamily="18" charset="0"/>
                <a:cs typeface="Times New Roman" panose="02020603050405020304" pitchFamily="18" charset="0"/>
              </a:rPr>
              <a:t>to</a:t>
            </a:r>
          </a:p>
          <a:p>
            <a:pPr algn="ctr"/>
            <a:r>
              <a:rPr lang="en-US"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450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ppm</a:t>
            </a:r>
            <a:endParaRPr lang="ru-RU" dirty="0"/>
          </a:p>
        </p:txBody>
      </p:sp>
      <p:sp>
        <p:nvSpPr>
          <p:cNvPr id="13" name="Прямоугольник 12"/>
          <p:cNvSpPr/>
          <p:nvPr/>
        </p:nvSpPr>
        <p:spPr>
          <a:xfrm>
            <a:off x="9293228" y="3629344"/>
            <a:ext cx="2133918"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CO</a:t>
            </a:r>
            <a:r>
              <a:rPr lang="en-US" sz="8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concentration to </a:t>
            </a:r>
            <a:endParaRPr lang="en-US" dirty="0" smtClean="0">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600</a:t>
            </a:r>
            <a:r>
              <a:rPr lang="en-US" dirty="0" smtClean="0">
                <a:latin typeface="Times New Roman" panose="02020603050405020304" pitchFamily="18" charset="0"/>
                <a:cs typeface="Times New Roman" panose="02020603050405020304" pitchFamily="18" charset="0"/>
              </a:rPr>
              <a:t> ppm</a:t>
            </a:r>
            <a:endParaRPr lang="ru-RU" dirty="0"/>
          </a:p>
        </p:txBody>
      </p:sp>
      <p:sp>
        <p:nvSpPr>
          <p:cNvPr id="14" name="Прямоугольник 13"/>
          <p:cNvSpPr/>
          <p:nvPr/>
        </p:nvSpPr>
        <p:spPr>
          <a:xfrm>
            <a:off x="502058" y="1591997"/>
            <a:ext cx="1877437"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albedo reduced </a:t>
            </a:r>
            <a:r>
              <a:rPr lang="en-US" dirty="0" smtClean="0">
                <a:latin typeface="Times New Roman" panose="02020603050405020304" pitchFamily="18" charset="0"/>
                <a:cs typeface="Times New Roman" panose="02020603050405020304" pitchFamily="18" charset="0"/>
              </a:rPr>
              <a:t>by</a:t>
            </a:r>
          </a:p>
          <a:p>
            <a:pPr algn="ctr"/>
            <a:r>
              <a:rPr lang="en-US" b="1" dirty="0" smtClean="0">
                <a:solidFill>
                  <a:schemeClr val="accent1">
                    <a:lumMod val="75000"/>
                  </a:schemeClr>
                </a:solidFill>
                <a:latin typeface="Times New Roman" panose="02020603050405020304" pitchFamily="18" charset="0"/>
                <a:cs typeface="Times New Roman" panose="02020603050405020304" pitchFamily="18" charset="0"/>
              </a:rPr>
              <a:t>0.03</a:t>
            </a:r>
            <a:r>
              <a:rPr lang="en-US" dirty="0" smtClean="0">
                <a:latin typeface="Times New Roman" panose="02020603050405020304" pitchFamily="18" charset="0"/>
                <a:cs typeface="Times New Roman" panose="02020603050405020304" pitchFamily="18" charset="0"/>
              </a:rPr>
              <a:t> </a:t>
            </a:r>
            <a:endParaRPr lang="ru-RU" dirty="0"/>
          </a:p>
        </p:txBody>
      </p:sp>
      <p:sp>
        <p:nvSpPr>
          <p:cNvPr id="15" name="Прямоугольник 14"/>
          <p:cNvSpPr/>
          <p:nvPr/>
        </p:nvSpPr>
        <p:spPr>
          <a:xfrm>
            <a:off x="9309174" y="1640124"/>
            <a:ext cx="1935145" cy="646331"/>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albedo reduced by </a:t>
            </a:r>
            <a:endParaRPr lang="en-US" dirty="0" smtClean="0">
              <a:latin typeface="Times New Roman" panose="02020603050405020304" pitchFamily="18" charset="0"/>
              <a:cs typeface="Times New Roman" panose="02020603050405020304" pitchFamily="18" charset="0"/>
            </a:endParaRPr>
          </a:p>
          <a:p>
            <a:pPr algn="ctr"/>
            <a:r>
              <a:rPr lang="en-US" b="1" dirty="0" smtClean="0">
                <a:solidFill>
                  <a:schemeClr val="accent1">
                    <a:lumMod val="75000"/>
                  </a:schemeClr>
                </a:solidFill>
                <a:latin typeface="Times New Roman" panose="02020603050405020304" pitchFamily="18" charset="0"/>
                <a:cs typeface="Times New Roman" panose="02020603050405020304" pitchFamily="18" charset="0"/>
              </a:rPr>
              <a:t>0.1</a:t>
            </a:r>
            <a:r>
              <a:rPr lang="en-US" b="1" dirty="0" smtClean="0">
                <a:latin typeface="Times New Roman" panose="02020603050405020304" pitchFamily="18" charset="0"/>
                <a:cs typeface="Times New Roman" panose="02020603050405020304" pitchFamily="18" charset="0"/>
              </a:rPr>
              <a:t> </a:t>
            </a:r>
            <a:endParaRPr lang="ru-RU" b="1" dirty="0"/>
          </a:p>
        </p:txBody>
      </p:sp>
      <p:sp>
        <p:nvSpPr>
          <p:cNvPr id="16" name="Прямоугольник 15"/>
          <p:cNvSpPr/>
          <p:nvPr/>
        </p:nvSpPr>
        <p:spPr>
          <a:xfrm>
            <a:off x="2527849" y="128337"/>
            <a:ext cx="6887527" cy="369332"/>
          </a:xfrm>
          <a:prstGeom prst="rect">
            <a:avLst/>
          </a:prstGeom>
          <a:solidFill>
            <a:srgbClr val="FFFF00"/>
          </a:solidFill>
        </p:spPr>
        <p:txBody>
          <a:bodyPr wrap="none">
            <a:spAutoFit/>
          </a:bodyPr>
          <a:lstStyle/>
          <a:p>
            <a:r>
              <a:rPr lang="en-US" b="1" dirty="0" smtClean="0">
                <a:latin typeface="Times New Roman" panose="02020603050405020304" pitchFamily="18" charset="0"/>
                <a:cs typeface="Times New Roman" panose="02020603050405020304" pitchFamily="18" charset="0"/>
              </a:rPr>
              <a:t>4.2 Anomalies </a:t>
            </a:r>
            <a:r>
              <a:rPr lang="en-US" b="1" dirty="0">
                <a:latin typeface="Times New Roman" panose="02020603050405020304" pitchFamily="18" charset="0"/>
                <a:cs typeface="Times New Roman" panose="02020603050405020304" pitchFamily="18" charset="0"/>
              </a:rPr>
              <a:t>of the zonal distribution </a:t>
            </a:r>
            <a:r>
              <a:rPr lang="en-US" b="1" dirty="0" smtClean="0">
                <a:latin typeface="Times New Roman" panose="02020603050405020304" pitchFamily="18" charset="0"/>
                <a:cs typeface="Times New Roman" panose="02020603050405020304" pitchFamily="18" charset="0"/>
              </a:rPr>
              <a:t>potential temperature (DJF) </a:t>
            </a:r>
            <a:endParaRPr lang="ru-RU" b="1" dirty="0"/>
          </a:p>
        </p:txBody>
      </p:sp>
    </p:spTree>
    <p:extLst>
      <p:ext uri="{BB962C8B-B14F-4D97-AF65-F5344CB8AC3E}">
        <p14:creationId xmlns:p14="http://schemas.microsoft.com/office/powerpoint/2010/main" val="3790627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BD8BBD-D9D2-4952-9CBC-7ECFF167DF9C}"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32</a:t>
            </a:fld>
            <a:endParaRPr lang="ru-RU"/>
          </a:p>
        </p:txBody>
      </p:sp>
      <p:pic>
        <p:nvPicPr>
          <p:cNvPr id="5" name="Рисунок 4"/>
          <p:cNvPicPr>
            <a:picLocks noChangeAspect="1"/>
          </p:cNvPicPr>
          <p:nvPr/>
        </p:nvPicPr>
        <p:blipFill>
          <a:blip r:embed="rId2"/>
          <a:stretch>
            <a:fillRect/>
          </a:stretch>
        </p:blipFill>
        <p:spPr>
          <a:xfrm>
            <a:off x="2685208" y="2416420"/>
            <a:ext cx="1813158" cy="1804997"/>
          </a:xfrm>
          <a:prstGeom prst="rect">
            <a:avLst/>
          </a:prstGeom>
        </p:spPr>
      </p:pic>
      <p:pic>
        <p:nvPicPr>
          <p:cNvPr id="6" name="Рисунок 5"/>
          <p:cNvPicPr>
            <a:picLocks noChangeAspect="1"/>
          </p:cNvPicPr>
          <p:nvPr/>
        </p:nvPicPr>
        <p:blipFill>
          <a:blip r:embed="rId3"/>
          <a:stretch>
            <a:fillRect/>
          </a:stretch>
        </p:blipFill>
        <p:spPr>
          <a:xfrm>
            <a:off x="4454816" y="2406077"/>
            <a:ext cx="5909892" cy="1812758"/>
          </a:xfrm>
          <a:prstGeom prst="rect">
            <a:avLst/>
          </a:prstGeom>
        </p:spPr>
      </p:pic>
      <p:sp>
        <p:nvSpPr>
          <p:cNvPr id="7" name="Прямоугольник 6"/>
          <p:cNvSpPr/>
          <p:nvPr/>
        </p:nvSpPr>
        <p:spPr>
          <a:xfrm>
            <a:off x="1683443" y="1581328"/>
            <a:ext cx="9829800" cy="461665"/>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We can introduce two components of </a:t>
            </a:r>
            <a:r>
              <a:rPr lang="en-US" sz="2000" b="1" i="1" dirty="0">
                <a:latin typeface="Times New Roman" panose="02020603050405020304" pitchFamily="18" charset="0"/>
                <a:cs typeface="Times New Roman" panose="02020603050405020304" pitchFamily="18" charset="0"/>
              </a:rPr>
              <a:t>LWA</a:t>
            </a:r>
            <a:r>
              <a:rPr lang="en-US" sz="2000" dirty="0">
                <a:latin typeface="Times New Roman" panose="02020603050405020304" pitchFamily="18" charset="0"/>
                <a:cs typeface="Times New Roman" panose="02020603050405020304" pitchFamily="18" charset="0"/>
              </a:rPr>
              <a:t> corresponding </a:t>
            </a:r>
            <a:r>
              <a:rPr lang="en-US" sz="2000" dirty="0" smtClean="0">
                <a:latin typeface="Times New Roman" panose="02020603050405020304" pitchFamily="18" charset="0"/>
                <a:cs typeface="Times New Roman" panose="02020603050405020304" pitchFamily="18" charset="0"/>
              </a:rPr>
              <a:t>to  </a:t>
            </a:r>
            <a:r>
              <a:rPr lang="el-GR" sz="2400" i="1" dirty="0" smtClean="0">
                <a:latin typeface="Times New Roman" panose="02020603050405020304" pitchFamily="18" charset="0"/>
                <a:cs typeface="Times New Roman" panose="02020603050405020304" pitchFamily="18" charset="0"/>
              </a:rPr>
              <a:t>φ</a:t>
            </a:r>
            <a:r>
              <a:rPr lang="en-US" sz="2000" i="1" dirty="0" smtClean="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for each </a:t>
            </a:r>
            <a:r>
              <a:rPr lang="en-US" sz="2000" dirty="0" smtClean="0">
                <a:latin typeface="Times New Roman" panose="02020603050405020304" pitchFamily="18" charset="0"/>
                <a:cs typeface="Times New Roman" panose="02020603050405020304" pitchFamily="18" charset="0"/>
              </a:rPr>
              <a:t> </a:t>
            </a:r>
            <a:r>
              <a:rPr lang="el-GR" sz="2400" i="1" dirty="0" smtClean="0">
                <a:latin typeface="Times New Roman" panose="02020603050405020304" pitchFamily="18" charset="0"/>
                <a:cs typeface="Times New Roman" panose="02020603050405020304" pitchFamily="18" charset="0"/>
              </a:rPr>
              <a:t>λ</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according </a:t>
            </a:r>
            <a:r>
              <a:rPr lang="en-US" sz="2000" dirty="0">
                <a:latin typeface="Times New Roman" panose="02020603050405020304" pitchFamily="18" charset="0"/>
                <a:cs typeface="Times New Roman" panose="02020603050405020304" pitchFamily="18" charset="0"/>
              </a:rPr>
              <a:t>to</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65085" y="4452274"/>
            <a:ext cx="9437915" cy="70788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Local wave activity (</a:t>
            </a:r>
            <a:r>
              <a:rPr lang="en-US" sz="2000" b="1" i="1" dirty="0">
                <a:latin typeface="Times New Roman" panose="02020603050405020304" pitchFamily="18" charset="0"/>
                <a:cs typeface="Times New Roman" panose="02020603050405020304" pitchFamily="18" charset="0"/>
              </a:rPr>
              <a:t>LWA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natural generalization of finite-amplitude wave </a:t>
            </a:r>
            <a:r>
              <a:rPr lang="en-US" sz="2000" dirty="0" smtClean="0">
                <a:latin typeface="Times New Roman" panose="02020603050405020304" pitchFamily="18" charset="0"/>
                <a:cs typeface="Times New Roman" panose="02020603050405020304" pitchFamily="18" charset="0"/>
              </a:rPr>
              <a:t>activity </a:t>
            </a:r>
            <a:r>
              <a:rPr lang="en-US" sz="2000" dirty="0">
                <a:latin typeface="Times New Roman" panose="02020603050405020304" pitchFamily="18" charset="0"/>
                <a:cs typeface="Times New Roman" panose="02020603050405020304" pitchFamily="18" charset="0"/>
              </a:rPr>
              <a:t>regarding a specific range of longitudes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Huang and Nakamura, 2016</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989971" y="554922"/>
            <a:ext cx="4200445" cy="461665"/>
          </a:xfrm>
          <a:prstGeom prst="rect">
            <a:avLst/>
          </a:prstGeom>
          <a:solidFill>
            <a:srgbClr val="FFFF00"/>
          </a:solidFill>
        </p:spPr>
        <p:txBody>
          <a:bodyPr wrap="none">
            <a:spAutoFit/>
          </a:bodyPr>
          <a:lstStyle/>
          <a:p>
            <a:r>
              <a:rPr lang="en-US" sz="2400" dirty="0">
                <a:latin typeface="Times New Roman" panose="02020603050405020304" pitchFamily="18" charset="0"/>
                <a:cs typeface="Times New Roman" panose="02020603050405020304" pitchFamily="18" charset="0"/>
              </a:rPr>
              <a:t>4.3. Wave activity and blockings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017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9B3DC8-4B74-42BB-8E1C-AFC68879CAF3}"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33</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18" y="780811"/>
            <a:ext cx="4495808" cy="366776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0" y="798763"/>
            <a:ext cx="4453467" cy="3633219"/>
          </a:xfrm>
          <a:prstGeom prst="rect">
            <a:avLst/>
          </a:prstGeom>
        </p:spPr>
      </p:pic>
      <p:sp>
        <p:nvSpPr>
          <p:cNvPr id="7" name="Прямоугольник 6"/>
          <p:cNvSpPr/>
          <p:nvPr/>
        </p:nvSpPr>
        <p:spPr>
          <a:xfrm>
            <a:off x="5683066" y="3244334"/>
            <a:ext cx="82586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a:latin typeface="URWPalladioL-Roma"/>
              </a:rPr>
              <a:t>) (</a:t>
            </a:r>
            <a:r>
              <a:rPr lang="en-US" b="1" dirty="0">
                <a:latin typeface="URWPalladioL-Bold"/>
              </a:rPr>
              <a:t>b</a:t>
            </a:r>
            <a:r>
              <a:rPr lang="en-US" dirty="0">
                <a:latin typeface="URWPalladioL-Roma"/>
              </a:rPr>
              <a:t>)</a:t>
            </a:r>
            <a:endParaRPr lang="ru-RU" dirty="0"/>
          </a:p>
        </p:txBody>
      </p:sp>
      <p:sp>
        <p:nvSpPr>
          <p:cNvPr id="8" name="Прямоугольник 7"/>
          <p:cNvSpPr/>
          <p:nvPr/>
        </p:nvSpPr>
        <p:spPr>
          <a:xfrm>
            <a:off x="1185333" y="4823936"/>
            <a:ext cx="9889067"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Figure 7. </a:t>
            </a:r>
            <a:r>
              <a:rPr lang="en-US" sz="1600" dirty="0">
                <a:latin typeface="Times New Roman" panose="02020603050405020304" pitchFamily="18" charset="0"/>
                <a:cs typeface="Times New Roman" panose="02020603050405020304" pitchFamily="18" charset="0"/>
              </a:rPr>
              <a:t>The averaged over the years 90-100 </a:t>
            </a:r>
            <a:r>
              <a:rPr lang="en-US" sz="1600" b="1" i="1" dirty="0">
                <a:latin typeface="Times New Roman" panose="02020603050405020304" pitchFamily="18" charset="0"/>
                <a:cs typeface="Times New Roman" panose="02020603050405020304" pitchFamily="18" charset="0"/>
              </a:rPr>
              <a:t>LWA</a:t>
            </a:r>
            <a:r>
              <a:rPr lang="en-US" sz="1600" dirty="0">
                <a:latin typeface="Times New Roman" panose="02020603050405020304" pitchFamily="18" charset="0"/>
                <a:cs typeface="Times New Roman" panose="02020603050405020304" pitchFamily="18" charset="0"/>
              </a:rPr>
              <a:t> distributions for winter (</a:t>
            </a:r>
            <a:r>
              <a:rPr lang="en-US" sz="1600" dirty="0" smtClean="0">
                <a:latin typeface="Times New Roman" panose="02020603050405020304" pitchFamily="18" charset="0"/>
                <a:cs typeface="Times New Roman" panose="02020603050405020304" pitchFamily="18" charset="0"/>
              </a:rPr>
              <a:t>December-January-February</a:t>
            </a:r>
            <a:r>
              <a:rPr lang="en-US" sz="1600" dirty="0">
                <a:latin typeface="Times New Roman" panose="02020603050405020304" pitchFamily="18" charset="0"/>
                <a:cs typeface="Times New Roman" panose="02020603050405020304" pitchFamily="18" charset="0"/>
              </a:rPr>
              <a:t>) with contours of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wind speed U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and summer (June-July-August)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resulted </a:t>
            </a:r>
            <a:r>
              <a:rPr lang="en-US" sz="1600" dirty="0" smtClean="0">
                <a:latin typeface="Times New Roman" panose="02020603050405020304" pitchFamily="18" charset="0"/>
                <a:cs typeface="Times New Roman" panose="02020603050405020304" pitchFamily="18" charset="0"/>
              </a:rPr>
              <a:t>from the </a:t>
            </a:r>
            <a:r>
              <a:rPr lang="en-US" sz="1600" dirty="0">
                <a:latin typeface="Times New Roman" panose="02020603050405020304" pitchFamily="18" charset="0"/>
                <a:cs typeface="Times New Roman" panose="02020603050405020304" pitchFamily="18" charset="0"/>
              </a:rPr>
              <a:t>base experiment </a:t>
            </a:r>
            <a:r>
              <a:rPr lang="en-US" sz="1600" b="1" dirty="0">
                <a:latin typeface="Times New Roman" panose="02020603050405020304" pitchFamily="18" charset="0"/>
                <a:cs typeface="Times New Roman" panose="02020603050405020304" pitchFamily="18" charset="0"/>
              </a:rPr>
              <a:t>B</a:t>
            </a:r>
            <a:r>
              <a:rPr lang="en-US" sz="1400" b="1" dirty="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085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E92DBF-C635-4AF6-93A2-7839B452CB75}"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34</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108" y="476828"/>
            <a:ext cx="2798053" cy="228270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370" y="460498"/>
            <a:ext cx="2832495" cy="231080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671" y="2968847"/>
            <a:ext cx="2797058" cy="228189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1042" y="2988129"/>
            <a:ext cx="2823165" cy="2303189"/>
          </a:xfrm>
          <a:prstGeom prst="rect">
            <a:avLst/>
          </a:prstGeom>
        </p:spPr>
      </p:pic>
      <p:sp>
        <p:nvSpPr>
          <p:cNvPr id="9" name="Прямоугольник 8"/>
          <p:cNvSpPr/>
          <p:nvPr/>
        </p:nvSpPr>
        <p:spPr>
          <a:xfrm>
            <a:off x="5536803" y="2193052"/>
            <a:ext cx="88998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smtClean="0">
                <a:latin typeface="URWPalladioL-Roma"/>
              </a:rPr>
              <a:t>)  </a:t>
            </a:r>
            <a:r>
              <a:rPr lang="en-US" dirty="0">
                <a:latin typeface="URWPalladioL-Roma"/>
              </a:rPr>
              <a:t>(</a:t>
            </a:r>
            <a:r>
              <a:rPr lang="en-US" b="1" dirty="0">
                <a:latin typeface="URWPalladioL-Bold"/>
              </a:rPr>
              <a:t>b</a:t>
            </a:r>
            <a:r>
              <a:rPr lang="en-US" dirty="0">
                <a:latin typeface="URWPalladioL-Roma"/>
              </a:rPr>
              <a:t>)</a:t>
            </a:r>
            <a:endParaRPr lang="ru-RU" dirty="0"/>
          </a:p>
        </p:txBody>
      </p:sp>
      <p:sp>
        <p:nvSpPr>
          <p:cNvPr id="10" name="Прямоугольник 9"/>
          <p:cNvSpPr/>
          <p:nvPr/>
        </p:nvSpPr>
        <p:spPr>
          <a:xfrm>
            <a:off x="5513526" y="4529428"/>
            <a:ext cx="889987" cy="369332"/>
          </a:xfrm>
          <a:prstGeom prst="rect">
            <a:avLst/>
          </a:prstGeom>
        </p:spPr>
        <p:txBody>
          <a:bodyPr wrap="none">
            <a:spAutoFit/>
          </a:bodyPr>
          <a:lstStyle/>
          <a:p>
            <a:r>
              <a:rPr lang="en-US" dirty="0">
                <a:latin typeface="URWPalladioL-Roma"/>
              </a:rPr>
              <a:t>(</a:t>
            </a:r>
            <a:r>
              <a:rPr lang="en-US" b="1" dirty="0">
                <a:latin typeface="URWPalladioL-Bold"/>
              </a:rPr>
              <a:t>c</a:t>
            </a:r>
            <a:r>
              <a:rPr lang="en-US" dirty="0" smtClean="0">
                <a:latin typeface="URWPalladioL-Roma"/>
              </a:rPr>
              <a:t>)  </a:t>
            </a:r>
            <a:r>
              <a:rPr lang="en-US" dirty="0">
                <a:latin typeface="URWPalladioL-Roma"/>
              </a:rPr>
              <a:t>(</a:t>
            </a:r>
            <a:r>
              <a:rPr lang="en-US" b="1" dirty="0">
                <a:latin typeface="URWPalladioL-Bold"/>
              </a:rPr>
              <a:t>d</a:t>
            </a:r>
            <a:r>
              <a:rPr lang="en-US" dirty="0">
                <a:latin typeface="URWPalladioL-Roma"/>
              </a:rPr>
              <a:t>)</a:t>
            </a:r>
            <a:endParaRPr lang="ru-RU" dirty="0"/>
          </a:p>
        </p:txBody>
      </p:sp>
      <p:sp>
        <p:nvSpPr>
          <p:cNvPr id="11" name="Прямоугольник 10"/>
          <p:cNvSpPr/>
          <p:nvPr/>
        </p:nvSpPr>
        <p:spPr>
          <a:xfrm>
            <a:off x="1502229" y="5384550"/>
            <a:ext cx="9160329" cy="584775"/>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Figure 8. </a:t>
            </a:r>
            <a:r>
              <a:rPr lang="en-US" sz="1600" dirty="0">
                <a:latin typeface="Times New Roman" panose="02020603050405020304" pitchFamily="18" charset="0"/>
                <a:cs typeface="Times New Roman" panose="02020603050405020304" pitchFamily="18" charset="0"/>
              </a:rPr>
              <a:t>The averaged over the years 90-100 </a:t>
            </a:r>
            <a:r>
              <a:rPr lang="en-US" sz="1600" b="1" dirty="0">
                <a:latin typeface="Times New Roman" panose="02020603050405020304" pitchFamily="18" charset="0"/>
                <a:cs typeface="Times New Roman" panose="02020603050405020304" pitchFamily="18" charset="0"/>
              </a:rPr>
              <a:t>LWA</a:t>
            </a:r>
            <a:r>
              <a:rPr lang="en-US" sz="1600" dirty="0">
                <a:latin typeface="Times New Roman" panose="02020603050405020304" pitchFamily="18" charset="0"/>
                <a:cs typeface="Times New Roman" panose="02020603050405020304" pitchFamily="18" charset="0"/>
              </a:rPr>
              <a:t> winter distribution (</a:t>
            </a:r>
            <a:r>
              <a:rPr lang="en-US" sz="1600" dirty="0" smtClean="0">
                <a:latin typeface="Times New Roman" panose="02020603050405020304" pitchFamily="18" charset="0"/>
                <a:cs typeface="Times New Roman" panose="02020603050405020304" pitchFamily="18" charset="0"/>
              </a:rPr>
              <a:t>December-January- February</a:t>
            </a:r>
            <a:r>
              <a:rPr lang="en-US" sz="1600" dirty="0">
                <a:latin typeface="Times New Roman" panose="02020603050405020304" pitchFamily="18" charset="0"/>
                <a:cs typeface="Times New Roman" panose="02020603050405020304" pitchFamily="18" charset="0"/>
              </a:rPr>
              <a:t>) with </a:t>
            </a:r>
            <a:r>
              <a:rPr lang="en-US" sz="1600" dirty="0" err="1">
                <a:latin typeface="Times New Roman" panose="02020603050405020304" pitchFamily="18" charset="0"/>
                <a:cs typeface="Times New Roman" panose="02020603050405020304" pitchFamily="18" charset="0"/>
              </a:rPr>
              <a:t>countours</a:t>
            </a:r>
            <a:r>
              <a:rPr lang="en-US" sz="1600" dirty="0">
                <a:latin typeface="Times New Roman" panose="02020603050405020304" pitchFamily="18" charset="0"/>
                <a:cs typeface="Times New Roman" panose="02020603050405020304" pitchFamily="18" charset="0"/>
              </a:rPr>
              <a:t> of wind speed U: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A1</a:t>
            </a:r>
            <a:r>
              <a:rPr lang="en-US" sz="1600" dirty="0">
                <a:latin typeface="Times New Roman" panose="02020603050405020304" pitchFamily="18" charset="0"/>
                <a:cs typeface="Times New Roman" panose="02020603050405020304" pitchFamily="18" charset="0"/>
              </a:rPr>
              <a:t> and its difference with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 – </a:t>
            </a:r>
            <a:r>
              <a:rPr lang="en-US" sz="1600" b="1" dirty="0" smtClean="0">
                <a:latin typeface="Times New Roman" panose="02020603050405020304" pitchFamily="18" charset="0"/>
                <a:cs typeface="Times New Roman" panose="02020603050405020304" pitchFamily="18" charset="0"/>
              </a:rPr>
              <a:t>A2</a:t>
            </a:r>
            <a:r>
              <a:rPr lang="en-US" sz="1600" dirty="0" smtClean="0">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its difference with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302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8327A3-43C9-446E-A31D-AF0B58029D10}"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35</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372" y="352799"/>
            <a:ext cx="2841179" cy="231788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00" y="352800"/>
            <a:ext cx="2824850" cy="230456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203" y="2998028"/>
            <a:ext cx="2850005" cy="232508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1286" y="2932713"/>
            <a:ext cx="2775866" cy="2264602"/>
          </a:xfrm>
          <a:prstGeom prst="rect">
            <a:avLst/>
          </a:prstGeom>
        </p:spPr>
      </p:pic>
      <p:sp>
        <p:nvSpPr>
          <p:cNvPr id="9" name="Прямоугольник 8"/>
          <p:cNvSpPr/>
          <p:nvPr/>
        </p:nvSpPr>
        <p:spPr>
          <a:xfrm>
            <a:off x="1698171" y="5491333"/>
            <a:ext cx="8637814" cy="338554"/>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As in Figure 8, but for (</a:t>
            </a:r>
            <a:r>
              <a:rPr lang="en-US" sz="1600" b="1" dirty="0" smtClean="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a:t>
            </a:r>
            <a:r>
              <a:rPr lang="en-US" sz="1600"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C1</a:t>
            </a:r>
            <a:r>
              <a:rPr lang="en-US" sz="1600" dirty="0">
                <a:latin typeface="Times New Roman" panose="02020603050405020304" pitchFamily="18" charset="0"/>
                <a:cs typeface="Times New Roman" panose="02020603050405020304" pitchFamily="18" charset="0"/>
              </a:rPr>
              <a:t> and its difference with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g</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h</a:t>
            </a:r>
            <a:r>
              <a:rPr lang="en-US" sz="1600"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C2</a:t>
            </a:r>
            <a:r>
              <a:rPr lang="en-US" sz="1600" dirty="0">
                <a:latin typeface="Times New Roman" panose="02020603050405020304" pitchFamily="18" charset="0"/>
                <a:cs typeface="Times New Roman" panose="02020603050405020304" pitchFamily="18" charset="0"/>
              </a:rPr>
              <a:t> and its </a:t>
            </a:r>
            <a:r>
              <a:rPr lang="en-US" sz="1600" dirty="0" smtClean="0">
                <a:latin typeface="Times New Roman" panose="02020603050405020304" pitchFamily="18" charset="0"/>
                <a:cs typeface="Times New Roman" panose="02020603050405020304" pitchFamily="18" charset="0"/>
              </a:rPr>
              <a:t>difference with </a:t>
            </a:r>
            <a:r>
              <a:rPr lang="en-US" sz="1600" b="1" dirty="0">
                <a:latin typeface="Times New Roman" panose="02020603050405020304" pitchFamily="18" charset="0"/>
                <a:cs typeface="Times New Roman" panose="02020603050405020304" pitchFamily="18" charset="0"/>
              </a:rPr>
              <a:t>B0</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584497" y="2133991"/>
            <a:ext cx="825867" cy="369332"/>
          </a:xfrm>
          <a:prstGeom prst="rect">
            <a:avLst/>
          </a:prstGeom>
        </p:spPr>
        <p:txBody>
          <a:bodyPr wrap="none">
            <a:spAutoFit/>
          </a:bodyPr>
          <a:lstStyle/>
          <a:p>
            <a:r>
              <a:rPr lang="en-US" dirty="0">
                <a:latin typeface="URWPalladioL-Roma"/>
              </a:rPr>
              <a:t>(</a:t>
            </a:r>
            <a:r>
              <a:rPr lang="en-US" b="1" dirty="0">
                <a:latin typeface="URWPalladioL-Bold"/>
              </a:rPr>
              <a:t>e</a:t>
            </a:r>
            <a:r>
              <a:rPr lang="en-US" dirty="0" smtClean="0">
                <a:latin typeface="URWPalladioL-Roma"/>
              </a:rPr>
              <a:t>)  </a:t>
            </a:r>
            <a:r>
              <a:rPr lang="en-US" dirty="0">
                <a:latin typeface="URWPalladioL-Roma"/>
              </a:rPr>
              <a:t>(</a:t>
            </a:r>
            <a:r>
              <a:rPr lang="en-US" b="1" dirty="0">
                <a:latin typeface="URWPalladioL-Bold"/>
              </a:rPr>
              <a:t>f</a:t>
            </a:r>
            <a:r>
              <a:rPr lang="en-US" dirty="0">
                <a:latin typeface="URWPalladioL-Roma"/>
              </a:rPr>
              <a:t>)</a:t>
            </a:r>
            <a:endParaRPr lang="ru-RU" dirty="0"/>
          </a:p>
        </p:txBody>
      </p:sp>
      <p:sp>
        <p:nvSpPr>
          <p:cNvPr id="11" name="Прямоугольник 10"/>
          <p:cNvSpPr/>
          <p:nvPr/>
        </p:nvSpPr>
        <p:spPr>
          <a:xfrm>
            <a:off x="5643997" y="4648592"/>
            <a:ext cx="902811" cy="369332"/>
          </a:xfrm>
          <a:prstGeom prst="rect">
            <a:avLst/>
          </a:prstGeom>
        </p:spPr>
        <p:txBody>
          <a:bodyPr wrap="none">
            <a:spAutoFit/>
          </a:bodyPr>
          <a:lstStyle/>
          <a:p>
            <a:r>
              <a:rPr lang="en-US" dirty="0">
                <a:latin typeface="URWPalladioL-Roma"/>
              </a:rPr>
              <a:t>(</a:t>
            </a:r>
            <a:r>
              <a:rPr lang="en-US" b="1" dirty="0">
                <a:latin typeface="URWPalladioL-Bold"/>
              </a:rPr>
              <a:t>g</a:t>
            </a:r>
            <a:r>
              <a:rPr lang="en-US" dirty="0" smtClean="0">
                <a:latin typeface="URWPalladioL-Roma"/>
              </a:rPr>
              <a:t>)  </a:t>
            </a:r>
            <a:r>
              <a:rPr lang="en-US" dirty="0">
                <a:latin typeface="URWPalladioL-Roma"/>
              </a:rPr>
              <a:t>(</a:t>
            </a:r>
            <a:r>
              <a:rPr lang="en-US" b="1" dirty="0">
                <a:latin typeface="URWPalladioL-Bold"/>
              </a:rPr>
              <a:t>h</a:t>
            </a:r>
            <a:r>
              <a:rPr lang="en-US" dirty="0">
                <a:latin typeface="URWPalladioL-Roma"/>
              </a:rPr>
              <a:t>)</a:t>
            </a:r>
            <a:endParaRPr lang="ru-RU" dirty="0"/>
          </a:p>
        </p:txBody>
      </p:sp>
    </p:spTree>
    <p:extLst>
      <p:ext uri="{BB962C8B-B14F-4D97-AF65-F5344CB8AC3E}">
        <p14:creationId xmlns:p14="http://schemas.microsoft.com/office/powerpoint/2010/main" val="3271862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627749-AB7D-428F-8A49-439FE7DC3585}"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dirty="0" smtClean="0"/>
              <a:t>50th anniversary of </a:t>
            </a:r>
            <a:r>
              <a:rPr lang="en-US" dirty="0" err="1" smtClean="0"/>
              <a:t>SibNIGMI</a:t>
            </a:r>
            <a:endParaRPr lang="ru-RU" dirty="0"/>
          </a:p>
        </p:txBody>
      </p:sp>
      <p:sp>
        <p:nvSpPr>
          <p:cNvPr id="4" name="Номер слайда 3"/>
          <p:cNvSpPr>
            <a:spLocks noGrp="1"/>
          </p:cNvSpPr>
          <p:nvPr>
            <p:ph type="sldNum" sz="quarter" idx="12"/>
          </p:nvPr>
        </p:nvSpPr>
        <p:spPr/>
        <p:txBody>
          <a:bodyPr/>
          <a:lstStyle/>
          <a:p>
            <a:fld id="{C6BA4881-9716-474F-AEFA-1009D6FB39C0}" type="slidenum">
              <a:rPr lang="ru-RU" smtClean="0"/>
              <a:t>36</a:t>
            </a:fld>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985" y="1479470"/>
            <a:ext cx="3254838" cy="24340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628" y="1485899"/>
            <a:ext cx="2887516" cy="243032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071" y="1502228"/>
            <a:ext cx="2903845" cy="2444069"/>
          </a:xfrm>
          <a:prstGeom prst="rect">
            <a:avLst/>
          </a:prstGeom>
        </p:spPr>
      </p:pic>
      <p:sp>
        <p:nvSpPr>
          <p:cNvPr id="9" name="Прямоугольник 8"/>
          <p:cNvSpPr/>
          <p:nvPr/>
        </p:nvSpPr>
        <p:spPr>
          <a:xfrm>
            <a:off x="2668772" y="4142406"/>
            <a:ext cx="6878806"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smtClean="0">
                <a:latin typeface="URWPalladioL-Roma"/>
              </a:rPr>
              <a:t>)                                                </a:t>
            </a:r>
            <a:r>
              <a:rPr lang="en-US" dirty="0">
                <a:latin typeface="URWPalladioL-Roma"/>
              </a:rPr>
              <a:t>(</a:t>
            </a:r>
            <a:r>
              <a:rPr lang="en-US" b="1" dirty="0">
                <a:latin typeface="URWPalladioL-Bold"/>
              </a:rPr>
              <a:t>b</a:t>
            </a:r>
            <a:r>
              <a:rPr lang="en-US" dirty="0">
                <a:latin typeface="URWPalladioL-Roma"/>
              </a:rPr>
              <a:t>) </a:t>
            </a:r>
            <a:r>
              <a:rPr lang="en-US" dirty="0" smtClean="0">
                <a:latin typeface="URWPalladioL-Roma"/>
              </a:rPr>
              <a:t>                                          (</a:t>
            </a:r>
            <a:r>
              <a:rPr lang="en-US" b="1" dirty="0">
                <a:latin typeface="URWPalladioL-Bold"/>
              </a:rPr>
              <a:t>c</a:t>
            </a:r>
            <a:r>
              <a:rPr lang="en-US" dirty="0">
                <a:latin typeface="URWPalladioL-Roma"/>
              </a:rPr>
              <a:t>)</a:t>
            </a:r>
            <a:endParaRPr lang="ru-RU" dirty="0"/>
          </a:p>
        </p:txBody>
      </p:sp>
      <p:sp>
        <p:nvSpPr>
          <p:cNvPr id="10" name="Прямоугольник 9"/>
          <p:cNvSpPr/>
          <p:nvPr/>
        </p:nvSpPr>
        <p:spPr>
          <a:xfrm>
            <a:off x="1387929" y="4545096"/>
            <a:ext cx="9486900" cy="1323439"/>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Figure 9. </a:t>
            </a:r>
            <a:r>
              <a:rPr lang="en-US" sz="1600" b="1" dirty="0">
                <a:solidFill>
                  <a:srgbClr val="FF0000"/>
                </a:solidFill>
                <a:latin typeface="Times New Roman" panose="02020603050405020304" pitchFamily="18" charset="0"/>
                <a:cs typeface="Times New Roman" panose="02020603050405020304" pitchFamily="18" charset="0"/>
              </a:rPr>
              <a:t>Covariation and scatter diagram </a:t>
            </a:r>
            <a:r>
              <a:rPr lang="en-US" sz="1600" dirty="0">
                <a:latin typeface="Times New Roman" panose="02020603050405020304" pitchFamily="18" charset="0"/>
                <a:cs typeface="Times New Roman" panose="02020603050405020304" pitchFamily="18" charset="0"/>
              </a:rPr>
              <a:t>of the average winter (December-January-February</a:t>
            </a:r>
            <a:r>
              <a:rPr lang="en-US" sz="1600" dirty="0" smtClean="0">
                <a:latin typeface="Times New Roman" panose="02020603050405020304" pitchFamily="18" charset="0"/>
                <a:cs typeface="Times New Roman" panose="02020603050405020304" pitchFamily="18" charset="0"/>
              </a:rPr>
              <a:t>) values </a:t>
            </a:r>
            <a:r>
              <a:rPr lang="en-US" sz="1600" dirty="0">
                <a:latin typeface="Times New Roman" panose="02020603050405020304" pitchFamily="18" charset="0"/>
                <a:cs typeface="Times New Roman" panose="02020603050405020304" pitchFamily="18" charset="0"/>
              </a:rPr>
              <a:t>of </a:t>
            </a:r>
            <a:r>
              <a:rPr lang="en-US" sz="1600" b="1" dirty="0">
                <a:latin typeface="Times New Roman" panose="02020603050405020304" pitchFamily="18" charset="0"/>
                <a:cs typeface="Times New Roman" panose="02020603050405020304" pitchFamily="18" charset="0"/>
              </a:rPr>
              <a:t>A</a:t>
            </a:r>
            <a:r>
              <a:rPr lang="en-US" sz="1100" b="1"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(m2) and </a:t>
            </a:r>
            <a:r>
              <a:rPr lang="en-US" sz="1600" b="1" dirty="0">
                <a:latin typeface="Times New Roman" panose="02020603050405020304" pitchFamily="18" charset="0"/>
                <a:cs typeface="Times New Roman" panose="02020603050405020304" pitchFamily="18" charset="0"/>
              </a:rPr>
              <a:t>U</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m/s) </a:t>
            </a:r>
            <a:r>
              <a:rPr lang="en-US" sz="1600" dirty="0">
                <a:latin typeface="Times New Roman" panose="02020603050405020304" pitchFamily="18" charset="0"/>
                <a:cs typeface="Times New Roman" panose="02020603050405020304" pitchFamily="18" charset="0"/>
              </a:rPr>
              <a:t>for the years 85-100 of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modeling;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 covariation </a:t>
            </a:r>
            <a:r>
              <a:rPr lang="en-US" sz="1600" dirty="0" smtClean="0">
                <a:latin typeface="Times New Roman" panose="02020603050405020304" pitchFamily="18" charset="0"/>
                <a:cs typeface="Times New Roman" panose="02020603050405020304" pitchFamily="18" charset="0"/>
              </a:rPr>
              <a:t>coefficient distribution </a:t>
            </a:r>
            <a:r>
              <a:rPr lang="en-US" sz="1600" dirty="0">
                <a:latin typeface="Times New Roman" panose="02020603050405020304" pitchFamily="18" charset="0"/>
                <a:cs typeface="Times New Roman" panose="02020603050405020304" pitchFamily="18" charset="0"/>
              </a:rPr>
              <a:t>with maximally negative values in Atlantic and Pacific oceans labelled by cross-sign</a:t>
            </a:r>
            <a:r>
              <a:rPr lang="en-US" sz="1600"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 Scatter diagram in Atlantic extremal point, and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 Scatter diagram in Pacific extremal point</a:t>
            </a:r>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red straight line is constructed by the least squares method for all events.</a:t>
            </a:r>
            <a:endParaRPr lang="ru-RU" sz="1600" dirty="0">
              <a:latin typeface="Times New Roman" panose="02020603050405020304" pitchFamily="18" charset="0"/>
              <a:cs typeface="Times New Roman" panose="02020603050405020304" pitchFamily="18"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788430629"/>
              </p:ext>
            </p:extLst>
          </p:nvPr>
        </p:nvGraphicFramePr>
        <p:xfrm>
          <a:off x="2647950" y="2144713"/>
          <a:ext cx="876300" cy="406400"/>
        </p:xfrm>
        <a:graphic>
          <a:graphicData uri="http://schemas.openxmlformats.org/presentationml/2006/ole">
            <mc:AlternateContent xmlns:mc="http://schemas.openxmlformats.org/markup-compatibility/2006">
              <mc:Choice xmlns:v="urn:schemas-microsoft-com:vml" Requires="v">
                <p:oleObj spid="_x0000_s1098" name="Equation" r:id="rId6" imgW="876240" imgH="406080" progId="Equation.DSMT4">
                  <p:embed/>
                </p:oleObj>
              </mc:Choice>
              <mc:Fallback>
                <p:oleObj name="Equation" r:id="rId6" imgW="876240" imgH="406080" progId="Equation.DSMT4">
                  <p:embed/>
                  <p:pic>
                    <p:nvPicPr>
                      <p:cNvPr id="0" name=""/>
                      <p:cNvPicPr/>
                      <p:nvPr/>
                    </p:nvPicPr>
                    <p:blipFill>
                      <a:blip r:embed="rId7"/>
                      <a:stretch>
                        <a:fillRect/>
                      </a:stretch>
                    </p:blipFill>
                    <p:spPr>
                      <a:xfrm>
                        <a:off x="2647950" y="2144713"/>
                        <a:ext cx="876300" cy="406400"/>
                      </a:xfrm>
                      <a:prstGeom prst="rect">
                        <a:avLst/>
                      </a:prstGeom>
                    </p:spPr>
                  </p:pic>
                </p:oleObj>
              </mc:Fallback>
            </mc:AlternateContent>
          </a:graphicData>
        </a:graphic>
      </p:graphicFrame>
      <p:pic>
        <p:nvPicPr>
          <p:cNvPr id="14" name="Рисунок 13"/>
          <p:cNvPicPr>
            <a:picLocks noChangeAspect="1"/>
          </p:cNvPicPr>
          <p:nvPr/>
        </p:nvPicPr>
        <p:blipFill>
          <a:blip r:embed="rId8"/>
          <a:stretch>
            <a:fillRect/>
          </a:stretch>
        </p:blipFill>
        <p:spPr>
          <a:xfrm>
            <a:off x="6806761" y="604156"/>
            <a:ext cx="1669530" cy="457200"/>
          </a:xfrm>
          <a:prstGeom prst="rect">
            <a:avLst/>
          </a:prstGeom>
        </p:spPr>
      </p:pic>
      <p:sp>
        <p:nvSpPr>
          <p:cNvPr id="15" name="Стрелка вниз 14"/>
          <p:cNvSpPr/>
          <p:nvPr/>
        </p:nvSpPr>
        <p:spPr>
          <a:xfrm>
            <a:off x="6858001" y="1094014"/>
            <a:ext cx="261257"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8202386" y="1083128"/>
            <a:ext cx="261257"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3300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92676B-87D0-419A-A40D-8DB013348BE4}"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37</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71" y="555812"/>
            <a:ext cx="4846449" cy="384109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530" y="537882"/>
            <a:ext cx="4944639" cy="3918914"/>
          </a:xfrm>
          <a:prstGeom prst="rect">
            <a:avLst/>
          </a:prstGeom>
        </p:spPr>
      </p:pic>
      <p:sp>
        <p:nvSpPr>
          <p:cNvPr id="7" name="Прямоугольник 6"/>
          <p:cNvSpPr/>
          <p:nvPr/>
        </p:nvSpPr>
        <p:spPr>
          <a:xfrm>
            <a:off x="5557560" y="3567064"/>
            <a:ext cx="101822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smtClean="0">
                <a:latin typeface="URWPalladioL-Roma"/>
              </a:rPr>
              <a:t>)    </a:t>
            </a:r>
            <a:r>
              <a:rPr lang="en-US" dirty="0">
                <a:latin typeface="URWPalladioL-Roma"/>
              </a:rPr>
              <a:t>(</a:t>
            </a:r>
            <a:r>
              <a:rPr lang="en-US" b="1" dirty="0">
                <a:latin typeface="URWPalladioL-Bold"/>
              </a:rPr>
              <a:t>b</a:t>
            </a:r>
            <a:r>
              <a:rPr lang="en-US" dirty="0">
                <a:latin typeface="URWPalladioL-Roma"/>
              </a:rPr>
              <a:t>)</a:t>
            </a:r>
            <a:endParaRPr lang="ru-RU" dirty="0"/>
          </a:p>
        </p:txBody>
      </p:sp>
      <p:sp>
        <p:nvSpPr>
          <p:cNvPr id="8" name="Прямоугольник 7"/>
          <p:cNvSpPr/>
          <p:nvPr/>
        </p:nvSpPr>
        <p:spPr>
          <a:xfrm>
            <a:off x="1900518" y="4693495"/>
            <a:ext cx="8373035" cy="646331"/>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Figure 10. </a:t>
            </a:r>
            <a:r>
              <a:rPr lang="en-US" sz="1600" dirty="0">
                <a:latin typeface="Times New Roman" panose="02020603050405020304" pitchFamily="18" charset="0"/>
                <a:cs typeface="Times New Roman" panose="02020603050405020304" pitchFamily="18" charset="0"/>
              </a:rPr>
              <a:t>Climatology of blocking frequency in winter (December-January-February)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and in</a:t>
            </a:r>
          </a:p>
          <a:p>
            <a:r>
              <a:rPr lang="en-US" sz="1600" dirty="0">
                <a:latin typeface="Times New Roman" panose="02020603050405020304" pitchFamily="18" charset="0"/>
                <a:cs typeface="Times New Roman" panose="02020603050405020304" pitchFamily="18" charset="0"/>
              </a:rPr>
              <a:t>summer (June-July-August)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resulted from the </a:t>
            </a:r>
            <a:r>
              <a:rPr lang="en-US" sz="2000" b="1" i="1" dirty="0">
                <a:latin typeface="Times New Roman" panose="02020603050405020304" pitchFamily="18" charset="0"/>
                <a:cs typeface="Times New Roman" panose="02020603050405020304" pitchFamily="18" charset="0"/>
              </a:rPr>
              <a:t>B</a:t>
            </a:r>
            <a:r>
              <a:rPr lang="en-US" sz="1600" b="1" i="1"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experiment averaged over the years 90-100.</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28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8D8F6D-F597-405C-831C-9E06F6481305}"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38</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994" y="448235"/>
            <a:ext cx="3081747" cy="24384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646" y="502023"/>
            <a:ext cx="2999295" cy="237316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094" y="2958352"/>
            <a:ext cx="3065930" cy="242588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728" y="2940424"/>
            <a:ext cx="3006929" cy="2379201"/>
          </a:xfrm>
          <a:prstGeom prst="rect">
            <a:avLst/>
          </a:prstGeom>
        </p:spPr>
      </p:pic>
      <p:sp>
        <p:nvSpPr>
          <p:cNvPr id="9" name="Прямоугольник 8"/>
          <p:cNvSpPr/>
          <p:nvPr/>
        </p:nvSpPr>
        <p:spPr>
          <a:xfrm>
            <a:off x="412377" y="5420543"/>
            <a:ext cx="11528612"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Figure 11. </a:t>
            </a:r>
            <a:r>
              <a:rPr lang="en-US" sz="1600" dirty="0">
                <a:latin typeface="Times New Roman" panose="02020603050405020304" pitchFamily="18" charset="0"/>
                <a:cs typeface="Times New Roman" panose="02020603050405020304" pitchFamily="18" charset="0"/>
              </a:rPr>
              <a:t>Climatology trends of blocking frequency in winter (December-January-February): (</a:t>
            </a:r>
            <a:r>
              <a:rPr lang="en-US" sz="1600" b="1" dirty="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difference between </a:t>
            </a:r>
            <a:r>
              <a:rPr lang="en-US" sz="1600" b="1" dirty="0">
                <a:latin typeface="Times New Roman" panose="02020603050405020304" pitchFamily="18" charset="0"/>
                <a:cs typeface="Times New Roman" panose="02020603050405020304" pitchFamily="18" charset="0"/>
              </a:rPr>
              <a:t>A1</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 difference between </a:t>
            </a:r>
            <a:r>
              <a:rPr lang="en-US" sz="1600" b="1" dirty="0">
                <a:latin typeface="Times New Roman" panose="02020603050405020304" pitchFamily="18" charset="0"/>
                <a:cs typeface="Times New Roman" panose="02020603050405020304" pitchFamily="18" charset="0"/>
              </a:rPr>
              <a:t>A2</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 difference between </a:t>
            </a:r>
            <a:r>
              <a:rPr lang="en-US" sz="1600" b="1" dirty="0" smtClean="0">
                <a:latin typeface="Times New Roman" panose="02020603050405020304" pitchFamily="18" charset="0"/>
                <a:cs typeface="Times New Roman" panose="02020603050405020304" pitchFamily="18" charset="0"/>
              </a:rPr>
              <a:t>C1</a:t>
            </a:r>
            <a:r>
              <a:rPr lang="en-US" sz="1600" dirty="0" smtClean="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 – difference between </a:t>
            </a:r>
            <a:r>
              <a:rPr lang="en-US" sz="1600" b="1" dirty="0">
                <a:latin typeface="Times New Roman" panose="02020603050405020304" pitchFamily="18" charset="0"/>
                <a:cs typeface="Times New Roman" panose="02020603050405020304" pitchFamily="18" charset="0"/>
              </a:rPr>
              <a:t>C2</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averaged over the years 90-100.</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306549" y="2312005"/>
            <a:ext cx="954107" cy="369332"/>
          </a:xfrm>
          <a:prstGeom prst="rect">
            <a:avLst/>
          </a:prstGeom>
        </p:spPr>
        <p:txBody>
          <a:bodyPr wrap="none">
            <a:spAutoFit/>
          </a:bodyPr>
          <a:lstStyle/>
          <a:p>
            <a:r>
              <a:rPr lang="en-US" dirty="0">
                <a:latin typeface="URWPalladioL-Roma"/>
              </a:rPr>
              <a:t>(</a:t>
            </a:r>
            <a:r>
              <a:rPr lang="en-US" b="1" dirty="0">
                <a:latin typeface="URWPalladioL-Bold"/>
              </a:rPr>
              <a:t>a</a:t>
            </a:r>
            <a:r>
              <a:rPr lang="en-US" dirty="0">
                <a:latin typeface="URWPalladioL-Roma"/>
              </a:rPr>
              <a:t>) </a:t>
            </a:r>
            <a:r>
              <a:rPr lang="en-US" dirty="0" smtClean="0">
                <a:latin typeface="URWPalladioL-Roma"/>
              </a:rPr>
              <a:t>  (</a:t>
            </a:r>
            <a:r>
              <a:rPr lang="en-US" b="1" dirty="0">
                <a:latin typeface="URWPalladioL-Bold"/>
              </a:rPr>
              <a:t>b</a:t>
            </a:r>
            <a:r>
              <a:rPr lang="en-US" dirty="0">
                <a:latin typeface="URWPalladioL-Roma"/>
              </a:rPr>
              <a:t>)</a:t>
            </a:r>
            <a:endParaRPr lang="ru-RU" dirty="0"/>
          </a:p>
        </p:txBody>
      </p:sp>
      <p:sp>
        <p:nvSpPr>
          <p:cNvPr id="11" name="Прямоугольник 10"/>
          <p:cNvSpPr/>
          <p:nvPr/>
        </p:nvSpPr>
        <p:spPr>
          <a:xfrm>
            <a:off x="5252760" y="4732475"/>
            <a:ext cx="954107" cy="369332"/>
          </a:xfrm>
          <a:prstGeom prst="rect">
            <a:avLst/>
          </a:prstGeom>
        </p:spPr>
        <p:txBody>
          <a:bodyPr wrap="none">
            <a:spAutoFit/>
          </a:bodyPr>
          <a:lstStyle/>
          <a:p>
            <a:r>
              <a:rPr lang="en-US" dirty="0">
                <a:latin typeface="URWPalladioL-Roma"/>
              </a:rPr>
              <a:t>(</a:t>
            </a:r>
            <a:r>
              <a:rPr lang="en-US" b="1" dirty="0">
                <a:latin typeface="URWPalladioL-Bold"/>
              </a:rPr>
              <a:t>c</a:t>
            </a:r>
            <a:r>
              <a:rPr lang="en-US" dirty="0">
                <a:latin typeface="URWPalladioL-Roma"/>
              </a:rPr>
              <a:t>) </a:t>
            </a:r>
            <a:r>
              <a:rPr lang="en-US" dirty="0" smtClean="0">
                <a:latin typeface="URWPalladioL-Roma"/>
              </a:rPr>
              <a:t>  (</a:t>
            </a:r>
            <a:r>
              <a:rPr lang="en-US" b="1" dirty="0">
                <a:latin typeface="URWPalladioL-Bold"/>
              </a:rPr>
              <a:t>d</a:t>
            </a:r>
            <a:r>
              <a:rPr lang="en-US" dirty="0">
                <a:latin typeface="URWPalladioL-Roma"/>
              </a:rPr>
              <a:t>)</a:t>
            </a:r>
            <a:endParaRPr lang="ru-RU" dirty="0"/>
          </a:p>
        </p:txBody>
      </p:sp>
    </p:spTree>
    <p:extLst>
      <p:ext uri="{BB962C8B-B14F-4D97-AF65-F5344CB8AC3E}">
        <p14:creationId xmlns:p14="http://schemas.microsoft.com/office/powerpoint/2010/main" val="2073004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9D5961-B6FA-464D-A416-600BA1A26774}"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39</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422" y="358587"/>
            <a:ext cx="3195261" cy="253243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953" y="394447"/>
            <a:ext cx="3114156" cy="246815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7" y="2959667"/>
            <a:ext cx="3165450" cy="2508803"/>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953" y="2940424"/>
            <a:ext cx="3083859" cy="2444138"/>
          </a:xfrm>
          <a:prstGeom prst="rect">
            <a:avLst/>
          </a:prstGeom>
        </p:spPr>
      </p:pic>
      <p:sp>
        <p:nvSpPr>
          <p:cNvPr id="9" name="Прямоугольник 8"/>
          <p:cNvSpPr/>
          <p:nvPr/>
        </p:nvSpPr>
        <p:spPr>
          <a:xfrm>
            <a:off x="286872" y="5456401"/>
            <a:ext cx="11385176" cy="584775"/>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Figure 12. </a:t>
            </a:r>
            <a:r>
              <a:rPr lang="en-US" sz="1600" dirty="0">
                <a:latin typeface="Times New Roman" panose="02020603050405020304" pitchFamily="18" charset="0"/>
                <a:cs typeface="Times New Roman" panose="02020603050405020304" pitchFamily="18" charset="0"/>
              </a:rPr>
              <a:t>Climatology trends of blocking frequency in summer (June-July-August): (</a:t>
            </a:r>
            <a:r>
              <a:rPr lang="en-US" sz="16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rPr>
              <a:t>difference between </a:t>
            </a:r>
            <a:r>
              <a:rPr lang="en-US" sz="1600" b="1" dirty="0">
                <a:latin typeface="Times New Roman" panose="02020603050405020304" pitchFamily="18" charset="0"/>
                <a:cs typeface="Times New Roman" panose="02020603050405020304" pitchFamily="18" charset="0"/>
              </a:rPr>
              <a:t>A1</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 difference between </a:t>
            </a:r>
            <a:r>
              <a:rPr lang="en-US" sz="1600" b="1" dirty="0">
                <a:latin typeface="Times New Roman" panose="02020603050405020304" pitchFamily="18" charset="0"/>
                <a:cs typeface="Times New Roman" panose="02020603050405020304" pitchFamily="18" charset="0"/>
              </a:rPr>
              <a:t>A2</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 difference between </a:t>
            </a:r>
            <a:r>
              <a:rPr lang="en-US" sz="1600" b="1" dirty="0">
                <a:latin typeface="Times New Roman" panose="02020603050405020304" pitchFamily="18" charset="0"/>
                <a:cs typeface="Times New Roman" panose="02020603050405020304" pitchFamily="18" charset="0"/>
              </a:rPr>
              <a:t>C1</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 – difference between </a:t>
            </a:r>
            <a:r>
              <a:rPr lang="en-US" sz="1600" b="1" dirty="0">
                <a:latin typeface="Times New Roman" panose="02020603050405020304" pitchFamily="18" charset="0"/>
                <a:cs typeface="Times New Roman" panose="02020603050405020304" pitchFamily="18" charset="0"/>
              </a:rPr>
              <a:t>C2</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B0</a:t>
            </a:r>
            <a:r>
              <a:rPr lang="en-US" sz="1600" dirty="0">
                <a:latin typeface="Times New Roman" panose="02020603050405020304" pitchFamily="18" charset="0"/>
                <a:cs typeface="Times New Roman" panose="02020603050405020304" pitchFamily="18" charset="0"/>
              </a:rPr>
              <a:t> averaged over the years 90-100.</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6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31626F-DDEC-41DE-8546-6832A3F38129}"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a:xfrm>
            <a:off x="8664388" y="6356350"/>
            <a:ext cx="2743200" cy="365125"/>
          </a:xfrm>
        </p:spPr>
        <p:txBody>
          <a:bodyPr/>
          <a:lstStyle/>
          <a:p>
            <a:fld id="{C6BA4881-9716-474F-AEFA-1009D6FB39C0}" type="slidenum">
              <a:rPr lang="ru-RU" smtClean="0"/>
              <a:t>4</a:t>
            </a:fld>
            <a:endParaRPr lang="ru-RU" dirty="0"/>
          </a:p>
        </p:txBody>
      </p:sp>
      <p:sp>
        <p:nvSpPr>
          <p:cNvPr id="5" name="Прямоугольник 4"/>
          <p:cNvSpPr/>
          <p:nvPr/>
        </p:nvSpPr>
        <p:spPr>
          <a:xfrm>
            <a:off x="4861504" y="411486"/>
            <a:ext cx="1668085"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1. Introduction</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8235" y="980800"/>
            <a:ext cx="11187953" cy="5078313"/>
          </a:xfrm>
          <a:prstGeom prst="rect">
            <a:avLst/>
          </a:prstGeom>
        </p:spPr>
        <p:txBody>
          <a:bodyPr wrap="square">
            <a:spAutoFit/>
          </a:bodyPr>
          <a:lstStyle/>
          <a:p>
            <a:pPr algn="just">
              <a:lnSpc>
                <a:spcPct val="150000"/>
              </a:lnSpc>
            </a:pPr>
            <a:r>
              <a:rPr lang="en-US" dirty="0">
                <a:solidFill>
                  <a:srgbClr val="000000"/>
                </a:solidFill>
                <a:latin typeface="Times New Roman" panose="02020603050405020304" pitchFamily="18" charset="0"/>
                <a:cs typeface="Times New Roman" panose="02020603050405020304" pitchFamily="18" charset="0"/>
              </a:rPr>
              <a:t>Since the mid-20th century, the Arctic is experiencing an entire shift in its ecosystem </a:t>
            </a:r>
            <a:r>
              <a:rPr lang="en-US" dirty="0" smtClean="0">
                <a:solidFill>
                  <a:srgbClr val="000000"/>
                </a:solidFill>
                <a:latin typeface="Times New Roman" panose="02020603050405020304" pitchFamily="18" charset="0"/>
                <a:cs typeface="Times New Roman" panose="02020603050405020304" pitchFamily="18" charset="0"/>
              </a:rPr>
              <a:t>and </a:t>
            </a:r>
            <a:r>
              <a:rPr lang="en-US" dirty="0">
                <a:solidFill>
                  <a:srgbClr val="000000"/>
                </a:solidFill>
                <a:latin typeface="Times New Roman" panose="02020603050405020304" pitchFamily="18" charset="0"/>
                <a:cs typeface="Times New Roman" panose="02020603050405020304" pitchFamily="18" charset="0"/>
              </a:rPr>
              <a:t>environment with plenty of significant impacts </a:t>
            </a:r>
            <a:r>
              <a:rPr lang="en-US" dirty="0" smtClean="0">
                <a:solidFill>
                  <a:srgbClr val="000000"/>
                </a:solidFill>
                <a:latin typeface="Times New Roman" panose="02020603050405020304" pitchFamily="18" charset="0"/>
                <a:cs typeface="Times New Roman" panose="02020603050405020304" pitchFamily="18" charset="0"/>
              </a:rPr>
              <a:t>including </a:t>
            </a:r>
            <a:r>
              <a:rPr lang="en-US" dirty="0">
                <a:solidFill>
                  <a:srgbClr val="000000"/>
                </a:solidFill>
                <a:latin typeface="Times New Roman" panose="02020603050405020304" pitchFamily="18" charset="0"/>
                <a:cs typeface="Times New Roman" panose="02020603050405020304" pitchFamily="18" charset="0"/>
              </a:rPr>
              <a:t>those associated </a:t>
            </a:r>
            <a:r>
              <a:rPr lang="en-US" dirty="0" smtClean="0">
                <a:solidFill>
                  <a:srgbClr val="000000"/>
                </a:solidFill>
                <a:latin typeface="Times New Roman" panose="02020603050405020304" pitchFamily="18" charset="0"/>
                <a:cs typeface="Times New Roman" panose="02020603050405020304" pitchFamily="18" charset="0"/>
              </a:rPr>
              <a:t>with climate </a:t>
            </a:r>
            <a:r>
              <a:rPr lang="en-US" dirty="0">
                <a:solidFill>
                  <a:srgbClr val="000000"/>
                </a:solidFill>
                <a:latin typeface="Times New Roman" panose="02020603050405020304" pitchFamily="18" charset="0"/>
                <a:cs typeface="Times New Roman" panose="02020603050405020304" pitchFamily="18" charset="0"/>
              </a:rPr>
              <a:t>change: warming faster than average global warming and reducing winter </a:t>
            </a:r>
            <a:r>
              <a:rPr lang="en-US" dirty="0" smtClean="0">
                <a:solidFill>
                  <a:srgbClr val="000000"/>
                </a:solidFill>
                <a:latin typeface="Times New Roman" panose="02020603050405020304" pitchFamily="18" charset="0"/>
                <a:cs typeface="Times New Roman" panose="02020603050405020304" pitchFamily="18" charset="0"/>
              </a:rPr>
              <a:t>and summer </a:t>
            </a:r>
            <a:r>
              <a:rPr lang="en-US" dirty="0">
                <a:solidFill>
                  <a:srgbClr val="000000"/>
                </a:solidFill>
                <a:latin typeface="Times New Roman" panose="02020603050405020304" pitchFamily="18" charset="0"/>
                <a:cs typeface="Times New Roman" panose="02020603050405020304" pitchFamily="18" charset="0"/>
              </a:rPr>
              <a:t>sea ice cover. However, the effect of melting sea ice in the Arctic on the </a:t>
            </a:r>
            <a:r>
              <a:rPr lang="en-US" dirty="0" smtClean="0">
                <a:solidFill>
                  <a:srgbClr val="000000"/>
                </a:solidFill>
                <a:latin typeface="Times New Roman" panose="02020603050405020304" pitchFamily="18" charset="0"/>
                <a:cs typeface="Times New Roman" panose="02020603050405020304" pitchFamily="18" charset="0"/>
              </a:rPr>
              <a:t>global climate </a:t>
            </a:r>
            <a:r>
              <a:rPr lang="en-US" dirty="0">
                <a:solidFill>
                  <a:srgbClr val="000000"/>
                </a:solidFill>
                <a:latin typeface="Times New Roman" panose="02020603050405020304" pitchFamily="18" charset="0"/>
                <a:cs typeface="Times New Roman" panose="02020603050405020304" pitchFamily="18" charset="0"/>
              </a:rPr>
              <a:t>remains a matter of </a:t>
            </a:r>
            <a:r>
              <a:rPr lang="en-US" dirty="0" smtClean="0">
                <a:solidFill>
                  <a:srgbClr val="000000"/>
                </a:solidFill>
                <a:latin typeface="Times New Roman" panose="02020603050405020304" pitchFamily="18" charset="0"/>
                <a:cs typeface="Times New Roman" panose="02020603050405020304" pitchFamily="18" charset="0"/>
              </a:rPr>
              <a:t>debate.</a:t>
            </a:r>
          </a:p>
          <a:p>
            <a:pPr algn="just">
              <a:lnSpc>
                <a:spcPct val="150000"/>
              </a:lnSpc>
            </a:pPr>
            <a:r>
              <a:rPr lang="en-US" dirty="0">
                <a:latin typeface="Times New Roman" panose="02020603050405020304" pitchFamily="18" charset="0"/>
                <a:cs typeface="Times New Roman" panose="02020603050405020304" pitchFamily="18" charset="0"/>
              </a:rPr>
              <a:t>In the Arctic, </a:t>
            </a:r>
            <a:r>
              <a:rPr lang="en-US" b="1" i="1" dirty="0">
                <a:latin typeface="Times New Roman" panose="02020603050405020304" pitchFamily="18" charset="0"/>
                <a:cs typeface="Times New Roman" panose="02020603050405020304" pitchFamily="18" charset="0"/>
              </a:rPr>
              <a:t>the ice-albedo feedback mechanism plays a key role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balance of </a:t>
            </a:r>
            <a:r>
              <a:rPr lang="en-US" dirty="0">
                <a:latin typeface="Times New Roman" panose="02020603050405020304" pitchFamily="18" charset="0"/>
                <a:cs typeface="Times New Roman" panose="02020603050405020304" pitchFamily="18" charset="0"/>
              </a:rPr>
              <a:t>heat and ice mass at the ocean </a:t>
            </a:r>
            <a:r>
              <a:rPr lang="en-US" dirty="0" smtClean="0">
                <a:latin typeface="Times New Roman" panose="02020603050405020304" pitchFamily="18" charset="0"/>
                <a:cs typeface="Times New Roman" panose="02020603050405020304" pitchFamily="18" charset="0"/>
              </a:rPr>
              <a:t>surface.</a:t>
            </a:r>
          </a:p>
          <a:p>
            <a:pPr algn="just">
              <a:lnSpc>
                <a:spcPct val="150000"/>
              </a:lnSpc>
            </a:pPr>
            <a:r>
              <a:rPr lang="en-US" dirty="0">
                <a:latin typeface="Times New Roman" panose="02020603050405020304" pitchFamily="18" charset="0"/>
                <a:cs typeface="Times New Roman" panose="02020603050405020304" pitchFamily="18" charset="0"/>
              </a:rPr>
              <a:t>In this work, a series of numerical experiments is considered to identify the </a:t>
            </a:r>
            <a:r>
              <a:rPr lang="en-US" dirty="0" smtClean="0">
                <a:latin typeface="Times New Roman" panose="02020603050405020304" pitchFamily="18" charset="0"/>
                <a:cs typeface="Times New Roman" panose="02020603050405020304" pitchFamily="18" charset="0"/>
              </a:rPr>
              <a:t>direct role </a:t>
            </a:r>
            <a:r>
              <a:rPr lang="en-US" dirty="0">
                <a:latin typeface="Times New Roman" panose="02020603050405020304" pitchFamily="18" charset="0"/>
                <a:cs typeface="Times New Roman" panose="02020603050405020304" pitchFamily="18" charset="0"/>
              </a:rPr>
              <a:t>of the sea ice reduction process in forming climatic trends in the northern hemisphere.  </a:t>
            </a: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will use two more or less independent mechanisms for reducing ice in our numerical simulations. We assume that comparing the results of these experiments with </a:t>
            </a:r>
            <a:r>
              <a:rPr lang="en-US" dirty="0" smtClean="0">
                <a:latin typeface="Times New Roman" panose="02020603050405020304" pitchFamily="18" charset="0"/>
                <a:cs typeface="Times New Roman" panose="02020603050405020304" pitchFamily="18" charset="0"/>
              </a:rPr>
              <a:t>different mechanisms </a:t>
            </a:r>
            <a:r>
              <a:rPr lang="en-US" dirty="0">
                <a:latin typeface="Times New Roman" panose="02020603050405020304" pitchFamily="18" charset="0"/>
                <a:cs typeface="Times New Roman" panose="02020603050405020304" pitchFamily="18" charset="0"/>
              </a:rPr>
              <a:t>of ice reduction will make it possible to judge the direct role of ice </a:t>
            </a:r>
            <a:r>
              <a:rPr lang="en-US" dirty="0" smtClean="0">
                <a:latin typeface="Times New Roman" panose="02020603050405020304" pitchFamily="18" charset="0"/>
                <a:cs typeface="Times New Roman" panose="02020603050405020304" pitchFamily="18" charset="0"/>
              </a:rPr>
              <a:t>reduction regardless </a:t>
            </a:r>
            <a:r>
              <a:rPr lang="en-US" dirty="0">
                <a:latin typeface="Times New Roman" panose="02020603050405020304" pitchFamily="18" charset="0"/>
                <a:cs typeface="Times New Roman" panose="02020603050405020304" pitchFamily="18" charset="0"/>
              </a:rPr>
              <a:t>of the reasons that caused this reduction. </a:t>
            </a: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will consider the </a:t>
            </a:r>
            <a:r>
              <a:rPr lang="en-US" b="1" i="1" dirty="0" smtClean="0">
                <a:latin typeface="Times New Roman" panose="02020603050405020304" pitchFamily="18" charset="0"/>
                <a:cs typeface="Times New Roman" panose="02020603050405020304" pitchFamily="18" charset="0"/>
              </a:rPr>
              <a:t>sensitivity of </a:t>
            </a:r>
            <a:r>
              <a:rPr lang="en-US" b="1" i="1" dirty="0">
                <a:latin typeface="Times New Roman" panose="02020603050405020304" pitchFamily="18" charset="0"/>
                <a:cs typeface="Times New Roman" panose="02020603050405020304" pitchFamily="18" charset="0"/>
              </a:rPr>
              <a:t>atmospheric blocking and wave acti</a:t>
            </a:r>
            <a:r>
              <a:rPr lang="en-US" dirty="0">
                <a:latin typeface="Times New Roman" panose="02020603050405020304" pitchFamily="18" charset="0"/>
                <a:cs typeface="Times New Roman" panose="02020603050405020304" pitchFamily="18" charset="0"/>
              </a:rPr>
              <a:t>vity in mid-latitudes to Arctic ice variations.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98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12215C-80DB-431B-8DD9-2F397BDE3F76}"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40</a:t>
            </a:fld>
            <a:endParaRPr lang="ru-RU"/>
          </a:p>
        </p:txBody>
      </p:sp>
      <p:sp>
        <p:nvSpPr>
          <p:cNvPr id="5" name="Прямоугольник 4"/>
          <p:cNvSpPr/>
          <p:nvPr/>
        </p:nvSpPr>
        <p:spPr>
          <a:xfrm>
            <a:off x="4716765" y="590780"/>
            <a:ext cx="1765227" cy="400110"/>
          </a:xfrm>
          <a:prstGeom prst="rect">
            <a:avLst/>
          </a:prstGeom>
          <a:solidFill>
            <a:srgbClr val="FFFF00"/>
          </a:solidFill>
        </p:spPr>
        <p:txBody>
          <a:bodyPr wrap="none">
            <a:spAutoFit/>
          </a:bodyPr>
          <a:lstStyle/>
          <a:p>
            <a:r>
              <a:rPr lang="en-US" sz="2000" b="1" dirty="0">
                <a:latin typeface="Times New Roman" panose="02020603050405020304" pitchFamily="18" charset="0"/>
                <a:cs typeface="Times New Roman" panose="02020603050405020304" pitchFamily="18" charset="0"/>
              </a:rPr>
              <a:t>5</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Conclusions</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45458" y="1112548"/>
            <a:ext cx="10668000" cy="5016758"/>
          </a:xfrm>
          <a:prstGeom prst="rect">
            <a:avLst/>
          </a:prstGeom>
          <a:ln>
            <a:solidFill>
              <a:srgbClr val="FFFF00"/>
            </a:solidFill>
          </a:ln>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We </a:t>
            </a:r>
            <a:r>
              <a:rPr lang="en-US" sz="2000" b="1" dirty="0">
                <a:latin typeface="Times New Roman" panose="02020603050405020304" pitchFamily="18" charset="0"/>
                <a:cs typeface="Times New Roman" panose="02020603050405020304" pitchFamily="18" charset="0"/>
              </a:rPr>
              <a:t>used two mechanisms of ice reduction</a:t>
            </a:r>
            <a:r>
              <a:rPr lang="en-US" sz="2000" dirty="0">
                <a:latin typeface="Times New Roman" panose="02020603050405020304" pitchFamily="18" charset="0"/>
                <a:cs typeface="Times New Roman" panose="02020603050405020304" pitchFamily="18" charset="0"/>
              </a:rPr>
              <a:t>: an increase in </a:t>
            </a:r>
            <a:r>
              <a:rPr lang="en-US" sz="2000" dirty="0" smtClean="0">
                <a:latin typeface="Times New Roman" panose="02020603050405020304" pitchFamily="18" charset="0"/>
                <a:cs typeface="Times New Roman" panose="02020603050405020304" pitchFamily="18" charset="0"/>
              </a:rPr>
              <a:t>the concentration </a:t>
            </a:r>
            <a:r>
              <a:rPr lang="en-US" sz="2000" dirty="0">
                <a:latin typeface="Times New Roman" panose="02020603050405020304" pitchFamily="18" charset="0"/>
                <a:cs typeface="Times New Roman" panose="02020603050405020304" pitchFamily="18" charset="0"/>
              </a:rPr>
              <a:t>of </a:t>
            </a:r>
            <a:r>
              <a:rPr lang="en-US" sz="2000" b="1" dirty="0" smtClean="0">
                <a:solidFill>
                  <a:srgbClr val="FF0000"/>
                </a:solidFill>
                <a:latin typeface="Times New Roman" panose="02020603050405020304" pitchFamily="18" charset="0"/>
                <a:cs typeface="Times New Roman" panose="02020603050405020304" pitchFamily="18" charset="0"/>
              </a:rPr>
              <a:t>carbon dioxide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atmosphere and a reduction in </a:t>
            </a:r>
            <a:r>
              <a:rPr lang="en-US" sz="2000" b="1" dirty="0">
                <a:solidFill>
                  <a:srgbClr val="FF0000"/>
                </a:solidFill>
                <a:latin typeface="Times New Roman" panose="02020603050405020304" pitchFamily="18" charset="0"/>
                <a:cs typeface="Times New Roman" panose="02020603050405020304" pitchFamily="18" charset="0"/>
              </a:rPr>
              <a:t>the </a:t>
            </a:r>
            <a:r>
              <a:rPr lang="en-US" sz="2000" b="1" dirty="0" smtClean="0">
                <a:solidFill>
                  <a:srgbClr val="FF0000"/>
                </a:solidFill>
                <a:latin typeface="Times New Roman" panose="02020603050405020304" pitchFamily="18" charset="0"/>
                <a:cs typeface="Times New Roman" panose="02020603050405020304" pitchFamily="18" charset="0"/>
              </a:rPr>
              <a:t>reflectivity of </a:t>
            </a:r>
            <a:r>
              <a:rPr lang="en-US" sz="2000" b="1" dirty="0">
                <a:solidFill>
                  <a:srgbClr val="FF0000"/>
                </a:solidFill>
                <a:latin typeface="Times New Roman" panose="02020603050405020304" pitchFamily="18" charset="0"/>
                <a:cs typeface="Times New Roman" panose="02020603050405020304" pitchFamily="18" charset="0"/>
              </a:rPr>
              <a:t>ice and snow</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The most prominent consequences of ice reduction, as a result </a:t>
            </a:r>
            <a:r>
              <a:rPr lang="en-US" sz="2000" dirty="0" smtClean="0">
                <a:latin typeface="Times New Roman" panose="02020603050405020304" pitchFamily="18" charset="0"/>
                <a:cs typeface="Times New Roman" panose="02020603050405020304" pitchFamily="18" charset="0"/>
              </a:rPr>
              <a:t>of numerical </a:t>
            </a:r>
            <a:r>
              <a:rPr lang="en-US" sz="2000" dirty="0">
                <a:latin typeface="Times New Roman" panose="02020603050405020304" pitchFamily="18" charset="0"/>
                <a:cs typeface="Times New Roman" panose="02020603050405020304" pitchFamily="18" charset="0"/>
              </a:rPr>
              <a:t>tests, were the weakening of temperature gradient at the tropopause </a:t>
            </a:r>
            <a:r>
              <a:rPr lang="en-US" sz="2000" dirty="0" smtClean="0">
                <a:latin typeface="Times New Roman" panose="02020603050405020304" pitchFamily="18" charset="0"/>
                <a:cs typeface="Times New Roman" panose="02020603050405020304" pitchFamily="18" charset="0"/>
              </a:rPr>
              <a:t>level in </a:t>
            </a:r>
            <a:r>
              <a:rPr lang="en-US" sz="2000" dirty="0">
                <a:latin typeface="Times New Roman" panose="02020603050405020304" pitchFamily="18" charset="0"/>
                <a:cs typeface="Times New Roman" panose="02020603050405020304" pitchFamily="18" charset="0"/>
              </a:rPr>
              <a:t>mid-latitudes, the zonal wind speed decrease near </a:t>
            </a:r>
            <a:r>
              <a:rPr lang="en-US" sz="2000" dirty="0" smtClean="0">
                <a:latin typeface="Times New Roman" panose="02020603050405020304" pitchFamily="18" charset="0"/>
                <a:cs typeface="Times New Roman" panose="02020603050405020304" pitchFamily="18" charset="0"/>
              </a:rPr>
              <a:t>50-60 N </a:t>
            </a:r>
            <a:r>
              <a:rPr lang="en-US" sz="2000" dirty="0">
                <a:latin typeface="Times New Roman" panose="02020603050405020304" pitchFamily="18" charset="0"/>
                <a:cs typeface="Times New Roman" panose="02020603050405020304" pitchFamily="18" charset="0"/>
              </a:rPr>
              <a:t>and its increase in </a:t>
            </a:r>
            <a:r>
              <a:rPr lang="en-US" sz="2000" dirty="0" smtClean="0">
                <a:latin typeface="Times New Roman" panose="02020603050405020304" pitchFamily="18" charset="0"/>
                <a:cs typeface="Times New Roman" panose="02020603050405020304" pitchFamily="18" charset="0"/>
              </a:rPr>
              <a:t>the subtropics</a:t>
            </a:r>
            <a:r>
              <a:rPr lang="en-US" sz="2000" dirty="0">
                <a:latin typeface="Times New Roman" panose="02020603050405020304" pitchFamily="18" charset="0"/>
                <a:cs typeface="Times New Roman" panose="02020603050405020304" pitchFamily="18" charset="0"/>
              </a:rPr>
              <a:t>, intensification of wave activity in Europe, Western America, and Chukotka</a:t>
            </a:r>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weakening in the south of Siberia and Kazakhstan. Changes in wave activity </a:t>
            </a:r>
            <a:r>
              <a:rPr lang="en-US" sz="2000" dirty="0" smtClean="0">
                <a:latin typeface="Times New Roman" panose="02020603050405020304" pitchFamily="18" charset="0"/>
                <a:cs typeface="Times New Roman" panose="02020603050405020304" pitchFamily="18" charset="0"/>
              </a:rPr>
              <a:t>lead to </a:t>
            </a:r>
            <a:r>
              <a:rPr lang="en-US" sz="2000" dirty="0">
                <a:latin typeface="Times New Roman" panose="02020603050405020304" pitchFamily="18" charset="0"/>
                <a:cs typeface="Times New Roman" panose="02020603050405020304" pitchFamily="18" charset="0"/>
              </a:rPr>
              <a:t>changes in the frequency and intensity of blockings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We used a modified </a:t>
            </a:r>
            <a:r>
              <a:rPr lang="en-US" sz="2000" dirty="0" smtClean="0">
                <a:latin typeface="Times New Roman" panose="02020603050405020304" pitchFamily="18" charset="0"/>
                <a:cs typeface="Times New Roman" panose="02020603050405020304" pitchFamily="18" charset="0"/>
              </a:rPr>
              <a:t>blocking criterium </a:t>
            </a:r>
            <a:r>
              <a:rPr lang="en-US" sz="2000" dirty="0">
                <a:latin typeface="Times New Roman" panose="02020603050405020304" pitchFamily="18" charset="0"/>
                <a:cs typeface="Times New Roman" panose="02020603050405020304" pitchFamily="18" charset="0"/>
              </a:rPr>
              <a:t>to evaluate the simulated blocking frequency and blocking intensity for </a:t>
            </a:r>
            <a:r>
              <a:rPr lang="en-US" sz="2000" dirty="0" smtClean="0">
                <a:latin typeface="Times New Roman" panose="02020603050405020304" pitchFamily="18" charset="0"/>
                <a:cs typeface="Times New Roman" panose="02020603050405020304" pitchFamily="18" charset="0"/>
              </a:rPr>
              <a:t>north hemisphere </a:t>
            </a:r>
            <a:r>
              <a:rPr lang="en-US" sz="2000" dirty="0">
                <a:latin typeface="Times New Roman" panose="02020603050405020304" pitchFamily="18" charset="0"/>
                <a:cs typeface="Times New Roman" panose="02020603050405020304" pitchFamily="18" charset="0"/>
              </a:rPr>
              <a:t>mid-latitude regions in </a:t>
            </a:r>
            <a:r>
              <a:rPr lang="en-US" sz="2000" b="1" i="1" dirty="0">
                <a:solidFill>
                  <a:schemeClr val="accent1">
                    <a:lumMod val="50000"/>
                  </a:schemeClr>
                </a:solidFill>
                <a:latin typeface="Times New Roman" panose="02020603050405020304" pitchFamily="18" charset="0"/>
                <a:cs typeface="Times New Roman" panose="02020603050405020304" pitchFamily="18" charset="0"/>
              </a:rPr>
              <a:t>winter</a:t>
            </a:r>
            <a:r>
              <a:rPr lang="en-US" sz="2000" b="1" i="1" dirty="0">
                <a:latin typeface="Times New Roman" panose="02020603050405020304" pitchFamily="18" charset="0"/>
                <a:cs typeface="Times New Roman" panose="02020603050405020304" pitchFamily="18" charset="0"/>
              </a:rPr>
              <a:t> and </a:t>
            </a:r>
            <a:r>
              <a:rPr lang="en-US" sz="2000" b="1" i="1" dirty="0">
                <a:solidFill>
                  <a:srgbClr val="FF0000"/>
                </a:solidFill>
                <a:latin typeface="Times New Roman" panose="02020603050405020304" pitchFamily="18" charset="0"/>
                <a:cs typeface="Times New Roman" panose="02020603050405020304" pitchFamily="18" charset="0"/>
              </a:rPr>
              <a:t>summer</a:t>
            </a:r>
            <a:r>
              <a:rPr lang="en-US" sz="2000" dirty="0">
                <a:latin typeface="Times New Roman" panose="02020603050405020304" pitchFamily="18" charset="0"/>
                <a:cs typeface="Times New Roman" panose="02020603050405020304" pitchFamily="18" charset="0"/>
              </a:rPr>
              <a:t>, corresponding to ice </a:t>
            </a:r>
            <a:r>
              <a:rPr lang="en-US" sz="2000" dirty="0" smtClean="0">
                <a:latin typeface="Times New Roman" panose="02020603050405020304" pitchFamily="18" charset="0"/>
                <a:cs typeface="Times New Roman" panose="02020603050405020304" pitchFamily="18" charset="0"/>
              </a:rPr>
              <a:t>reduction.</a:t>
            </a:r>
          </a:p>
          <a:p>
            <a:pPr algn="just"/>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 identify the following </a:t>
            </a:r>
            <a:r>
              <a:rPr lang="en-US" sz="2000" dirty="0" smtClean="0">
                <a:latin typeface="Times New Roman" panose="02020603050405020304" pitchFamily="18" charset="0"/>
                <a:cs typeface="Times New Roman" panose="02020603050405020304" pitchFamily="18" charset="0"/>
              </a:rPr>
              <a:t>general tendencies </a:t>
            </a:r>
            <a:r>
              <a:rPr lang="en-US" sz="2000" dirty="0">
                <a:latin typeface="Times New Roman" panose="02020603050405020304" pitchFamily="18" charset="0"/>
                <a:cs typeface="Times New Roman" panose="02020603050405020304" pitchFamily="18" charset="0"/>
              </a:rPr>
              <a:t>associated with </a:t>
            </a:r>
            <a:r>
              <a:rPr lang="en-US" sz="2000" b="1" i="1" dirty="0">
                <a:solidFill>
                  <a:schemeClr val="accent1">
                    <a:lumMod val="50000"/>
                  </a:schemeClr>
                </a:solidFill>
                <a:latin typeface="Times New Roman" panose="02020603050405020304" pitchFamily="18" charset="0"/>
                <a:cs typeface="Times New Roman" panose="02020603050405020304" pitchFamily="18" charset="0"/>
              </a:rPr>
              <a:t>winter blockings</a:t>
            </a:r>
            <a:r>
              <a:rPr lang="en-US" sz="2000" dirty="0">
                <a:latin typeface="Times New Roman" panose="02020603050405020304" pitchFamily="18" charset="0"/>
                <a:cs typeface="Times New Roman" panose="02020603050405020304" pitchFamily="18" charset="0"/>
              </a:rPr>
              <a:t>: their weakening in the vicinity of the </a:t>
            </a:r>
            <a:r>
              <a:rPr lang="en-US" sz="2000" dirty="0" smtClean="0">
                <a:latin typeface="Times New Roman" panose="02020603050405020304" pitchFamily="18" charset="0"/>
                <a:cs typeface="Times New Roman" panose="02020603050405020304" pitchFamily="18" charset="0"/>
              </a:rPr>
              <a:t>British Isles </a:t>
            </a:r>
            <a:r>
              <a:rPr lang="en-US" sz="2000" dirty="0">
                <a:latin typeface="Times New Roman" panose="02020603050405020304" pitchFamily="18" charset="0"/>
                <a:cs typeface="Times New Roman" panose="02020603050405020304" pitchFamily="18" charset="0"/>
              </a:rPr>
              <a:t>and Kazakhstan, with a simultaneous increase in northern Europe and the Urals</a:t>
            </a:r>
            <a:r>
              <a:rPr lang="en-US" sz="2000" dirty="0" smtClean="0">
                <a:latin typeface="Times New Roman" panose="02020603050405020304" pitchFamily="18" charset="0"/>
                <a:cs typeface="Times New Roman" panose="02020603050405020304" pitchFamily="18" charset="0"/>
              </a:rPr>
              <a:t>; weakening </a:t>
            </a:r>
            <a:r>
              <a:rPr lang="en-US" sz="2000" dirty="0">
                <a:latin typeface="Times New Roman" panose="02020603050405020304" pitchFamily="18" charset="0"/>
                <a:cs typeface="Times New Roman" panose="02020603050405020304" pitchFamily="18" charset="0"/>
              </a:rPr>
              <a:t>in the east of the Aleutian Islands and strengthening in the region of </a:t>
            </a:r>
            <a:r>
              <a:rPr lang="en-US" sz="2000" dirty="0" smtClean="0">
                <a:latin typeface="Times New Roman" panose="02020603050405020304" pitchFamily="18" charset="0"/>
                <a:cs typeface="Times New Roman" panose="02020603050405020304" pitchFamily="18" charset="0"/>
              </a:rPr>
              <a:t>Alaska and </a:t>
            </a:r>
            <a:r>
              <a:rPr lang="en-US" sz="2000" dirty="0">
                <a:latin typeface="Times New Roman" panose="02020603050405020304" pitchFamily="18" charset="0"/>
                <a:cs typeface="Times New Roman" panose="02020603050405020304" pitchFamily="18" charset="0"/>
              </a:rPr>
              <a:t>the Sea of Okhotsk. The </a:t>
            </a:r>
            <a:r>
              <a:rPr lang="en-US" sz="2000" b="1" i="1" dirty="0">
                <a:solidFill>
                  <a:srgbClr val="FF0000"/>
                </a:solidFill>
                <a:latin typeface="Times New Roman" panose="02020603050405020304" pitchFamily="18" charset="0"/>
                <a:cs typeface="Times New Roman" panose="02020603050405020304" pitchFamily="18" charset="0"/>
              </a:rPr>
              <a:t>summer </a:t>
            </a:r>
            <a:r>
              <a:rPr lang="en-US" sz="2000" b="1" i="1" dirty="0" smtClean="0">
                <a:solidFill>
                  <a:srgbClr val="FF0000"/>
                </a:solidFill>
                <a:latin typeface="Times New Roman" panose="02020603050405020304" pitchFamily="18" charset="0"/>
                <a:cs typeface="Times New Roman" panose="02020603050405020304" pitchFamily="18" charset="0"/>
              </a:rPr>
              <a:t>trends include </a:t>
            </a:r>
            <a:r>
              <a:rPr lang="en-US" sz="2000" dirty="0">
                <a:latin typeface="Times New Roman" panose="02020603050405020304" pitchFamily="18" charset="0"/>
                <a:cs typeface="Times New Roman" panose="02020603050405020304" pitchFamily="18" charset="0"/>
              </a:rPr>
              <a:t>weakening in areas close to the subtropics, weakening along the Barents-Kara- </a:t>
            </a:r>
            <a:r>
              <a:rPr lang="en-US" sz="2000" dirty="0" smtClean="0">
                <a:latin typeface="Times New Roman" panose="02020603050405020304" pitchFamily="18" charset="0"/>
                <a:cs typeface="Times New Roman" panose="02020603050405020304" pitchFamily="18" charset="0"/>
              </a:rPr>
              <a:t>Laptev </a:t>
            </a:r>
            <a:r>
              <a:rPr lang="en-US" sz="2000" dirty="0">
                <a:latin typeface="Times New Roman" panose="02020603050405020304" pitchFamily="18" charset="0"/>
                <a:cs typeface="Times New Roman" panose="02020603050405020304" pitchFamily="18" charset="0"/>
              </a:rPr>
              <a:t>Seas, strengthening in the Bering and Chukchi Seas. Also, blockings strengthen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Eastern Europe, but extreme ice loss makes this strengthening insignificant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116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A7CC18-35BF-4AEE-9A1B-6566C2ADEC63}"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41</a:t>
            </a:fld>
            <a:endParaRPr lang="ru-RU"/>
          </a:p>
        </p:txBody>
      </p:sp>
      <p:sp>
        <p:nvSpPr>
          <p:cNvPr id="5" name="TextBox 4"/>
          <p:cNvSpPr txBox="1"/>
          <p:nvPr/>
        </p:nvSpPr>
        <p:spPr>
          <a:xfrm>
            <a:off x="3137647" y="2599764"/>
            <a:ext cx="5939446" cy="584775"/>
          </a:xfrm>
          <a:prstGeom prst="rect">
            <a:avLst/>
          </a:prstGeom>
          <a:solidFill>
            <a:srgbClr val="FFFF00"/>
          </a:solid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Thank you much for your attention</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47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FAFDC4-8F5A-4B84-BB82-15F6FE71337F}"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5</a:t>
            </a:fld>
            <a:endParaRPr lang="ru-RU" dirty="0"/>
          </a:p>
        </p:txBody>
      </p:sp>
      <p:sp>
        <p:nvSpPr>
          <p:cNvPr id="5" name="Прямоугольник 4"/>
          <p:cNvSpPr/>
          <p:nvPr/>
        </p:nvSpPr>
        <p:spPr>
          <a:xfrm>
            <a:off x="699247" y="1642373"/>
            <a:ext cx="10255624" cy="1938992"/>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 energy approach is a useful basis for describing the interaction of vortices and mean flow and provides a simple physical interpretation, however, the perturbation energy is not conserved during the interaction of the mean flow of vortices due to the possibility of energy exchange between waves and mean flow (eddies grow with instability, for example, baroclinic instability)</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81318" y="3578750"/>
            <a:ext cx="10201835" cy="2400657"/>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Therefore, a different approach to the description of this phenomenon was required, which was done by </a:t>
            </a:r>
            <a:r>
              <a:rPr lang="en-US" sz="2000" b="1" i="1" dirty="0">
                <a:latin typeface="Times New Roman" panose="02020603050405020304" pitchFamily="18" charset="0"/>
                <a:cs typeface="Times New Roman" panose="02020603050405020304" pitchFamily="18" charset="0"/>
              </a:rPr>
              <a:t>Eliassen and Palma in 1961</a:t>
            </a:r>
            <a:r>
              <a:rPr lang="en-US" sz="2000" dirty="0">
                <a:latin typeface="Times New Roman" panose="02020603050405020304" pitchFamily="18" charset="0"/>
                <a:cs typeface="Times New Roman" panose="02020603050405020304" pitchFamily="18" charset="0"/>
              </a:rPr>
              <a:t>. They introduced a new concept, namely, </a:t>
            </a:r>
            <a:r>
              <a:rPr lang="en-US" sz="2000" b="1" dirty="0">
                <a:solidFill>
                  <a:srgbClr val="C00000"/>
                </a:solidFill>
                <a:latin typeface="Times New Roman" panose="02020603050405020304" pitchFamily="18" charset="0"/>
                <a:cs typeface="Times New Roman" panose="02020603050405020304" pitchFamily="18" charset="0"/>
              </a:rPr>
              <a:t>wave activity</a:t>
            </a:r>
            <a:r>
              <a:rPr lang="en-US" sz="2000" dirty="0">
                <a:latin typeface="Times New Roman" panose="02020603050405020304" pitchFamily="18" charset="0"/>
                <a:cs typeface="Times New Roman" panose="02020603050405020304" pitchFamily="18" charset="0"/>
              </a:rPr>
              <a:t>, which is preserved in the absence of forcing and dissipation, and serves as a generalization of the energy of vortices </a:t>
            </a:r>
            <a:r>
              <a:rPr lang="en-US" sz="2000" dirty="0" smtClean="0">
                <a:latin typeface="Times New Roman" panose="02020603050405020304" pitchFamily="18" charset="0"/>
                <a:cs typeface="Times New Roman" panose="02020603050405020304" pitchFamily="18" charset="0"/>
              </a:rPr>
              <a:t>(EKE</a:t>
            </a:r>
            <a:r>
              <a:rPr lang="en-US" sz="2000" dirty="0">
                <a:latin typeface="Times New Roman" panose="02020603050405020304" pitchFamily="18" charset="0"/>
                <a:cs typeface="Times New Roman" panose="02020603050405020304" pitchFamily="18" charset="0"/>
              </a:rPr>
              <a:t>), since it combine vortex dynamics and dynamics of the average flow in one quantity</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737550" y="447345"/>
            <a:ext cx="1394934"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2. Methods</a:t>
            </a:r>
          </a:p>
        </p:txBody>
      </p:sp>
      <p:sp>
        <p:nvSpPr>
          <p:cNvPr id="8" name="Прямоугольник 7"/>
          <p:cNvSpPr/>
          <p:nvPr/>
        </p:nvSpPr>
        <p:spPr>
          <a:xfrm>
            <a:off x="4341127" y="1182451"/>
            <a:ext cx="2812709" cy="369332"/>
          </a:xfrm>
          <a:prstGeom prst="rect">
            <a:avLst/>
          </a:prstGeom>
          <a:solidFill>
            <a:srgbClr val="FFFF00"/>
          </a:solidFill>
        </p:spPr>
        <p:txBody>
          <a:bodyPr wrap="square">
            <a:spAutoFit/>
          </a:bodyPr>
          <a:lstStyle/>
          <a:p>
            <a:r>
              <a:rPr lang="en-US" b="1" dirty="0" smtClean="0">
                <a:latin typeface="Times New Roman" panose="02020603050405020304" pitchFamily="18" charset="0"/>
                <a:cs typeface="Times New Roman" panose="02020603050405020304" pitchFamily="18" charset="0"/>
              </a:rPr>
              <a:t>2.1. Theory Wave Activity</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254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4E5C88-3872-4A88-8E54-D9381B476F7D}"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6</a:t>
            </a:fld>
            <a:endParaRPr lang="ru-RU"/>
          </a:p>
        </p:txBody>
      </p:sp>
      <p:pic>
        <p:nvPicPr>
          <p:cNvPr id="20" name="Рисунок 19"/>
          <p:cNvPicPr>
            <a:picLocks noChangeAspect="1"/>
          </p:cNvPicPr>
          <p:nvPr/>
        </p:nvPicPr>
        <p:blipFill>
          <a:blip r:embed="rId2"/>
          <a:stretch>
            <a:fillRect/>
          </a:stretch>
        </p:blipFill>
        <p:spPr>
          <a:xfrm>
            <a:off x="3123073" y="1492831"/>
            <a:ext cx="3101523" cy="891781"/>
          </a:xfrm>
          <a:prstGeom prst="rect">
            <a:avLst/>
          </a:prstGeom>
        </p:spPr>
      </p:pic>
      <p:pic>
        <p:nvPicPr>
          <p:cNvPr id="21" name="Рисунок 20"/>
          <p:cNvPicPr>
            <a:picLocks noChangeAspect="1"/>
          </p:cNvPicPr>
          <p:nvPr/>
        </p:nvPicPr>
        <p:blipFill>
          <a:blip r:embed="rId3"/>
          <a:stretch>
            <a:fillRect/>
          </a:stretch>
        </p:blipFill>
        <p:spPr>
          <a:xfrm>
            <a:off x="7344217" y="1541929"/>
            <a:ext cx="3655391" cy="860612"/>
          </a:xfrm>
          <a:prstGeom prst="rect">
            <a:avLst/>
          </a:prstGeom>
        </p:spPr>
      </p:pic>
      <p:sp>
        <p:nvSpPr>
          <p:cNvPr id="25" name="Прямоугольник 24"/>
          <p:cNvSpPr/>
          <p:nvPr/>
        </p:nvSpPr>
        <p:spPr>
          <a:xfrm>
            <a:off x="358588" y="515943"/>
            <a:ext cx="11403106" cy="1015663"/>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 description of the theory of wave activity (WA) usually starts with the potential vortex (PV) equation</a:t>
            </a:r>
            <a:r>
              <a:rPr lang="en-US" sz="2000" dirty="0">
                <a:latin typeface="Times New Roman" panose="02020603050405020304" pitchFamily="18" charset="0"/>
                <a:cs typeface="Times New Roman" panose="02020603050405020304" pitchFamily="18" charset="0"/>
              </a:rPr>
              <a:t>. For simplicity, the theory of wave activity is described using the low-amplitude wave approximation and quasi-geostrophic theory.</a:t>
            </a:r>
            <a:endParaRPr lang="ru-RU" sz="2000" dirty="0">
              <a:latin typeface="Times New Roman" panose="02020603050405020304" pitchFamily="18" charset="0"/>
              <a:cs typeface="Times New Roman" panose="02020603050405020304" pitchFamily="18" charset="0"/>
            </a:endParaRPr>
          </a:p>
        </p:txBody>
      </p:sp>
      <p:pic>
        <p:nvPicPr>
          <p:cNvPr id="26" name="Рисунок 25"/>
          <p:cNvPicPr>
            <a:picLocks noChangeAspect="1"/>
          </p:cNvPicPr>
          <p:nvPr/>
        </p:nvPicPr>
        <p:blipFill>
          <a:blip r:embed="rId4"/>
          <a:stretch>
            <a:fillRect/>
          </a:stretch>
        </p:blipFill>
        <p:spPr>
          <a:xfrm>
            <a:off x="437894" y="2439561"/>
            <a:ext cx="11065199" cy="1935215"/>
          </a:xfrm>
          <a:prstGeom prst="rect">
            <a:avLst/>
          </a:prstGeom>
        </p:spPr>
      </p:pic>
      <p:pic>
        <p:nvPicPr>
          <p:cNvPr id="27" name="Рисунок 26"/>
          <p:cNvPicPr>
            <a:picLocks noChangeAspect="1"/>
          </p:cNvPicPr>
          <p:nvPr/>
        </p:nvPicPr>
        <p:blipFill>
          <a:blip r:embed="rId5"/>
          <a:stretch>
            <a:fillRect/>
          </a:stretch>
        </p:blipFill>
        <p:spPr>
          <a:xfrm>
            <a:off x="4820604" y="4165687"/>
            <a:ext cx="1761897" cy="749873"/>
          </a:xfrm>
          <a:prstGeom prst="rect">
            <a:avLst/>
          </a:prstGeom>
        </p:spPr>
      </p:pic>
      <p:sp>
        <p:nvSpPr>
          <p:cNvPr id="28" name="Прямоугольник 27"/>
          <p:cNvSpPr/>
          <p:nvPr/>
        </p:nvSpPr>
        <p:spPr>
          <a:xfrm>
            <a:off x="542543" y="5395863"/>
            <a:ext cx="74892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a:t>
            </a:r>
            <a:endParaRPr lang="ru-RU" dirty="0">
              <a:latin typeface="Times New Roman" panose="02020603050405020304" pitchFamily="18" charset="0"/>
              <a:cs typeface="Times New Roman" panose="02020603050405020304" pitchFamily="18" charset="0"/>
            </a:endParaRPr>
          </a:p>
        </p:txBody>
      </p:sp>
      <p:pic>
        <p:nvPicPr>
          <p:cNvPr id="29" name="Рисунок 28"/>
          <p:cNvPicPr>
            <a:picLocks noChangeAspect="1"/>
          </p:cNvPicPr>
          <p:nvPr/>
        </p:nvPicPr>
        <p:blipFill>
          <a:blip r:embed="rId6"/>
          <a:stretch>
            <a:fillRect/>
          </a:stretch>
        </p:blipFill>
        <p:spPr>
          <a:xfrm>
            <a:off x="1609245" y="5186582"/>
            <a:ext cx="2267909" cy="859611"/>
          </a:xfrm>
          <a:prstGeom prst="rect">
            <a:avLst/>
          </a:prstGeom>
        </p:spPr>
      </p:pic>
      <p:pic>
        <p:nvPicPr>
          <p:cNvPr id="31" name="Рисунок 30"/>
          <p:cNvPicPr>
            <a:picLocks noChangeAspect="1"/>
          </p:cNvPicPr>
          <p:nvPr/>
        </p:nvPicPr>
        <p:blipFill>
          <a:blip r:embed="rId7"/>
          <a:stretch>
            <a:fillRect/>
          </a:stretch>
        </p:blipFill>
        <p:spPr>
          <a:xfrm>
            <a:off x="4404574" y="5052819"/>
            <a:ext cx="3346994" cy="1091279"/>
          </a:xfrm>
          <a:prstGeom prst="rect">
            <a:avLst/>
          </a:prstGeom>
        </p:spPr>
      </p:pic>
      <p:pic>
        <p:nvPicPr>
          <p:cNvPr id="32" name="Рисунок 31"/>
          <p:cNvPicPr>
            <a:picLocks noChangeAspect="1"/>
          </p:cNvPicPr>
          <p:nvPr/>
        </p:nvPicPr>
        <p:blipFill>
          <a:blip r:embed="rId8"/>
          <a:stretch>
            <a:fillRect/>
          </a:stretch>
        </p:blipFill>
        <p:spPr>
          <a:xfrm>
            <a:off x="8453265" y="5094247"/>
            <a:ext cx="2170364" cy="829128"/>
          </a:xfrm>
          <a:prstGeom prst="rect">
            <a:avLst/>
          </a:prstGeom>
        </p:spPr>
      </p:pic>
      <p:pic>
        <p:nvPicPr>
          <p:cNvPr id="33" name="Рисунок 32"/>
          <p:cNvPicPr>
            <a:picLocks noChangeAspect="1"/>
          </p:cNvPicPr>
          <p:nvPr/>
        </p:nvPicPr>
        <p:blipFill>
          <a:blip r:embed="rId9"/>
          <a:stretch>
            <a:fillRect/>
          </a:stretch>
        </p:blipFill>
        <p:spPr>
          <a:xfrm>
            <a:off x="4012051" y="3460199"/>
            <a:ext cx="380655" cy="412625"/>
          </a:xfrm>
          <a:prstGeom prst="rect">
            <a:avLst/>
          </a:prstGeom>
        </p:spPr>
      </p:pic>
    </p:spTree>
    <p:extLst>
      <p:ext uri="{BB962C8B-B14F-4D97-AF65-F5344CB8AC3E}">
        <p14:creationId xmlns:p14="http://schemas.microsoft.com/office/powerpoint/2010/main" val="1788125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A2C607-3174-4C7C-9E0B-CE643EDF0572}"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7</a:t>
            </a:fld>
            <a:endParaRPr lang="ru-RU"/>
          </a:p>
        </p:txBody>
      </p:sp>
      <p:sp>
        <p:nvSpPr>
          <p:cNvPr id="8" name="Прямоугольник 7"/>
          <p:cNvSpPr/>
          <p:nvPr/>
        </p:nvSpPr>
        <p:spPr>
          <a:xfrm>
            <a:off x="896470" y="502948"/>
            <a:ext cx="10632141" cy="2031325"/>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In order to </a:t>
            </a:r>
            <a:r>
              <a:rPr lang="en-US" sz="2000" dirty="0" smtClean="0">
                <a:latin typeface="Times New Roman" panose="02020603050405020304" pitchFamily="18" charset="0"/>
                <a:cs typeface="Times New Roman" panose="02020603050405020304" pitchFamily="18" charset="0"/>
              </a:rPr>
              <a:t>find </a:t>
            </a:r>
            <a:r>
              <a:rPr lang="en-US" sz="2000" dirty="0">
                <a:latin typeface="Times New Roman" panose="02020603050405020304" pitchFamily="18" charset="0"/>
                <a:cs typeface="Times New Roman" panose="02020603050405020304" pitchFamily="18" charset="0"/>
              </a:rPr>
              <a:t>the eddy </a:t>
            </a:r>
            <a:r>
              <a:rPr lang="en-US" sz="2000" dirty="0" smtClean="0">
                <a:latin typeface="Times New Roman" panose="02020603050405020304" pitchFamily="18" charset="0"/>
                <a:cs typeface="Times New Roman" panose="02020603050405020304" pitchFamily="18" charset="0"/>
              </a:rPr>
              <a:t>influence </a:t>
            </a:r>
            <a:r>
              <a:rPr lang="en-US" sz="2000" dirty="0">
                <a:latin typeface="Times New Roman" panose="02020603050405020304" pitchFamily="18" charset="0"/>
                <a:cs typeface="Times New Roman" panose="02020603050405020304" pitchFamily="18" charset="0"/>
              </a:rPr>
              <a:t>on the mean ow (and vice versa), </a:t>
            </a:r>
            <a:r>
              <a:rPr lang="en-US" sz="2000" b="1" i="1" dirty="0">
                <a:latin typeface="Times New Roman" panose="02020603050405020304" pitchFamily="18" charset="0"/>
                <a:cs typeface="Times New Roman" panose="02020603050405020304" pitchFamily="18" charset="0"/>
              </a:rPr>
              <a:t>Andrews and </a:t>
            </a:r>
            <a:r>
              <a:rPr lang="en-US" sz="2000" b="1" i="1" dirty="0" smtClean="0">
                <a:latin typeface="Times New Roman" panose="02020603050405020304" pitchFamily="18" charset="0"/>
                <a:cs typeface="Times New Roman" panose="02020603050405020304" pitchFamily="18" charset="0"/>
              </a:rPr>
              <a:t>McIntyre (</a:t>
            </a:r>
            <a:r>
              <a:rPr lang="en-US" sz="2000" b="1" i="1" dirty="0">
                <a:latin typeface="Times New Roman" panose="02020603050405020304" pitchFamily="18" charset="0"/>
                <a:cs typeface="Times New Roman" panose="02020603050405020304" pitchFamily="18" charset="0"/>
              </a:rPr>
              <a:t>1976) </a:t>
            </a:r>
            <a:r>
              <a:rPr lang="en-US" sz="2000" dirty="0">
                <a:latin typeface="Times New Roman" panose="02020603050405020304" pitchFamily="18" charset="0"/>
                <a:cs typeface="Times New Roman" panose="02020603050405020304" pitchFamily="18" charset="0"/>
              </a:rPr>
              <a:t>derived the so-called transformed Eulerian mean (TEM) system of equations, which </a:t>
            </a:r>
            <a:r>
              <a:rPr lang="en-US" sz="2000" dirty="0" smtClean="0">
                <a:latin typeface="Times New Roman" panose="02020603050405020304" pitchFamily="18" charset="0"/>
                <a:cs typeface="Times New Roman" panose="02020603050405020304" pitchFamily="18" charset="0"/>
              </a:rPr>
              <a:t>linked the </a:t>
            </a:r>
            <a:r>
              <a:rPr lang="en-US" sz="2000" dirty="0">
                <a:latin typeface="Times New Roman" panose="02020603050405020304" pitchFamily="18" charset="0"/>
                <a:cs typeface="Times New Roman" panose="02020603050405020304" pitchFamily="18" charset="0"/>
              </a:rPr>
              <a:t>EP </a:t>
            </a:r>
            <a:r>
              <a:rPr lang="en-US" sz="2000" dirty="0" smtClean="0">
                <a:latin typeface="Times New Roman" panose="02020603050405020304" pitchFamily="18" charset="0"/>
                <a:cs typeface="Times New Roman" panose="02020603050405020304" pitchFamily="18" charset="0"/>
              </a:rPr>
              <a:t>flux </a:t>
            </a:r>
            <a:r>
              <a:rPr lang="en-US" sz="2000" dirty="0">
                <a:latin typeface="Times New Roman" panose="02020603050405020304" pitchFamily="18" charset="0"/>
                <a:cs typeface="Times New Roman" panose="02020603050405020304" pitchFamily="18" charset="0"/>
              </a:rPr>
              <a:t>divergence to the zonal momentum </a:t>
            </a:r>
            <a:r>
              <a:rPr lang="en-US" sz="2000" dirty="0" smtClean="0">
                <a:latin typeface="Times New Roman" panose="02020603050405020304" pitchFamily="18" charset="0"/>
                <a:cs typeface="Times New Roman" panose="02020603050405020304" pitchFamily="18" charset="0"/>
              </a:rPr>
              <a:t>equation</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using vertically </a:t>
            </a:r>
            <a:r>
              <a:rPr lang="en-US" sz="2000" dirty="0">
                <a:latin typeface="Times New Roman" panose="02020603050405020304" pitchFamily="18" charset="0"/>
                <a:cs typeface="Times New Roman" panose="02020603050405020304" pitchFamily="18" charset="0"/>
              </a:rPr>
              <a:t>averaged </a:t>
            </a:r>
            <a:r>
              <a:rPr lang="en-US" sz="2000" dirty="0" smtClean="0">
                <a:latin typeface="Times New Roman" panose="02020603050405020304" pitchFamily="18" charset="0"/>
                <a:cs typeface="Times New Roman" panose="02020603050405020304" pitchFamily="18" charset="0"/>
              </a:rPr>
              <a:t>eq. for </a:t>
            </a:r>
            <a:r>
              <a:rPr lang="en-US" sz="2400" b="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yielding (after simplifications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3907176" y="2351796"/>
            <a:ext cx="3390094" cy="839639"/>
          </a:xfrm>
          <a:prstGeom prst="rect">
            <a:avLst/>
          </a:prstGeom>
        </p:spPr>
      </p:pic>
      <p:sp>
        <p:nvSpPr>
          <p:cNvPr id="10" name="Прямоугольник 9"/>
          <p:cNvSpPr/>
          <p:nvPr/>
        </p:nvSpPr>
        <p:spPr>
          <a:xfrm>
            <a:off x="866335" y="3208474"/>
            <a:ext cx="6064481"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In the </a:t>
            </a:r>
            <a:r>
              <a:rPr lang="en-US" sz="2000" dirty="0" smtClean="0">
                <a:latin typeface="Times New Roman" panose="02020603050405020304" pitchFamily="18" charset="0"/>
                <a:cs typeface="Times New Roman" panose="02020603050405020304" pitchFamily="18" charset="0"/>
              </a:rPr>
              <a:t>absence </a:t>
            </a:r>
            <a:r>
              <a:rPr lang="en-US" sz="2000" dirty="0">
                <a:latin typeface="Times New Roman" panose="02020603050405020304" pitchFamily="18" charset="0"/>
                <a:cs typeface="Times New Roman" panose="02020603050405020304" pitchFamily="18" charset="0"/>
              </a:rPr>
              <a:t>of forcing and dissipation </a:t>
            </a:r>
            <a:r>
              <a:rPr lang="en-US" sz="2000" dirty="0" smtClean="0">
                <a:latin typeface="Times New Roman" panose="02020603050405020304" pitchFamily="18" charset="0"/>
                <a:cs typeface="Times New Roman" panose="02020603050405020304" pitchFamily="18" charset="0"/>
              </a:rPr>
              <a:t>then </a:t>
            </a:r>
            <a:r>
              <a:rPr lang="en-US" sz="2000" dirty="0">
                <a:latin typeface="Times New Roman" panose="02020603050405020304" pitchFamily="18" charset="0"/>
                <a:cs typeface="Times New Roman" panose="02020603050405020304" pitchFamily="18" charset="0"/>
              </a:rPr>
              <a:t>reduces to</a:t>
            </a:r>
            <a:endParaRPr lang="ru-RU" sz="20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a:stretch>
            <a:fillRect/>
          </a:stretch>
        </p:blipFill>
        <p:spPr>
          <a:xfrm>
            <a:off x="4464510" y="3851381"/>
            <a:ext cx="2115495" cy="804742"/>
          </a:xfrm>
          <a:prstGeom prst="rect">
            <a:avLst/>
          </a:prstGeom>
        </p:spPr>
      </p:pic>
      <p:sp>
        <p:nvSpPr>
          <p:cNvPr id="12" name="Прямоугольник 11"/>
          <p:cNvSpPr/>
          <p:nvPr/>
        </p:nvSpPr>
        <p:spPr>
          <a:xfrm>
            <a:off x="1039905" y="4867853"/>
            <a:ext cx="10381129" cy="1015663"/>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which means that if wave activity increases in some part of the domain, the zonal mean wind</a:t>
            </a:r>
          </a:p>
          <a:p>
            <a:pPr>
              <a:lnSpc>
                <a:spcPct val="150000"/>
              </a:lnSpc>
            </a:pPr>
            <a:r>
              <a:rPr lang="en-US" sz="2000" dirty="0">
                <a:latin typeface="Times New Roman" panose="02020603050405020304" pitchFamily="18" charset="0"/>
                <a:cs typeface="Times New Roman" panose="02020603050405020304" pitchFamily="18" charset="0"/>
              </a:rPr>
              <a:t>must decrease there, and vice versa (which is also referred to as </a:t>
            </a:r>
            <a:r>
              <a:rPr lang="en-US" sz="2000" b="1" i="1" dirty="0">
                <a:latin typeface="Times New Roman" panose="02020603050405020304" pitchFamily="18" charset="0"/>
                <a:cs typeface="Times New Roman" panose="02020603050405020304" pitchFamily="18" charset="0"/>
              </a:rPr>
              <a:t>the non-acceleration </a:t>
            </a:r>
            <a:r>
              <a:rPr lang="en-US" sz="2000" b="1" i="1" dirty="0" smtClean="0">
                <a:latin typeface="Times New Roman" panose="02020603050405020304" pitchFamily="18" charset="0"/>
                <a:cs typeface="Times New Roman" panose="02020603050405020304" pitchFamily="18" charset="0"/>
              </a:rPr>
              <a:t>theorem</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861453" y="4112239"/>
            <a:ext cx="607859" cy="369332"/>
          </a:xfrm>
          <a:prstGeom prst="rect">
            <a:avLst/>
          </a:prstGeom>
        </p:spPr>
        <p:txBody>
          <a:bodyPr wrap="none">
            <a:spAutoFit/>
          </a:bodyPr>
          <a:lstStyle/>
          <a:p>
            <a:r>
              <a:rPr lang="en-US" dirty="0">
                <a:solidFill>
                  <a:srgbClr val="0000FF"/>
                </a:solidFill>
                <a:latin typeface="AdvPSTIM10-R"/>
              </a:rPr>
              <a:t>(***)</a:t>
            </a:r>
            <a:endParaRPr lang="ru-RU" dirty="0"/>
          </a:p>
        </p:txBody>
      </p:sp>
    </p:spTree>
    <p:extLst>
      <p:ext uri="{BB962C8B-B14F-4D97-AF65-F5344CB8AC3E}">
        <p14:creationId xmlns:p14="http://schemas.microsoft.com/office/powerpoint/2010/main" val="189555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C24438-8486-4144-87E4-7ABBFA26DEE4}"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a:xfrm>
            <a:off x="8719088" y="6356350"/>
            <a:ext cx="2743200" cy="365125"/>
          </a:xfrm>
        </p:spPr>
        <p:txBody>
          <a:bodyPr/>
          <a:lstStyle/>
          <a:p>
            <a:fld id="{C6BA4881-9716-474F-AEFA-1009D6FB39C0}" type="slidenum">
              <a:rPr lang="ru-RU" smtClean="0"/>
              <a:t>8</a:t>
            </a:fld>
            <a:endParaRPr lang="ru-RU"/>
          </a:p>
        </p:txBody>
      </p:sp>
      <p:sp>
        <p:nvSpPr>
          <p:cNvPr id="5" name="Прямоугольник 4"/>
          <p:cNvSpPr/>
          <p:nvPr/>
        </p:nvSpPr>
        <p:spPr>
          <a:xfrm>
            <a:off x="785551" y="3365328"/>
            <a:ext cx="10596283" cy="2585323"/>
          </a:xfrm>
          <a:prstGeom prst="rect">
            <a:avLst/>
          </a:prstGeom>
        </p:spPr>
        <p:txBody>
          <a:bodyPr wrap="square">
            <a:spAutoFit/>
          </a:bodyPr>
          <a:lstStyle/>
          <a:p>
            <a:pPr algn="just">
              <a:lnSpc>
                <a:spcPct val="150000"/>
              </a:lnSpc>
            </a:pPr>
            <a:r>
              <a:rPr lang="en-US" dirty="0">
                <a:solidFill>
                  <a:srgbClr val="000000"/>
                </a:solidFill>
                <a:latin typeface="Times New Roman" panose="02020603050405020304" pitchFamily="18" charset="0"/>
                <a:cs typeface="Times New Roman" panose="02020603050405020304" pitchFamily="18" charset="0"/>
              </a:rPr>
              <a:t>The best diagnostics for the interaction of vortices and mean flow is </a:t>
            </a:r>
            <a:r>
              <a:rPr lang="en-US" b="1" dirty="0">
                <a:solidFill>
                  <a:srgbClr val="000000"/>
                </a:solidFill>
                <a:latin typeface="Times New Roman" panose="02020603050405020304" pitchFamily="18" charset="0"/>
                <a:cs typeface="Times New Roman" panose="02020603050405020304" pitchFamily="18" charset="0"/>
              </a:rPr>
              <a:t>wave activity</a:t>
            </a:r>
            <a:r>
              <a:rPr lang="en-US" dirty="0">
                <a:solidFill>
                  <a:srgbClr val="000000"/>
                </a:solidFill>
                <a:latin typeface="Times New Roman" panose="02020603050405020304" pitchFamily="18" charset="0"/>
                <a:cs typeface="Times New Roman" panose="02020603050405020304" pitchFamily="18" charset="0"/>
              </a:rPr>
              <a:t>, a </a:t>
            </a:r>
            <a:r>
              <a:rPr lang="en-US" dirty="0" smtClean="0">
                <a:solidFill>
                  <a:srgbClr val="000000"/>
                </a:solidFill>
                <a:latin typeface="Times New Roman" panose="02020603050405020304" pitchFamily="18" charset="0"/>
                <a:cs typeface="Times New Roman" panose="02020603050405020304" pitchFamily="18" charset="0"/>
              </a:rPr>
              <a:t> measure </a:t>
            </a:r>
            <a:r>
              <a:rPr lang="en-US" dirty="0">
                <a:solidFill>
                  <a:srgbClr val="000000"/>
                </a:solidFill>
                <a:latin typeface="Times New Roman" panose="02020603050405020304" pitchFamily="18" charset="0"/>
                <a:cs typeface="Times New Roman" panose="02020603050405020304" pitchFamily="18" charset="0"/>
              </a:rPr>
              <a:t>of the momentum carried by </a:t>
            </a:r>
            <a:r>
              <a:rPr lang="en-US" dirty="0" smtClean="0">
                <a:solidFill>
                  <a:srgbClr val="000000"/>
                </a:solidFill>
                <a:latin typeface="Times New Roman" panose="02020603050405020304" pitchFamily="18" charset="0"/>
                <a:cs typeface="Times New Roman" panose="02020603050405020304" pitchFamily="18" charset="0"/>
              </a:rPr>
              <a:t>vortices. </a:t>
            </a:r>
            <a:r>
              <a:rPr lang="en-US" dirty="0">
                <a:solidFill>
                  <a:srgbClr val="000000"/>
                </a:solidFill>
                <a:latin typeface="Times New Roman" panose="02020603050405020304" pitchFamily="18" charset="0"/>
                <a:cs typeface="Times New Roman" panose="02020603050405020304" pitchFamily="18" charset="0"/>
              </a:rPr>
              <a:t>Wave activity of </a:t>
            </a:r>
            <a:r>
              <a:rPr lang="en-US" dirty="0" smtClean="0">
                <a:solidFill>
                  <a:srgbClr val="000000"/>
                </a:solidFill>
                <a:latin typeface="Times New Roman" panose="02020603050405020304" pitchFamily="18" charset="0"/>
                <a:cs typeface="Times New Roman" panose="02020603050405020304" pitchFamily="18" charset="0"/>
              </a:rPr>
              <a:t>finite-amplitude was </a:t>
            </a:r>
            <a:r>
              <a:rPr lang="en-US" dirty="0">
                <a:solidFill>
                  <a:srgbClr val="000000"/>
                </a:solidFill>
                <a:latin typeface="Times New Roman" panose="02020603050405020304" pitchFamily="18" charset="0"/>
                <a:cs typeface="Times New Roman" panose="02020603050405020304" pitchFamily="18" charset="0"/>
              </a:rPr>
              <a:t>proposed as an objective measure for the spatial variation of a physical quantity</a:t>
            </a:r>
            <a:r>
              <a:rPr lang="en-US" dirty="0" smtClean="0">
                <a:solidFill>
                  <a:srgbClr val="000000"/>
                </a:solidFill>
                <a:latin typeface="Times New Roman" panose="02020603050405020304" pitchFamily="18" charset="0"/>
                <a:cs typeface="Times New Roman" panose="02020603050405020304" pitchFamily="18" charset="0"/>
              </a:rPr>
              <a:t>, demonstrating </a:t>
            </a:r>
            <a:r>
              <a:rPr lang="en-US" dirty="0">
                <a:solidFill>
                  <a:srgbClr val="000000"/>
                </a:solidFill>
                <a:latin typeface="Times New Roman" panose="02020603050405020304" pitchFamily="18" charset="0"/>
                <a:cs typeface="Times New Roman" panose="02020603050405020304" pitchFamily="18" charset="0"/>
              </a:rPr>
              <a:t>monotonicity in the spatial distribution. Finite-amplitude wave </a:t>
            </a:r>
            <a:r>
              <a:rPr lang="en-US" dirty="0" smtClean="0">
                <a:solidFill>
                  <a:srgbClr val="000000"/>
                </a:solidFill>
                <a:latin typeface="Times New Roman" panose="02020603050405020304" pitchFamily="18" charset="0"/>
                <a:cs typeface="Times New Roman" panose="02020603050405020304" pitchFamily="18" charset="0"/>
              </a:rPr>
              <a:t>activity (</a:t>
            </a:r>
            <a:r>
              <a:rPr lang="en-US" b="1" dirty="0">
                <a:solidFill>
                  <a:srgbClr val="C00000"/>
                </a:solidFill>
                <a:latin typeface="Times New Roman" panose="02020603050405020304" pitchFamily="18" charset="0"/>
                <a:cs typeface="Times New Roman" panose="02020603050405020304" pitchFamily="18" charset="0"/>
              </a:rPr>
              <a:t>FAWA</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is </a:t>
            </a:r>
            <a:r>
              <a:rPr lang="en-US" dirty="0">
                <a:solidFill>
                  <a:srgbClr val="000000"/>
                </a:solidFill>
                <a:latin typeface="Times New Roman" panose="02020603050405020304" pitchFamily="18" charset="0"/>
                <a:cs typeface="Times New Roman" panose="02020603050405020304" pitchFamily="18" charset="0"/>
              </a:rPr>
              <a:t>a generalization of the linear wave activity of small amplitude waves.  </a:t>
            </a:r>
            <a:r>
              <a:rPr lang="en-US" dirty="0" smtClean="0">
                <a:solidFill>
                  <a:srgbClr val="000000"/>
                </a:solidFill>
                <a:latin typeface="Times New Roman" panose="02020603050405020304" pitchFamily="18" charset="0"/>
                <a:cs typeface="Times New Roman" panose="02020603050405020304" pitchFamily="18" charset="0"/>
              </a:rPr>
              <a:t>FAWA </a:t>
            </a:r>
            <a:r>
              <a:rPr lang="en-US" dirty="0">
                <a:solidFill>
                  <a:srgbClr val="000000"/>
                </a:solidFill>
                <a:latin typeface="Times New Roman" panose="02020603050405020304" pitchFamily="18" charset="0"/>
                <a:cs typeface="Times New Roman" panose="02020603050405020304" pitchFamily="18" charset="0"/>
              </a:rPr>
              <a:t>(denoted as A) is defined as the area formed when the quasi-geostrophic  </a:t>
            </a:r>
            <a:r>
              <a:rPr lang="en-US" dirty="0" smtClean="0">
                <a:solidFill>
                  <a:srgbClr val="000000"/>
                </a:solidFill>
                <a:latin typeface="Times New Roman" panose="02020603050405020304" pitchFamily="18" charset="0"/>
                <a:cs typeface="Times New Roman" panose="02020603050405020304" pitchFamily="18" charset="0"/>
              </a:rPr>
              <a:t>potential </a:t>
            </a:r>
            <a:r>
              <a:rPr lang="en-US" dirty="0">
                <a:solidFill>
                  <a:srgbClr val="000000"/>
                </a:solidFill>
                <a:latin typeface="Times New Roman" panose="02020603050405020304" pitchFamily="18" charset="0"/>
                <a:cs typeface="Times New Roman" panose="02020603050405020304" pitchFamily="18" charset="0"/>
              </a:rPr>
              <a:t>vorticity (</a:t>
            </a:r>
            <a:r>
              <a:rPr lang="en-US" dirty="0" smtClean="0">
                <a:solidFill>
                  <a:srgbClr val="000000"/>
                </a:solidFill>
                <a:latin typeface="Times New Roman" panose="02020603050405020304" pitchFamily="18" charset="0"/>
                <a:cs typeface="Times New Roman" panose="02020603050405020304" pitchFamily="18" charset="0"/>
              </a:rPr>
              <a:t>QG</a:t>
            </a:r>
            <a:r>
              <a:rPr lang="ru-RU" dirty="0" smtClean="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PV</a:t>
            </a:r>
            <a:r>
              <a:rPr lang="en-US" dirty="0">
                <a:solidFill>
                  <a:srgbClr val="000000"/>
                </a:solidFill>
                <a:latin typeface="Times New Roman" panose="02020603050405020304" pitchFamily="18" charset="0"/>
                <a:cs typeface="Times New Roman" panose="02020603050405020304" pitchFamily="18" charset="0"/>
              </a:rPr>
              <a:t>) contour </a:t>
            </a:r>
            <a:r>
              <a:rPr lang="en-US" i="1" dirty="0">
                <a:solidFill>
                  <a:srgbClr val="000000"/>
                </a:solidFill>
                <a:latin typeface="Times New Roman" panose="02020603050405020304" pitchFamily="18" charset="0"/>
                <a:cs typeface="Times New Roman" panose="02020603050405020304" pitchFamily="18" charset="0"/>
              </a:rPr>
              <a:t>q</a:t>
            </a:r>
            <a:r>
              <a:rPr lang="en-US" dirty="0">
                <a:solidFill>
                  <a:srgbClr val="000000"/>
                </a:solidFill>
                <a:latin typeface="Times New Roman" panose="02020603050405020304" pitchFamily="18" charset="0"/>
                <a:cs typeface="Times New Roman" panose="02020603050405020304" pitchFamily="18" charset="0"/>
              </a:rPr>
              <a:t> is displaced from its zonally symmetric </a:t>
            </a:r>
            <a:r>
              <a:rPr lang="en-US" dirty="0" smtClean="0">
                <a:solidFill>
                  <a:srgbClr val="000000"/>
                </a:solidFill>
                <a:latin typeface="Times New Roman" panose="02020603050405020304" pitchFamily="18" charset="0"/>
                <a:cs typeface="Times New Roman" panose="02020603050405020304" pitchFamily="18" charset="0"/>
              </a:rPr>
              <a:t>state</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6908" y="402956"/>
            <a:ext cx="10476855" cy="2862322"/>
          </a:xfrm>
          <a:prstGeom prst="rect">
            <a:avLst/>
          </a:prstGeom>
        </p:spPr>
        <p:txBody>
          <a:bodyPr wrap="square">
            <a:spAutoFit/>
          </a:bodyPr>
          <a:lstStyle/>
          <a:p>
            <a:pPr algn="just">
              <a:lnSpc>
                <a:spcPct val="150000"/>
              </a:lnSpc>
            </a:pPr>
            <a:r>
              <a:rPr lang="en-US" sz="2000" b="1" i="1" dirty="0">
                <a:solidFill>
                  <a:srgbClr val="000000"/>
                </a:solidFill>
                <a:latin typeface="Times New Roman" panose="02020603050405020304" pitchFamily="18" charset="0"/>
                <a:cs typeface="Times New Roman" panose="02020603050405020304" pitchFamily="18" charset="0"/>
              </a:rPr>
              <a:t>The nonacceleration relation </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shows </a:t>
            </a:r>
            <a:r>
              <a:rPr lang="en-US" sz="2000" dirty="0" smtClean="0">
                <a:solidFill>
                  <a:srgbClr val="000000"/>
                </a:solidFill>
                <a:latin typeface="Times New Roman" panose="02020603050405020304" pitchFamily="18" charset="0"/>
                <a:cs typeface="Times New Roman" panose="02020603050405020304" pitchFamily="18" charset="0"/>
              </a:rPr>
              <a:t>conservation of </a:t>
            </a:r>
            <a:r>
              <a:rPr lang="en-US" sz="2000" dirty="0">
                <a:solidFill>
                  <a:srgbClr val="000000"/>
                </a:solidFill>
                <a:latin typeface="Times New Roman" panose="02020603050405020304" pitchFamily="18" charset="0"/>
                <a:cs typeface="Times New Roman" panose="02020603050405020304" pitchFamily="18" charset="0"/>
              </a:rPr>
              <a:t>the sum of zonal-mean zonal wind and wave </a:t>
            </a:r>
            <a:r>
              <a:rPr lang="en-US" sz="2000" dirty="0" smtClean="0">
                <a:solidFill>
                  <a:srgbClr val="000000"/>
                </a:solidFill>
                <a:latin typeface="Times New Roman" panose="02020603050405020304" pitchFamily="18" charset="0"/>
                <a:cs typeface="Times New Roman" panose="02020603050405020304" pitchFamily="18" charset="0"/>
              </a:rPr>
              <a:t>activity in </a:t>
            </a:r>
            <a:r>
              <a:rPr lang="en-US" sz="2000" dirty="0">
                <a:solidFill>
                  <a:srgbClr val="000000"/>
                </a:solidFill>
                <a:latin typeface="Times New Roman" panose="02020603050405020304" pitchFamily="18" charset="0"/>
                <a:cs typeface="Times New Roman" panose="02020603050405020304" pitchFamily="18" charset="0"/>
              </a:rPr>
              <a:t>a frictionless barotropic flow, but it does not </a:t>
            </a:r>
            <a:r>
              <a:rPr lang="en-US" sz="2000" dirty="0" smtClean="0">
                <a:solidFill>
                  <a:srgbClr val="000000"/>
                </a:solidFill>
                <a:latin typeface="Times New Roman" panose="02020603050405020304" pitchFamily="18" charset="0"/>
                <a:cs typeface="Times New Roman" panose="02020603050405020304" pitchFamily="18" charset="0"/>
              </a:rPr>
              <a:t>tell whether </a:t>
            </a:r>
            <a:r>
              <a:rPr lang="en-US" sz="2000" dirty="0">
                <a:solidFill>
                  <a:srgbClr val="000000"/>
                </a:solidFill>
                <a:latin typeface="Times New Roman" panose="02020603050405020304" pitchFamily="18" charset="0"/>
                <a:cs typeface="Times New Roman" panose="02020603050405020304" pitchFamily="18" charset="0"/>
              </a:rPr>
              <a:t>the deceleration of the zonal-mean wind </a:t>
            </a:r>
            <a:r>
              <a:rPr lang="en-US" sz="2000" dirty="0" smtClean="0">
                <a:solidFill>
                  <a:srgbClr val="000000"/>
                </a:solidFill>
                <a:latin typeface="Times New Roman" panose="02020603050405020304" pitchFamily="18" charset="0"/>
                <a:cs typeface="Times New Roman" panose="02020603050405020304" pitchFamily="18" charset="0"/>
              </a:rPr>
              <a:t>is because </a:t>
            </a:r>
            <a:r>
              <a:rPr lang="en-US" sz="2000" dirty="0">
                <a:solidFill>
                  <a:srgbClr val="000000"/>
                </a:solidFill>
                <a:latin typeface="Times New Roman" panose="02020603050405020304" pitchFamily="18" charset="0"/>
                <a:cs typeface="Times New Roman" panose="02020603050405020304" pitchFamily="18" charset="0"/>
              </a:rPr>
              <a:t>of growth of a localized wave packet or </a:t>
            </a:r>
            <a:r>
              <a:rPr lang="en-US" sz="2000" dirty="0" smtClean="0">
                <a:solidFill>
                  <a:srgbClr val="000000"/>
                </a:solidFill>
                <a:latin typeface="Times New Roman" panose="02020603050405020304" pitchFamily="18" charset="0"/>
                <a:cs typeface="Times New Roman" panose="02020603050405020304" pitchFamily="18" charset="0"/>
              </a:rPr>
              <a:t>simultaneous growth </a:t>
            </a:r>
            <a:r>
              <a:rPr lang="en-US" sz="2000" dirty="0">
                <a:solidFill>
                  <a:srgbClr val="000000"/>
                </a:solidFill>
                <a:latin typeface="Times New Roman" panose="02020603050405020304" pitchFamily="18" charset="0"/>
                <a:cs typeface="Times New Roman" panose="02020603050405020304" pitchFamily="18" charset="0"/>
              </a:rPr>
              <a:t>of multiple wave packets over longitudes.</a:t>
            </a:r>
          </a:p>
          <a:p>
            <a:pPr algn="just">
              <a:lnSpc>
                <a:spcPct val="150000"/>
              </a:lnSpc>
            </a:pPr>
            <a:r>
              <a:rPr lang="en-US" sz="2000" dirty="0" smtClean="0">
                <a:solidFill>
                  <a:srgbClr val="000000"/>
                </a:solidFill>
                <a:latin typeface="Times New Roman" panose="02020603050405020304" pitchFamily="18" charset="0"/>
                <a:cs typeface="Times New Roman" panose="02020603050405020304" pitchFamily="18" charset="0"/>
              </a:rPr>
              <a:t>To </a:t>
            </a:r>
            <a:r>
              <a:rPr lang="en-US" sz="2000" dirty="0">
                <a:solidFill>
                  <a:srgbClr val="000000"/>
                </a:solidFill>
                <a:latin typeface="Times New Roman" panose="02020603050405020304" pitchFamily="18" charset="0"/>
                <a:cs typeface="Times New Roman" panose="02020603050405020304" pitchFamily="18" charset="0"/>
              </a:rPr>
              <a:t>understand the dynamics of a </a:t>
            </a:r>
            <a:r>
              <a:rPr lang="en-US" sz="2000" b="1" dirty="0">
                <a:solidFill>
                  <a:srgbClr val="000000"/>
                </a:solidFill>
                <a:latin typeface="Times New Roman" panose="02020603050405020304" pitchFamily="18" charset="0"/>
                <a:cs typeface="Times New Roman" panose="02020603050405020304" pitchFamily="18" charset="0"/>
              </a:rPr>
              <a:t>localized </a:t>
            </a:r>
            <a:r>
              <a:rPr lang="en-US" sz="2000" b="1" dirty="0" smtClean="0">
                <a:solidFill>
                  <a:srgbClr val="000000"/>
                </a:solidFill>
                <a:latin typeface="Times New Roman" panose="02020603050405020304" pitchFamily="18" charset="0"/>
                <a:cs typeface="Times New Roman" panose="02020603050405020304" pitchFamily="18" charset="0"/>
              </a:rPr>
              <a:t>phenomenon such </a:t>
            </a:r>
            <a:r>
              <a:rPr lang="en-US" sz="2000" b="1" dirty="0">
                <a:solidFill>
                  <a:srgbClr val="000000"/>
                </a:solidFill>
                <a:latin typeface="Times New Roman" panose="02020603050405020304" pitchFamily="18" charset="0"/>
                <a:cs typeface="Times New Roman" panose="02020603050405020304" pitchFamily="18" charset="0"/>
              </a:rPr>
              <a:t>as blocking</a:t>
            </a:r>
            <a:r>
              <a:rPr lang="en-US" sz="2000" dirty="0">
                <a:solidFill>
                  <a:srgbClr val="000000"/>
                </a:solidFill>
                <a:latin typeface="Times New Roman" panose="02020603050405020304" pitchFamily="18" charset="0"/>
                <a:cs typeface="Times New Roman" panose="02020603050405020304" pitchFamily="18" charset="0"/>
              </a:rPr>
              <a:t>, it is desirable to characterize </a:t>
            </a:r>
            <a:r>
              <a:rPr lang="en-US" sz="2000" b="1" dirty="0" smtClean="0">
                <a:solidFill>
                  <a:srgbClr val="000000"/>
                </a:solidFill>
                <a:latin typeface="Times New Roman" panose="02020603050405020304" pitchFamily="18" charset="0"/>
                <a:cs typeface="Times New Roman" panose="02020603050405020304" pitchFamily="18" charset="0"/>
              </a:rPr>
              <a:t>eddy–mean flow </a:t>
            </a:r>
            <a:r>
              <a:rPr lang="en-US" sz="2000" b="1" dirty="0">
                <a:solidFill>
                  <a:srgbClr val="000000"/>
                </a:solidFill>
                <a:latin typeface="Times New Roman" panose="02020603050405020304" pitchFamily="18" charset="0"/>
                <a:cs typeface="Times New Roman" panose="02020603050405020304" pitchFamily="18" charset="0"/>
              </a:rPr>
              <a:t>interaction </a:t>
            </a:r>
            <a:r>
              <a:rPr lang="en-US" sz="2000" dirty="0">
                <a:solidFill>
                  <a:srgbClr val="000000"/>
                </a:solidFill>
                <a:latin typeface="Times New Roman" panose="02020603050405020304" pitchFamily="18" charset="0"/>
                <a:cs typeface="Times New Roman" panose="02020603050405020304" pitchFamily="18" charset="0"/>
              </a:rPr>
              <a:t>over a regional scale.</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40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6A3481-B591-4FDB-87CD-2FC767B53FD2}" type="datetime1">
              <a:rPr lang="ru-RU" smtClean="0"/>
              <a:t>23.10.2021</a:t>
            </a:fld>
            <a:endParaRPr lang="ru-RU"/>
          </a:p>
        </p:txBody>
      </p:sp>
      <p:sp>
        <p:nvSpPr>
          <p:cNvPr id="3" name="Нижний колонтитул 2"/>
          <p:cNvSpPr>
            <a:spLocks noGrp="1"/>
          </p:cNvSpPr>
          <p:nvPr>
            <p:ph type="ftr" sz="quarter" idx="11"/>
          </p:nvPr>
        </p:nvSpPr>
        <p:spPr/>
        <p:txBody>
          <a:bodyPr/>
          <a:lstStyle/>
          <a:p>
            <a:r>
              <a:rPr lang="en-US" smtClean="0"/>
              <a:t>50th anniversary of SibNIGMI</a:t>
            </a:r>
            <a:endParaRPr lang="ru-RU"/>
          </a:p>
        </p:txBody>
      </p:sp>
      <p:sp>
        <p:nvSpPr>
          <p:cNvPr id="4" name="Номер слайда 3"/>
          <p:cNvSpPr>
            <a:spLocks noGrp="1"/>
          </p:cNvSpPr>
          <p:nvPr>
            <p:ph type="sldNum" sz="quarter" idx="12"/>
          </p:nvPr>
        </p:nvSpPr>
        <p:spPr/>
        <p:txBody>
          <a:bodyPr/>
          <a:lstStyle/>
          <a:p>
            <a:fld id="{C6BA4881-9716-474F-AEFA-1009D6FB39C0}" type="slidenum">
              <a:rPr lang="ru-RU" smtClean="0"/>
              <a:t>9</a:t>
            </a:fld>
            <a:endParaRPr lang="ru-RU"/>
          </a:p>
        </p:txBody>
      </p:sp>
      <p:pic>
        <p:nvPicPr>
          <p:cNvPr id="5" name="Рисунок 4"/>
          <p:cNvPicPr>
            <a:picLocks noChangeAspect="1"/>
          </p:cNvPicPr>
          <p:nvPr/>
        </p:nvPicPr>
        <p:blipFill>
          <a:blip r:embed="rId2"/>
          <a:stretch>
            <a:fillRect/>
          </a:stretch>
        </p:blipFill>
        <p:spPr>
          <a:xfrm>
            <a:off x="672505" y="1215694"/>
            <a:ext cx="6202774" cy="1383381"/>
          </a:xfrm>
          <a:prstGeom prst="rect">
            <a:avLst/>
          </a:prstGeom>
        </p:spPr>
      </p:pic>
      <p:pic>
        <p:nvPicPr>
          <p:cNvPr id="6" name="Рисунок 5"/>
          <p:cNvPicPr>
            <a:picLocks noChangeAspect="1"/>
          </p:cNvPicPr>
          <p:nvPr/>
        </p:nvPicPr>
        <p:blipFill>
          <a:blip r:embed="rId3"/>
          <a:stretch>
            <a:fillRect/>
          </a:stretch>
        </p:blipFill>
        <p:spPr>
          <a:xfrm>
            <a:off x="636848" y="2582067"/>
            <a:ext cx="6221227" cy="1177161"/>
          </a:xfrm>
          <a:prstGeom prst="rect">
            <a:avLst/>
          </a:prstGeom>
        </p:spPr>
      </p:pic>
      <p:sp>
        <p:nvSpPr>
          <p:cNvPr id="8" name="Прямоугольник 7"/>
          <p:cNvSpPr/>
          <p:nvPr/>
        </p:nvSpPr>
        <p:spPr>
          <a:xfrm>
            <a:off x="268941" y="239958"/>
            <a:ext cx="11492753" cy="830997"/>
          </a:xfrm>
          <a:prstGeom prst="rect">
            <a:avLst/>
          </a:prstGeom>
        </p:spPr>
        <p:txBody>
          <a:bodyPr wrap="square">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FAWA</a:t>
            </a:r>
            <a:r>
              <a:rPr lang="en-US" sz="2400" dirty="0">
                <a:latin typeface="Times New Roman" panose="02020603050405020304" pitchFamily="18" charset="0"/>
                <a:cs typeface="Times New Roman" panose="02020603050405020304" pitchFamily="18" charset="0"/>
              </a:rPr>
              <a:t> (denoted as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is defined as the area formed when the </a:t>
            </a:r>
            <a:r>
              <a:rPr lang="en-US" sz="2400" dirty="0" smtClean="0">
                <a:latin typeface="Times New Roman" panose="02020603050405020304" pitchFamily="18" charset="0"/>
                <a:cs typeface="Times New Roman" panose="02020603050405020304" pitchFamily="18" charset="0"/>
              </a:rPr>
              <a:t>quasi-geostrophic potential </a:t>
            </a:r>
            <a:r>
              <a:rPr lang="en-US" sz="2400" dirty="0">
                <a:latin typeface="Times New Roman" panose="02020603050405020304" pitchFamily="18" charset="0"/>
                <a:cs typeface="Times New Roman" panose="02020603050405020304" pitchFamily="18" charset="0"/>
              </a:rPr>
              <a:t>vorticity (QGPV) contour q is displaced from its zonally symmetric state</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94446" y="3935523"/>
            <a:ext cx="11421036"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where a is the radius of the planet, </a:t>
            </a:r>
            <a:r>
              <a:rPr lang="en-US" sz="2000" b="1" i="1" dirty="0">
                <a:latin typeface="Times New Roman" panose="02020603050405020304" pitchFamily="18" charset="0"/>
                <a:cs typeface="Times New Roman" panose="02020603050405020304" pitchFamily="18" charset="0"/>
              </a:rPr>
              <a:t>q </a:t>
            </a:r>
            <a:r>
              <a:rPr lang="en-US" sz="2000" b="1" i="1" dirty="0" smtClean="0">
                <a:latin typeface="Times New Roman" panose="02020603050405020304" pitchFamily="18" charset="0"/>
                <a:cs typeface="Times New Roman" panose="02020603050405020304" pitchFamily="18" charset="0"/>
              </a:rPr>
              <a:t>is QG PV, Q(</a:t>
            </a:r>
            <a:r>
              <a:rPr lang="el-GR" sz="2000" b="1" i="1" dirty="0" smtClean="0">
                <a:latin typeface="Times New Roman" panose="02020603050405020304" pitchFamily="18" charset="0"/>
                <a:cs typeface="Times New Roman" panose="02020603050405020304" pitchFamily="18" charset="0"/>
              </a:rPr>
              <a:t>φ</a:t>
            </a:r>
            <a:r>
              <a:rPr lang="en-US" sz="2000" b="1" i="1" dirty="0" smtClean="0">
                <a:latin typeface="Times New Roman" panose="02020603050405020304" pitchFamily="18" charset="0"/>
                <a:cs typeface="Times New Roman" panose="02020603050405020304" pitchFamily="18" charset="0"/>
              </a:rPr>
              <a:t>e</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is PV </a:t>
            </a: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respect to equivalent latitude on each z surface, </a:t>
            </a:r>
            <a:r>
              <a:rPr lang="en-US" sz="2000" dirty="0" smtClean="0">
                <a:latin typeface="Times New Roman" panose="02020603050405020304" pitchFamily="18" charset="0"/>
                <a:cs typeface="Times New Roman" panose="02020603050405020304" pitchFamily="18" charset="0"/>
              </a:rPr>
              <a:t>and </a:t>
            </a:r>
            <a:r>
              <a:rPr lang="en-US" sz="2000" i="1" dirty="0" err="1" smtClean="0">
                <a:latin typeface="Times New Roman" panose="02020603050405020304" pitchFamily="18" charset="0"/>
                <a:cs typeface="Times New Roman" panose="02020603050405020304" pitchFamily="18" charset="0"/>
              </a:rPr>
              <a:t>dS</a:t>
            </a:r>
            <a:r>
              <a:rPr lang="en-US" sz="2000" i="1" dirty="0" smtClean="0">
                <a:latin typeface="Times New Roman" panose="02020603050405020304" pitchFamily="18" charset="0"/>
                <a:cs typeface="Times New Roman" panose="02020603050405020304" pitchFamily="18" charset="0"/>
              </a:rPr>
              <a:t> = a**(2) cos</a:t>
            </a:r>
            <a:r>
              <a:rPr lang="el-GR" sz="2000" i="1" dirty="0" smtClean="0">
                <a:latin typeface="Times New Roman" panose="02020603050405020304" pitchFamily="18" charset="0"/>
                <a:cs typeface="Times New Roman" panose="02020603050405020304" pitchFamily="18" charset="0"/>
              </a:rPr>
              <a:t>φ</a:t>
            </a:r>
            <a:r>
              <a:rPr lang="en-US" sz="2000" i="1" dirty="0" smtClean="0">
                <a:latin typeface="Times New Roman" panose="02020603050405020304" pitchFamily="18" charset="0"/>
                <a:cs typeface="Times New Roman" panose="02020603050405020304" pitchFamily="18" charset="0"/>
              </a:rPr>
              <a:t> d</a:t>
            </a:r>
            <a:r>
              <a:rPr lang="el-GR" sz="2000" i="1" dirty="0" smtClean="0">
                <a:latin typeface="Times New Roman" panose="02020603050405020304" pitchFamily="18" charset="0"/>
                <a:cs typeface="Times New Roman" panose="02020603050405020304" pitchFamily="18" charset="0"/>
              </a:rPr>
              <a:t>λ</a:t>
            </a:r>
            <a:r>
              <a:rPr lang="en-US" sz="2000" i="1" dirty="0" smtClean="0">
                <a:latin typeface="Times New Roman" panose="02020603050405020304" pitchFamily="18" charset="0"/>
                <a:cs typeface="Times New Roman" panose="02020603050405020304" pitchFamily="18" charset="0"/>
              </a:rPr>
              <a:t>d</a:t>
            </a:r>
            <a:r>
              <a:rPr lang="el-GR" sz="2000" i="1" dirty="0" smtClean="0">
                <a:latin typeface="Times New Roman" panose="02020603050405020304" pitchFamily="18" charset="0"/>
                <a:cs typeface="Times New Roman" panose="02020603050405020304" pitchFamily="18" charset="0"/>
              </a:rPr>
              <a:t>φ</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area element</a:t>
            </a:r>
            <a:endParaRPr lang="ru-RU" sz="20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stretch>
            <a:fillRect/>
          </a:stretch>
        </p:blipFill>
        <p:spPr>
          <a:xfrm>
            <a:off x="6858712" y="1219200"/>
            <a:ext cx="4062443" cy="2540561"/>
          </a:xfrm>
          <a:prstGeom prst="rect">
            <a:avLst/>
          </a:prstGeom>
        </p:spPr>
      </p:pic>
      <p:pic>
        <p:nvPicPr>
          <p:cNvPr id="11" name="Рисунок 10"/>
          <p:cNvPicPr>
            <a:picLocks noChangeAspect="1"/>
          </p:cNvPicPr>
          <p:nvPr/>
        </p:nvPicPr>
        <p:blipFill>
          <a:blip r:embed="rId5"/>
          <a:stretch>
            <a:fillRect/>
          </a:stretch>
        </p:blipFill>
        <p:spPr>
          <a:xfrm>
            <a:off x="3944471" y="4715435"/>
            <a:ext cx="3652276" cy="1071471"/>
          </a:xfrm>
          <a:prstGeom prst="rect">
            <a:avLst/>
          </a:prstGeom>
        </p:spPr>
      </p:pic>
      <p:sp>
        <p:nvSpPr>
          <p:cNvPr id="12" name="Прямоугольник 11"/>
          <p:cNvSpPr/>
          <p:nvPr/>
        </p:nvSpPr>
        <p:spPr>
          <a:xfrm>
            <a:off x="3010974" y="3485039"/>
            <a:ext cx="4789453" cy="369332"/>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From (S. </a:t>
            </a:r>
            <a:r>
              <a:rPr lang="en-US" sz="1600" b="1" dirty="0">
                <a:latin typeface="Times New Roman" panose="02020603050405020304" pitchFamily="18" charset="0"/>
                <a:cs typeface="Times New Roman" panose="02020603050405020304" pitchFamily="18" charset="0"/>
              </a:rPr>
              <a:t>W. </a:t>
            </a:r>
            <a:r>
              <a:rPr lang="en-US" sz="1600" b="1" dirty="0" err="1" smtClean="0">
                <a:latin typeface="Times New Roman" panose="02020603050405020304" pitchFamily="18" charset="0"/>
                <a:cs typeface="Times New Roman" panose="02020603050405020304" pitchFamily="18" charset="0"/>
              </a:rPr>
              <a:t>Lubis</a:t>
            </a:r>
            <a:r>
              <a:rPr lang="en-US" sz="1600" b="1" dirty="0" smtClean="0">
                <a:latin typeface="Times New Roman" panose="02020603050405020304" pitchFamily="18" charset="0"/>
                <a:cs typeface="Times New Roman" panose="02020603050405020304" pitchFamily="18" charset="0"/>
              </a:rPr>
              <a:t> et al., 2018; G. </a:t>
            </a:r>
            <a:r>
              <a:rPr lang="en-US" sz="1600" b="1" dirty="0" err="1" smtClean="0">
                <a:latin typeface="Times New Roman" panose="02020603050405020304" pitchFamily="18" charset="0"/>
                <a:cs typeface="Times New Roman" panose="02020603050405020304" pitchFamily="18" charset="0"/>
              </a:rPr>
              <a:t>Platov</a:t>
            </a:r>
            <a:r>
              <a:rPr lang="en-US" sz="1600" b="1" dirty="0" smtClean="0">
                <a:latin typeface="Times New Roman" panose="02020603050405020304" pitchFamily="18" charset="0"/>
                <a:cs typeface="Times New Roman" panose="02020603050405020304" pitchFamily="18" charset="0"/>
              </a:rPr>
              <a:t> et al., 2021</a:t>
            </a:r>
            <a:r>
              <a:rPr lang="en-US" b="1" dirty="0" smtClean="0">
                <a:latin typeface="AdvPSTIM10-R"/>
              </a:rPr>
              <a:t>)</a:t>
            </a:r>
            <a:endParaRPr lang="ru-RU" b="1" dirty="0"/>
          </a:p>
        </p:txBody>
      </p:sp>
    </p:spTree>
    <p:extLst>
      <p:ext uri="{BB962C8B-B14F-4D97-AF65-F5344CB8AC3E}">
        <p14:creationId xmlns:p14="http://schemas.microsoft.com/office/powerpoint/2010/main" val="134963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9354</TotalTime>
  <Words>4668</Words>
  <Application>Microsoft Office PowerPoint</Application>
  <PresentationFormat>Широкоэкранный</PresentationFormat>
  <Paragraphs>291</Paragraphs>
  <Slides>41</Slides>
  <Notes>1</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52" baseType="lpstr">
      <vt:lpstr>AdvPSTIM10-R</vt:lpstr>
      <vt:lpstr>Arial</vt:lpstr>
      <vt:lpstr>Calibri</vt:lpstr>
      <vt:lpstr>Calibri Light</vt:lpstr>
      <vt:lpstr>Times New Roman</vt:lpstr>
      <vt:lpstr>URWPalladioL-Bold</vt:lpstr>
      <vt:lpstr>URWPalladioL-Ital</vt:lpstr>
      <vt:lpstr>URWPalladioL-Roma</vt:lpstr>
      <vt:lpstr>Wingdings</vt:lpstr>
      <vt:lpstr>Тема Office</vt:lpstr>
      <vt:lpstr>Equation</vt:lpstr>
      <vt:lpstr>Climate system modeling and some methods diagnostic of midlatitude extreme weather in Northern   Hemisphere  G. Platov1,2 , , V. Gradov2, I. Borovko1, E. Volodin4, V. Krupchatnikov1,2,3   1 Institute computational mathematics and mathematical geophysics SB RAS  2 Novosibirsk State University 3 SibNIGMI RosHydroMet 4 Marchuk Institute of numerical mathematics RAS Email: vkrupchatnikov@yandex.ru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Vladimir Krupchatnikov</dc:creator>
  <cp:lastModifiedBy>Vladimir Krupchatnikov</cp:lastModifiedBy>
  <cp:revision>154</cp:revision>
  <cp:lastPrinted>2021-10-05T12:45:17Z</cp:lastPrinted>
  <dcterms:created xsi:type="dcterms:W3CDTF">2021-09-25T13:53:11Z</dcterms:created>
  <dcterms:modified xsi:type="dcterms:W3CDTF">2021-10-23T00:55:18Z</dcterms:modified>
</cp:coreProperties>
</file>